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xml" ContentType="application/vnd.openxmlformats-officedocument.presentationml.tags+xml"/>
  <Override PartName="/ppt/notesSlides/notesSlide16.xml" ContentType="application/vnd.openxmlformats-officedocument.presentationml.notesSlide+xml"/>
  <Override PartName="/ppt/tags/tag2.xml" ContentType="application/vnd.openxmlformats-officedocument.presentationml.tags+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73D_1E5E1283.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6DE_F0304677.xml" ContentType="application/vnd.ms-powerpoint.comments+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9.xml" ContentType="application/vnd.openxmlformats-officedocument.presentationml.notesSlide+xml"/>
  <Override PartName="/ppt/comments/modernComment_11A_E5D221D7.xml" ContentType="application/vnd.ms-powerpoint.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1" r:id="rId1"/>
  </p:sldMasterIdLst>
  <p:notesMasterIdLst>
    <p:notesMasterId r:id="rId60"/>
  </p:notesMasterIdLst>
  <p:sldIdLst>
    <p:sldId id="329" r:id="rId2"/>
    <p:sldId id="1885" r:id="rId3"/>
    <p:sldId id="336" r:id="rId4"/>
    <p:sldId id="334" r:id="rId5"/>
    <p:sldId id="338" r:id="rId6"/>
    <p:sldId id="1886" r:id="rId7"/>
    <p:sldId id="1887" r:id="rId8"/>
    <p:sldId id="1888" r:id="rId9"/>
    <p:sldId id="337" r:id="rId10"/>
    <p:sldId id="330" r:id="rId11"/>
    <p:sldId id="340" r:id="rId12"/>
    <p:sldId id="341" r:id="rId13"/>
    <p:sldId id="342" r:id="rId14"/>
    <p:sldId id="345" r:id="rId15"/>
    <p:sldId id="343" r:id="rId16"/>
    <p:sldId id="339" r:id="rId17"/>
    <p:sldId id="1857" r:id="rId18"/>
    <p:sldId id="1856" r:id="rId19"/>
    <p:sldId id="348" r:id="rId20"/>
    <p:sldId id="1867" r:id="rId21"/>
    <p:sldId id="1853" r:id="rId22"/>
    <p:sldId id="1880" r:id="rId23"/>
    <p:sldId id="1758" r:id="rId24"/>
    <p:sldId id="332" r:id="rId25"/>
    <p:sldId id="316" r:id="rId26"/>
    <p:sldId id="287" r:id="rId27"/>
    <p:sldId id="272" r:id="rId28"/>
    <p:sldId id="274" r:id="rId29"/>
    <p:sldId id="1854" r:id="rId30"/>
    <p:sldId id="1871" r:id="rId31"/>
    <p:sldId id="1712" r:id="rId32"/>
    <p:sldId id="1872" r:id="rId33"/>
    <p:sldId id="1731" r:id="rId34"/>
    <p:sldId id="1752" r:id="rId35"/>
    <p:sldId id="1873" r:id="rId36"/>
    <p:sldId id="1745" r:id="rId37"/>
    <p:sldId id="333" r:id="rId38"/>
    <p:sldId id="265" r:id="rId39"/>
    <p:sldId id="268" r:id="rId40"/>
    <p:sldId id="331" r:id="rId41"/>
    <p:sldId id="282" r:id="rId42"/>
    <p:sldId id="1879" r:id="rId43"/>
    <p:sldId id="261" r:id="rId44"/>
    <p:sldId id="264" r:id="rId45"/>
    <p:sldId id="317" r:id="rId46"/>
    <p:sldId id="321" r:id="rId47"/>
    <p:sldId id="320" r:id="rId48"/>
    <p:sldId id="270" r:id="rId49"/>
    <p:sldId id="325" r:id="rId50"/>
    <p:sldId id="284" r:id="rId51"/>
    <p:sldId id="280" r:id="rId52"/>
    <p:sldId id="326" r:id="rId53"/>
    <p:sldId id="327" r:id="rId54"/>
    <p:sldId id="1844" r:id="rId55"/>
    <p:sldId id="1858" r:id="rId56"/>
    <p:sldId id="328" r:id="rId57"/>
    <p:sldId id="307" r:id="rId58"/>
    <p:sldId id="306" r:id="rId59"/>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C4857BB-0048-294B-FCF5-929C0E1459D9}" name="Esin Tureci" initials="ET" userId="S::etureci@princeton.edu::1856deb7-dfac-4b2f-84bd-460b009ae7a2" providerId="AD"/>
  <p188:author id="{98D98EE7-B576-279E-4038-07DB5D48A27E}" name="Marcelo Orenes Vera" initials="MOV" userId="S::movera@princeton.edu::ff147728-8f08-4db7-bd65-bb019a239ed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ninda Manocha" initials="AM" lastIdx="4" clrIdx="0">
    <p:extLst>
      <p:ext uri="{19B8F6BF-5375-455C-9EA6-DF929625EA0E}">
        <p15:presenceInfo xmlns:p15="http://schemas.microsoft.com/office/powerpoint/2012/main" userId="daf19ce7a0ddf69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372C4"/>
    <a:srgbClr val="B2D2FF"/>
    <a:srgbClr val="EFB9E3"/>
    <a:srgbClr val="E7E87D"/>
    <a:srgbClr val="FFC000"/>
    <a:srgbClr val="EBC0EF"/>
    <a:srgbClr val="FBE5D6"/>
    <a:srgbClr val="FF7E79"/>
    <a:srgbClr val="052842"/>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DF63AE-EC0E-234F-A0D9-0A7768C00CF7}" v="308" dt="2021-11-18T13:25:17.006"/>
    <p1510:client id="{72B3E98F-6E71-AB4D-9C5E-5CF1858A3348}" v="467" dt="2021-11-18T13:59:43.879"/>
    <p1510:client id="{847AA87A-FD69-7EF4-7C64-B47BAC8A3567}" v="23" dt="2021-11-17T16:02:46.880"/>
    <p1510:client id="{E4343E2B-A96D-FD4C-90B0-95AF99BA01C7}" v="1561" dt="2021-11-18T03:23:00.3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modernComment_11A_E5D221D7.xml><?xml version="1.0" encoding="utf-8"?>
<p188:cmLst xmlns:a="http://schemas.openxmlformats.org/drawingml/2006/main" xmlns:r="http://schemas.openxmlformats.org/officeDocument/2006/relationships" xmlns:p188="http://schemas.microsoft.com/office/powerpoint/2018/8/main">
  <p188:cm id="{6C2BE699-A450-D04F-8C37-28791FE864AA}" authorId="{EC4857BB-0048-294B-FCF5-929C0E1459D9}" created="2021-11-15T21:25:04.719">
    <pc:sldMkLst xmlns:pc="http://schemas.microsoft.com/office/powerpoint/2013/main/command">
      <pc:docMk/>
      <pc:sldMk cId="2702957409" sldId="282"/>
    </pc:sldMkLst>
    <p188:replyLst>
      <p188:reply id="{8A71BD97-EDE9-E849-B7BB-D4E417E6830D}" authorId="{98D98EE7-B576-279E-4038-07DB5D48A27E}" created="2021-11-16T09:33:51.960">
        <p188:txBody>
          <a:bodyPr/>
          <a:lstStyle/>
          <a:p>
            <a:r>
              <a:rPr lang="en-US"/>
              <a:t>Okay, so I think we could have the previous one to locate where MAPLE sits in the NoC, and then this figure to describe the timeline, and then remove the next one, cause we should only have 1 timeline
</a:t>
            </a:r>
          </a:p>
        </p188:txBody>
      </p188:reply>
    </p188:replyLst>
    <p188:txBody>
      <a:bodyPr/>
      <a:lstStyle/>
      <a:p>
        <a:r>
          <a:rPr lang="en-US"/>
          <a:t>Slides 16, 17 and 18 still needs to be integrated more.
[@Aninda Manocha]
[@Marcelo Orenes Vera]</a:t>
        </a:r>
      </a:p>
    </p188:txBody>
  </p188:cm>
</p188:cmLst>
</file>

<file path=ppt/comments/modernComment_6DE_F0304677.xml><?xml version="1.0" encoding="utf-8"?>
<p188:cmLst xmlns:a="http://schemas.openxmlformats.org/drawingml/2006/main" xmlns:r="http://schemas.openxmlformats.org/officeDocument/2006/relationships" xmlns:p188="http://schemas.microsoft.com/office/powerpoint/2018/8/main">
  <p188:cm id="{246E1D47-BAE7-5B42-B3F7-302BC28A1DE2}" authorId="{EC4857BB-0048-294B-FCF5-929C0E1459D9}" created="2021-11-15T21:24:03.898">
    <pc:sldMkLst xmlns:pc="http://schemas.microsoft.com/office/powerpoint/2013/main/command">
      <pc:docMk/>
      <pc:sldMk cId="4029695607" sldId="1758"/>
    </pc:sldMkLst>
    <p188:replyLst>
      <p188:reply id="{4D80DD77-8C30-8048-B7B8-B8AEBCFE044D}" authorId="{98D98EE7-B576-279E-4038-07DB5D48A27E}" created="2021-11-16T09:24:59.477">
        <p188:txBody>
          <a:bodyPr/>
          <a:lstStyle/>
          <a:p>
            <a:r>
              <a:rPr lang="en-US"/>
              <a:t>DONE!</a:t>
            </a:r>
          </a:p>
        </p188:txBody>
      </p188:reply>
    </p188:replyLst>
    <p188:txBody>
      <a:bodyPr/>
      <a:lstStyle/>
      <a:p>
        <a:r>
          <a:rPr lang="en-US"/>
          <a:t>[@Marcelo Orenes Vera] Slides 21 and 22 perhaps can be combined somehow, 22 doesn’t have much in it and is related to 21.</a:t>
        </a:r>
      </a:p>
    </p188:txBody>
  </p188:cm>
</p188:cmLst>
</file>

<file path=ppt/comments/modernComment_73D_1E5E1283.xml><?xml version="1.0" encoding="utf-8"?>
<p188:cmLst xmlns:a="http://schemas.openxmlformats.org/drawingml/2006/main" xmlns:r="http://schemas.openxmlformats.org/officeDocument/2006/relationships" xmlns:p188="http://schemas.microsoft.com/office/powerpoint/2018/8/main">
  <p188:cm id="{3A40A843-BB19-6241-9C4B-FDFA6C584DD2}" authorId="{EC4857BB-0048-294B-FCF5-929C0E1459D9}" status="resolved" created="2021-11-10T22:03:57.355">
    <pc:sldMkLst xmlns:pc="http://schemas.microsoft.com/office/powerpoint/2013/main/command">
      <pc:docMk/>
      <pc:sldMk cId="2726397097" sldId="1853"/>
    </pc:sldMkLst>
    <p188:replyLst>
      <p188:reply id="{9798162A-AA07-5541-89CD-2B0920E3CB03}" authorId="{98D98EE7-B576-279E-4038-07DB5D48A27E}" created="2021-11-12T15:23:04.126">
        <p188:txBody>
          <a:bodyPr/>
          <a:lstStyle/>
          <a:p>
            <a:r>
              <a:rPr lang="en-ES"/>
              <a:t>yep
</a:t>
            </a:r>
          </a:p>
        </p188:txBody>
      </p188:reply>
    </p188:replyLst>
    <p188:txBody>
      <a:bodyPr/>
      <a:lstStyle/>
      <a:p>
        <a:r>
          <a:rPr lang="en-US"/>
          <a:t>This and slide 22 are very similar, we can consolidate them and put that before  the MAPLE slides.</a:t>
        </a:r>
      </a:p>
    </p188:txBody>
  </p188:cm>
  <p188:cm id="{FE62115A-0B63-DA47-8B34-515348B5D755}" authorId="{EC4857BB-0048-294B-FCF5-929C0E1459D9}" created="2021-11-15T21:25:43.983">
    <pc:sldMkLst xmlns:pc="http://schemas.microsoft.com/office/powerpoint/2013/main/command">
      <pc:docMk/>
      <pc:sldMk cId="2726397097" sldId="1853"/>
    </pc:sldMkLst>
    <p188:replyLst>
      <p188:reply id="{98799ABF-C6B6-D146-97A7-F01EAF7EEBC6}" authorId="{98D98EE7-B576-279E-4038-07DB5D48A27E}" created="2021-11-16T09:18:23.981">
        <p188:txBody>
          <a:bodyPr/>
          <a:lstStyle/>
          <a:p>
            <a:r>
              <a:rPr lang="en-US"/>
              <a:t>I mean, that’s why it’s me talking! I can’t put too much text on the image
</a:t>
            </a:r>
          </a:p>
        </p188:txBody>
      </p188:reply>
      <p188:reply id="{5FD823BC-BD80-A549-8023-8E7D7A39B90F}" authorId="{98D98EE7-B576-279E-4038-07DB5D48A27E}" created="2021-11-16T09:34:22.359">
        <p188:txBody>
          <a:bodyPr/>
          <a:lstStyle/>
          <a:p>
            <a:r>
              <a:rPr lang="en-US"/>
              <a:t>But if the previous slide is better we can remove this one. We choose either of them
</a:t>
            </a:r>
          </a:p>
        </p188:txBody>
      </p188:reply>
    </p188:replyLst>
    <p188:txBody>
      <a:bodyPr/>
      <a:lstStyle/>
      <a:p>
        <a:r>
          <a:rPr lang="en-US"/>
          <a:t>This slide need some explanation, not clear what the numbers refer to.
[@Marcelo Orenes Vera]</a:t>
        </a:r>
      </a:p>
    </p188:txBody>
  </p188:cm>
</p188:cmLst>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6.xml.rels><?xml version="1.0" encoding="UTF-8" standalone="yes"?>
<Relationships xmlns="http://schemas.openxmlformats.org/package/2006/relationships"><Relationship Id="rId8" Type="http://schemas.openxmlformats.org/officeDocument/2006/relationships/hyperlink" Target="https://youtu.be/YRbsjqzlTOM" TargetMode="External"/><Relationship Id="rId3" Type="http://schemas.openxmlformats.org/officeDocument/2006/relationships/hyperlink" Target="https://decades.cs.princeton.edu/" TargetMode="External"/><Relationship Id="rId7" Type="http://schemas.openxmlformats.org/officeDocument/2006/relationships/hyperlink" Target="https://youtu.be/elkQcMFSvoo" TargetMode="External"/><Relationship Id="rId2" Type="http://schemas.openxmlformats.org/officeDocument/2006/relationships/hyperlink" Target="https://mrmgroup.cs.princeton.edu/" TargetMode="External"/><Relationship Id="rId1" Type="http://schemas.openxmlformats.org/officeDocument/2006/relationships/hyperlink" Target="mailto:amanocha@princeton.edu" TargetMode="External"/><Relationship Id="rId6" Type="http://schemas.openxmlformats.org/officeDocument/2006/relationships/hyperlink" Target="mailto:Morenes@princeton.edu" TargetMode="External"/><Relationship Id="rId5" Type="http://schemas.openxmlformats.org/officeDocument/2006/relationships/hyperlink" Target="https://github.com/PrincetonUniversity/MosaicSim" TargetMode="External"/><Relationship Id="rId4" Type="http://schemas.openxmlformats.org/officeDocument/2006/relationships/hyperlink" Target="https://github.com/amanocha/FAST-LLAMAs" TargetMode="External"/></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6.xml.rels><?xml version="1.0" encoding="UTF-8" standalone="yes"?>
<Relationships xmlns="http://schemas.openxmlformats.org/package/2006/relationships"><Relationship Id="rId8" Type="http://schemas.openxmlformats.org/officeDocument/2006/relationships/hyperlink" Target="https://youtu.be/YRbsjqzlTOM" TargetMode="External"/><Relationship Id="rId3" Type="http://schemas.openxmlformats.org/officeDocument/2006/relationships/hyperlink" Target="https://mrmgroup.cs.princeton.edu/" TargetMode="External"/><Relationship Id="rId7" Type="http://schemas.openxmlformats.org/officeDocument/2006/relationships/hyperlink" Target="https://youtu.be/elkQcMFSvoo" TargetMode="External"/><Relationship Id="rId2" Type="http://schemas.openxmlformats.org/officeDocument/2006/relationships/hyperlink" Target="mailto:Morenes@princeton.edu" TargetMode="External"/><Relationship Id="rId1" Type="http://schemas.openxmlformats.org/officeDocument/2006/relationships/hyperlink" Target="mailto:amanocha@princeton.edu" TargetMode="External"/><Relationship Id="rId6" Type="http://schemas.openxmlformats.org/officeDocument/2006/relationships/hyperlink" Target="https://github.com/PrincetonUniversity/MosaicSim" TargetMode="External"/><Relationship Id="rId5" Type="http://schemas.openxmlformats.org/officeDocument/2006/relationships/hyperlink" Target="https://github.com/amanocha/FAST-LLAMAs" TargetMode="External"/><Relationship Id="rId4" Type="http://schemas.openxmlformats.org/officeDocument/2006/relationships/hyperlink" Target="https://decades.cs.princeton.edu/"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FA3603-CFB2-4583-ADF8-E14526F1A13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3E23C03-6F07-4673-91CE-FA3D1042D00C}">
      <dgm:prSet custT="1"/>
      <dgm:spPr>
        <a:solidFill>
          <a:schemeClr val="accent1">
            <a:lumMod val="20000"/>
            <a:lumOff val="80000"/>
          </a:schemeClr>
        </a:solidFill>
      </dgm:spPr>
      <dgm:t>
        <a:bodyPr anchor="t"/>
        <a:lstStyle/>
        <a:p>
          <a:r>
            <a:rPr lang="en-US" sz="2000">
              <a:solidFill>
                <a:schemeClr val="tx1"/>
              </a:solidFill>
            </a:rPr>
            <a:t>Power-hungry structures for </a:t>
          </a:r>
          <a:r>
            <a:rPr lang="en-US" sz="2000" err="1">
              <a:solidFill>
                <a:schemeClr val="tx1"/>
              </a:solidFill>
            </a:rPr>
            <a:t>OoO</a:t>
          </a:r>
          <a:r>
            <a:rPr lang="en-US" sz="2000">
              <a:solidFill>
                <a:schemeClr val="tx1"/>
              </a:solidFill>
            </a:rPr>
            <a:t> scheduling</a:t>
          </a:r>
        </a:p>
        <a:p>
          <a:r>
            <a:rPr lang="en-US" sz="1600">
              <a:solidFill>
                <a:schemeClr val="tx1"/>
              </a:solidFill>
            </a:rPr>
            <a:t>         Adds significant area and power overhead compared to in-order cores</a:t>
          </a:r>
        </a:p>
      </dgm:t>
    </dgm:pt>
    <dgm:pt modelId="{D62323C9-DD79-4868-85E8-588AA8A288D1}" type="parTrans" cxnId="{F4CB5057-DD96-4858-A632-DB20A1044567}">
      <dgm:prSet/>
      <dgm:spPr/>
      <dgm:t>
        <a:bodyPr/>
        <a:lstStyle/>
        <a:p>
          <a:endParaRPr lang="en-US"/>
        </a:p>
      </dgm:t>
    </dgm:pt>
    <dgm:pt modelId="{25CD4434-EAD0-4FDC-98A6-3CCEAB18F56C}" type="sibTrans" cxnId="{F4CB5057-DD96-4858-A632-DB20A1044567}">
      <dgm:prSet/>
      <dgm:spPr/>
      <dgm:t>
        <a:bodyPr/>
        <a:lstStyle/>
        <a:p>
          <a:endParaRPr lang="en-US"/>
        </a:p>
      </dgm:t>
    </dgm:pt>
    <dgm:pt modelId="{23ED4F20-C41C-44A8-9B1D-2D72AADA3C6F}">
      <dgm:prSet/>
      <dgm:spPr/>
      <dgm:t>
        <a:bodyPr/>
        <a:lstStyle/>
        <a:p>
          <a:endParaRPr lang="en-US"/>
        </a:p>
      </dgm:t>
    </dgm:pt>
    <dgm:pt modelId="{D1400A98-DD9B-41BE-BB11-E1FBE74ACEF8}" type="parTrans" cxnId="{FBE647E2-FA34-4999-8F5C-339F86D29306}">
      <dgm:prSet/>
      <dgm:spPr/>
      <dgm:t>
        <a:bodyPr/>
        <a:lstStyle/>
        <a:p>
          <a:endParaRPr lang="en-US"/>
        </a:p>
      </dgm:t>
    </dgm:pt>
    <dgm:pt modelId="{8D13959B-522D-463B-BF93-AE7039902744}" type="sibTrans" cxnId="{FBE647E2-FA34-4999-8F5C-339F86D29306}">
      <dgm:prSet/>
      <dgm:spPr/>
      <dgm:t>
        <a:bodyPr/>
        <a:lstStyle/>
        <a:p>
          <a:endParaRPr lang="en-US"/>
        </a:p>
      </dgm:t>
    </dgm:pt>
    <dgm:pt modelId="{DD9B5272-1759-4B47-A29B-BBAD812B62B4}">
      <dgm:prSet custT="1"/>
      <dgm:spPr>
        <a:solidFill>
          <a:schemeClr val="accent1">
            <a:lumMod val="20000"/>
            <a:lumOff val="80000"/>
          </a:schemeClr>
        </a:solidFill>
      </dgm:spPr>
      <dgm:t>
        <a:bodyPr anchor="t"/>
        <a:lstStyle/>
        <a:p>
          <a:r>
            <a:rPr lang="en-US" sz="2000">
              <a:solidFill>
                <a:schemeClr val="tx1"/>
              </a:solidFill>
            </a:rPr>
            <a:t>NMAs challenge latency tolerance achieved through instruction-level parallelism (ILP)</a:t>
          </a:r>
        </a:p>
        <a:p>
          <a:r>
            <a:rPr lang="en-US" sz="1600">
              <a:solidFill>
                <a:schemeClr val="tx1"/>
              </a:solidFill>
            </a:rPr>
            <a:t>       Dependencies lead to stalling and inhibit ILP</a:t>
          </a:r>
        </a:p>
        <a:p>
          <a:r>
            <a:rPr lang="en-US" sz="1600">
              <a:solidFill>
                <a:schemeClr val="tx1"/>
              </a:solidFill>
            </a:rPr>
            <a:t>       NMAs have long latencies</a:t>
          </a:r>
        </a:p>
      </dgm:t>
    </dgm:pt>
    <dgm:pt modelId="{A58F831E-6A5C-4CD8-A97E-B352ACD8E154}" type="parTrans" cxnId="{A8C9EA61-5FFC-4B20-A860-797F7A9BDE1D}">
      <dgm:prSet/>
      <dgm:spPr/>
      <dgm:t>
        <a:bodyPr/>
        <a:lstStyle/>
        <a:p>
          <a:endParaRPr lang="en-US"/>
        </a:p>
      </dgm:t>
    </dgm:pt>
    <dgm:pt modelId="{2516338E-D853-4505-9D52-F889CCAD9FD8}" type="sibTrans" cxnId="{A8C9EA61-5FFC-4B20-A860-797F7A9BDE1D}">
      <dgm:prSet/>
      <dgm:spPr/>
      <dgm:t>
        <a:bodyPr/>
        <a:lstStyle/>
        <a:p>
          <a:endParaRPr lang="en-US"/>
        </a:p>
      </dgm:t>
    </dgm:pt>
    <dgm:pt modelId="{5A618318-3252-49C2-AC5C-CC388FF80998}">
      <dgm:prSet/>
      <dgm:spPr/>
      <dgm:t>
        <a:bodyPr/>
        <a:lstStyle/>
        <a:p>
          <a:endParaRPr lang="en-US"/>
        </a:p>
      </dgm:t>
    </dgm:pt>
    <dgm:pt modelId="{6D6D95CB-0CF5-4771-905B-E70B9B2F310B}" type="parTrans" cxnId="{81095F41-DE26-4ABA-9336-420B5A38E360}">
      <dgm:prSet/>
      <dgm:spPr/>
      <dgm:t>
        <a:bodyPr/>
        <a:lstStyle/>
        <a:p>
          <a:endParaRPr lang="en-US"/>
        </a:p>
      </dgm:t>
    </dgm:pt>
    <dgm:pt modelId="{B8183EF7-5C3B-4DC0-954D-4152E0E62593}" type="sibTrans" cxnId="{81095F41-DE26-4ABA-9336-420B5A38E360}">
      <dgm:prSet/>
      <dgm:spPr/>
      <dgm:t>
        <a:bodyPr/>
        <a:lstStyle/>
        <a:p>
          <a:endParaRPr lang="en-US"/>
        </a:p>
      </dgm:t>
    </dgm:pt>
    <dgm:pt modelId="{29F7DD7A-B137-422F-A442-D2EF4425A27E}">
      <dgm:prSet custT="1"/>
      <dgm:spPr>
        <a:solidFill>
          <a:schemeClr val="accent1">
            <a:lumMod val="20000"/>
            <a:lumOff val="80000"/>
          </a:schemeClr>
        </a:solidFill>
      </dgm:spPr>
      <dgm:t>
        <a:bodyPr anchor="t"/>
        <a:lstStyle/>
        <a:p>
          <a:r>
            <a:rPr lang="en-US" sz="2000">
              <a:solidFill>
                <a:schemeClr val="tx1"/>
              </a:solidFill>
            </a:rPr>
            <a:t>Prior works augment already complex core designs with additional hardware</a:t>
          </a:r>
        </a:p>
        <a:p>
          <a:r>
            <a:rPr lang="en-US" sz="1600">
              <a:solidFill>
                <a:schemeClr val="tx1"/>
              </a:solidFill>
            </a:rPr>
            <a:t>        e.g. prefetchers [1, 2] and in-memory technologies [3]</a:t>
          </a:r>
        </a:p>
      </dgm:t>
    </dgm:pt>
    <dgm:pt modelId="{72DA0C1F-3B04-46E0-A297-61744D512D5B}" type="parTrans" cxnId="{0723FA22-DDF0-4460-BEDA-EA43AE54F37E}">
      <dgm:prSet/>
      <dgm:spPr/>
      <dgm:t>
        <a:bodyPr/>
        <a:lstStyle/>
        <a:p>
          <a:endParaRPr lang="en-US"/>
        </a:p>
      </dgm:t>
    </dgm:pt>
    <dgm:pt modelId="{9A6F5985-74BE-483F-9A6E-F104D3DF7C72}" type="sibTrans" cxnId="{0723FA22-DDF0-4460-BEDA-EA43AE54F37E}">
      <dgm:prSet/>
      <dgm:spPr/>
      <dgm:t>
        <a:bodyPr/>
        <a:lstStyle/>
        <a:p>
          <a:endParaRPr lang="en-US"/>
        </a:p>
      </dgm:t>
    </dgm:pt>
    <dgm:pt modelId="{61705866-9861-4032-ACD1-52B8980EA3DB}">
      <dgm:prSet/>
      <dgm:spPr/>
      <dgm:t>
        <a:bodyPr/>
        <a:lstStyle/>
        <a:p>
          <a:endParaRPr lang="en-US"/>
        </a:p>
      </dgm:t>
    </dgm:pt>
    <dgm:pt modelId="{461D4EB6-AA8F-4865-92CA-181AF12A1DB7}" type="parTrans" cxnId="{46EE9455-9CB5-45E1-BDA7-E7820BEA8F07}">
      <dgm:prSet/>
      <dgm:spPr/>
      <dgm:t>
        <a:bodyPr/>
        <a:lstStyle/>
        <a:p>
          <a:endParaRPr lang="en-US"/>
        </a:p>
      </dgm:t>
    </dgm:pt>
    <dgm:pt modelId="{A4E033C7-D425-4DB3-AB36-BF710B49F551}" type="sibTrans" cxnId="{46EE9455-9CB5-45E1-BDA7-E7820BEA8F07}">
      <dgm:prSet/>
      <dgm:spPr/>
      <dgm:t>
        <a:bodyPr/>
        <a:lstStyle/>
        <a:p>
          <a:endParaRPr lang="en-US"/>
        </a:p>
      </dgm:t>
    </dgm:pt>
    <dgm:pt modelId="{B1C4EED5-41B8-3248-B267-11826CA7AB5E}" type="pres">
      <dgm:prSet presAssocID="{E4FA3603-CFB2-4583-ADF8-E14526F1A136}" presName="linear" presStyleCnt="0">
        <dgm:presLayoutVars>
          <dgm:animLvl val="lvl"/>
          <dgm:resizeHandles val="exact"/>
        </dgm:presLayoutVars>
      </dgm:prSet>
      <dgm:spPr/>
    </dgm:pt>
    <dgm:pt modelId="{C516BB7F-E406-5247-8586-03FB355B40AA}" type="pres">
      <dgm:prSet presAssocID="{73E23C03-6F07-4673-91CE-FA3D1042D00C}" presName="parentText" presStyleLbl="node1" presStyleIdx="0" presStyleCnt="3" custScaleY="74345">
        <dgm:presLayoutVars>
          <dgm:chMax val="0"/>
          <dgm:bulletEnabled val="1"/>
        </dgm:presLayoutVars>
      </dgm:prSet>
      <dgm:spPr/>
    </dgm:pt>
    <dgm:pt modelId="{BE266323-FDCC-0D4E-8740-F6330B0DEBE1}" type="pres">
      <dgm:prSet presAssocID="{73E23C03-6F07-4673-91CE-FA3D1042D00C}" presName="childText" presStyleLbl="revTx" presStyleIdx="0" presStyleCnt="3">
        <dgm:presLayoutVars>
          <dgm:bulletEnabled val="1"/>
        </dgm:presLayoutVars>
      </dgm:prSet>
      <dgm:spPr/>
    </dgm:pt>
    <dgm:pt modelId="{62182CC4-7692-D740-9430-9239E30CD245}" type="pres">
      <dgm:prSet presAssocID="{DD9B5272-1759-4B47-A29B-BBAD812B62B4}" presName="parentText" presStyleLbl="node1" presStyleIdx="1" presStyleCnt="3" custLinFactNeighborY="4972">
        <dgm:presLayoutVars>
          <dgm:chMax val="0"/>
          <dgm:bulletEnabled val="1"/>
        </dgm:presLayoutVars>
      </dgm:prSet>
      <dgm:spPr/>
    </dgm:pt>
    <dgm:pt modelId="{845ECFD3-8BEE-5B4B-BE8D-077BE973C635}" type="pres">
      <dgm:prSet presAssocID="{DD9B5272-1759-4B47-A29B-BBAD812B62B4}" presName="childText" presStyleLbl="revTx" presStyleIdx="1" presStyleCnt="3">
        <dgm:presLayoutVars>
          <dgm:bulletEnabled val="1"/>
        </dgm:presLayoutVars>
      </dgm:prSet>
      <dgm:spPr/>
    </dgm:pt>
    <dgm:pt modelId="{802AF862-36D2-B442-BE72-726B1B8B78D6}" type="pres">
      <dgm:prSet presAssocID="{29F7DD7A-B137-422F-A442-D2EF4425A27E}" presName="parentText" presStyleLbl="node1" presStyleIdx="2" presStyleCnt="3" custScaleY="77928" custLinFactNeighborY="4740">
        <dgm:presLayoutVars>
          <dgm:chMax val="0"/>
          <dgm:bulletEnabled val="1"/>
        </dgm:presLayoutVars>
      </dgm:prSet>
      <dgm:spPr/>
    </dgm:pt>
    <dgm:pt modelId="{260CA473-C527-1245-871D-7E7AC8EA3CFB}" type="pres">
      <dgm:prSet presAssocID="{29F7DD7A-B137-422F-A442-D2EF4425A27E}" presName="childText" presStyleLbl="revTx" presStyleIdx="2" presStyleCnt="3">
        <dgm:presLayoutVars>
          <dgm:bulletEnabled val="1"/>
        </dgm:presLayoutVars>
      </dgm:prSet>
      <dgm:spPr/>
    </dgm:pt>
  </dgm:ptLst>
  <dgm:cxnLst>
    <dgm:cxn modelId="{2270C607-CE4D-1040-BD51-D3CEF218533F}" type="presOf" srcId="{E4FA3603-CFB2-4583-ADF8-E14526F1A136}" destId="{B1C4EED5-41B8-3248-B267-11826CA7AB5E}" srcOrd="0" destOrd="0" presId="urn:microsoft.com/office/officeart/2005/8/layout/vList2"/>
    <dgm:cxn modelId="{7F513B08-965A-0C4D-9EDB-7A85ACE20CE4}" type="presOf" srcId="{61705866-9861-4032-ACD1-52B8980EA3DB}" destId="{260CA473-C527-1245-871D-7E7AC8EA3CFB}" srcOrd="0" destOrd="0" presId="urn:microsoft.com/office/officeart/2005/8/layout/vList2"/>
    <dgm:cxn modelId="{0723FA22-DDF0-4460-BEDA-EA43AE54F37E}" srcId="{E4FA3603-CFB2-4583-ADF8-E14526F1A136}" destId="{29F7DD7A-B137-422F-A442-D2EF4425A27E}" srcOrd="2" destOrd="0" parTransId="{72DA0C1F-3B04-46E0-A297-61744D512D5B}" sibTransId="{9A6F5985-74BE-483F-9A6E-F104D3DF7C72}"/>
    <dgm:cxn modelId="{A5796329-5A80-504E-87F6-5E06E9D4D9AA}" type="presOf" srcId="{DD9B5272-1759-4B47-A29B-BBAD812B62B4}" destId="{62182CC4-7692-D740-9430-9239E30CD245}" srcOrd="0" destOrd="0" presId="urn:microsoft.com/office/officeart/2005/8/layout/vList2"/>
    <dgm:cxn modelId="{4D69183F-D9E4-1449-8D17-83E218C23708}" type="presOf" srcId="{5A618318-3252-49C2-AC5C-CC388FF80998}" destId="{845ECFD3-8BEE-5B4B-BE8D-077BE973C635}" srcOrd="0" destOrd="0" presId="urn:microsoft.com/office/officeart/2005/8/layout/vList2"/>
    <dgm:cxn modelId="{81095F41-DE26-4ABA-9336-420B5A38E360}" srcId="{DD9B5272-1759-4B47-A29B-BBAD812B62B4}" destId="{5A618318-3252-49C2-AC5C-CC388FF80998}" srcOrd="0" destOrd="0" parTransId="{6D6D95CB-0CF5-4771-905B-E70B9B2F310B}" sibTransId="{B8183EF7-5C3B-4DC0-954D-4152E0E62593}"/>
    <dgm:cxn modelId="{A8C9EA61-5FFC-4B20-A860-797F7A9BDE1D}" srcId="{E4FA3603-CFB2-4583-ADF8-E14526F1A136}" destId="{DD9B5272-1759-4B47-A29B-BBAD812B62B4}" srcOrd="1" destOrd="0" parTransId="{A58F831E-6A5C-4CD8-A97E-B352ACD8E154}" sibTransId="{2516338E-D853-4505-9D52-F889CCAD9FD8}"/>
    <dgm:cxn modelId="{B1045452-2F06-5648-BF33-E1676C22FCEA}" type="presOf" srcId="{23ED4F20-C41C-44A8-9B1D-2D72AADA3C6F}" destId="{BE266323-FDCC-0D4E-8740-F6330B0DEBE1}" srcOrd="0" destOrd="0" presId="urn:microsoft.com/office/officeart/2005/8/layout/vList2"/>
    <dgm:cxn modelId="{46EE9455-9CB5-45E1-BDA7-E7820BEA8F07}" srcId="{29F7DD7A-B137-422F-A442-D2EF4425A27E}" destId="{61705866-9861-4032-ACD1-52B8980EA3DB}" srcOrd="0" destOrd="0" parTransId="{461D4EB6-AA8F-4865-92CA-181AF12A1DB7}" sibTransId="{A4E033C7-D425-4DB3-AB36-BF710B49F551}"/>
    <dgm:cxn modelId="{F4CB5057-DD96-4858-A632-DB20A1044567}" srcId="{E4FA3603-CFB2-4583-ADF8-E14526F1A136}" destId="{73E23C03-6F07-4673-91CE-FA3D1042D00C}" srcOrd="0" destOrd="0" parTransId="{D62323C9-DD79-4868-85E8-588AA8A288D1}" sibTransId="{25CD4434-EAD0-4FDC-98A6-3CCEAB18F56C}"/>
    <dgm:cxn modelId="{B5BB5093-4D07-0B40-83B9-835CA417BDB2}" type="presOf" srcId="{73E23C03-6F07-4673-91CE-FA3D1042D00C}" destId="{C516BB7F-E406-5247-8586-03FB355B40AA}" srcOrd="0" destOrd="0" presId="urn:microsoft.com/office/officeart/2005/8/layout/vList2"/>
    <dgm:cxn modelId="{478D9AAF-90CF-CA4E-B15E-C82091460283}" type="presOf" srcId="{29F7DD7A-B137-422F-A442-D2EF4425A27E}" destId="{802AF862-36D2-B442-BE72-726B1B8B78D6}" srcOrd="0" destOrd="0" presId="urn:microsoft.com/office/officeart/2005/8/layout/vList2"/>
    <dgm:cxn modelId="{FBE647E2-FA34-4999-8F5C-339F86D29306}" srcId="{73E23C03-6F07-4673-91CE-FA3D1042D00C}" destId="{23ED4F20-C41C-44A8-9B1D-2D72AADA3C6F}" srcOrd="0" destOrd="0" parTransId="{D1400A98-DD9B-41BE-BB11-E1FBE74ACEF8}" sibTransId="{8D13959B-522D-463B-BF93-AE7039902744}"/>
    <dgm:cxn modelId="{87457E04-A8D5-9B41-B79C-6B8D527C6CD6}" type="presParOf" srcId="{B1C4EED5-41B8-3248-B267-11826CA7AB5E}" destId="{C516BB7F-E406-5247-8586-03FB355B40AA}" srcOrd="0" destOrd="0" presId="urn:microsoft.com/office/officeart/2005/8/layout/vList2"/>
    <dgm:cxn modelId="{9E6B88AA-DFEE-3341-B1E2-9EDA73AD1F1B}" type="presParOf" srcId="{B1C4EED5-41B8-3248-B267-11826CA7AB5E}" destId="{BE266323-FDCC-0D4E-8740-F6330B0DEBE1}" srcOrd="1" destOrd="0" presId="urn:microsoft.com/office/officeart/2005/8/layout/vList2"/>
    <dgm:cxn modelId="{B43420EC-3E8D-A14E-A1D2-D5C9D99F094D}" type="presParOf" srcId="{B1C4EED5-41B8-3248-B267-11826CA7AB5E}" destId="{62182CC4-7692-D740-9430-9239E30CD245}" srcOrd="2" destOrd="0" presId="urn:microsoft.com/office/officeart/2005/8/layout/vList2"/>
    <dgm:cxn modelId="{BB3A5463-D81B-9F47-BD44-8E684811782B}" type="presParOf" srcId="{B1C4EED5-41B8-3248-B267-11826CA7AB5E}" destId="{845ECFD3-8BEE-5B4B-BE8D-077BE973C635}" srcOrd="3" destOrd="0" presId="urn:microsoft.com/office/officeart/2005/8/layout/vList2"/>
    <dgm:cxn modelId="{DED68275-950F-EA44-B5BB-864CD1635325}" type="presParOf" srcId="{B1C4EED5-41B8-3248-B267-11826CA7AB5E}" destId="{802AF862-36D2-B442-BE72-726B1B8B78D6}" srcOrd="4" destOrd="0" presId="urn:microsoft.com/office/officeart/2005/8/layout/vList2"/>
    <dgm:cxn modelId="{B2B0FF2D-B7AB-0D45-881F-C1A7F4934985}" type="presParOf" srcId="{B1C4EED5-41B8-3248-B267-11826CA7AB5E}" destId="{260CA473-C527-1245-871D-7E7AC8EA3CFB}"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0E7AA8-70AF-43D3-A7AE-F450596356C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045C0FF2-5CAD-47F3-B63B-28EB2943BA87}">
      <dgm:prSet/>
      <dgm:spPr/>
      <dgm:t>
        <a:bodyPr/>
        <a:lstStyle/>
        <a:p>
          <a:pPr>
            <a:lnSpc>
              <a:spcPct val="100000"/>
            </a:lnSpc>
          </a:pPr>
          <a:r>
            <a:rPr lang="en-US">
              <a:solidFill>
                <a:schemeClr val="bg2">
                  <a:lumMod val="90000"/>
                </a:schemeClr>
              </a:solidFill>
            </a:rPr>
            <a:t>Motivation</a:t>
          </a:r>
        </a:p>
      </dgm:t>
    </dgm:pt>
    <dgm:pt modelId="{7C003CEB-B723-49F3-A8FD-32C33447D814}" type="parTrans" cxnId="{1A6B6D10-2B1A-43A4-91FB-2A2BC236D688}">
      <dgm:prSet/>
      <dgm:spPr/>
      <dgm:t>
        <a:bodyPr/>
        <a:lstStyle/>
        <a:p>
          <a:endParaRPr lang="en-US"/>
        </a:p>
      </dgm:t>
    </dgm:pt>
    <dgm:pt modelId="{903B99AC-273E-4BF0-90EB-58F9CEA90F35}" type="sibTrans" cxnId="{1A6B6D10-2B1A-43A4-91FB-2A2BC236D688}">
      <dgm:prSet/>
      <dgm:spPr/>
      <dgm:t>
        <a:bodyPr/>
        <a:lstStyle/>
        <a:p>
          <a:endParaRPr lang="en-US"/>
        </a:p>
      </dgm:t>
    </dgm:pt>
    <dgm:pt modelId="{FA7E310F-9CD0-4281-B073-721AB08E6E33}">
      <dgm:prSet/>
      <dgm:spPr/>
      <dgm:t>
        <a:bodyPr/>
        <a:lstStyle/>
        <a:p>
          <a:pPr>
            <a:lnSpc>
              <a:spcPct val="100000"/>
            </a:lnSpc>
          </a:pPr>
          <a:r>
            <a:rPr lang="en-US"/>
            <a:t>Compiler Approach</a:t>
          </a:r>
        </a:p>
      </dgm:t>
    </dgm:pt>
    <dgm:pt modelId="{0E43F1CF-D74C-4A2C-B247-92D33B6AE7BF}" type="parTrans" cxnId="{D4636915-4BE4-43B5-8596-DABE85EFC8EB}">
      <dgm:prSet/>
      <dgm:spPr/>
      <dgm:t>
        <a:bodyPr/>
        <a:lstStyle/>
        <a:p>
          <a:endParaRPr lang="en-US"/>
        </a:p>
      </dgm:t>
    </dgm:pt>
    <dgm:pt modelId="{9D47BE26-7CCE-43B9-B002-362BF030F9D0}" type="sibTrans" cxnId="{D4636915-4BE4-43B5-8596-DABE85EFC8EB}">
      <dgm:prSet/>
      <dgm:spPr/>
      <dgm:t>
        <a:bodyPr/>
        <a:lstStyle/>
        <a:p>
          <a:endParaRPr lang="en-US"/>
        </a:p>
      </dgm:t>
    </dgm:pt>
    <dgm:pt modelId="{4FE7A21E-4718-4BA1-8D7B-94BC8B43EFD4}">
      <dgm:prSet/>
      <dgm:spPr/>
      <dgm:t>
        <a:bodyPr/>
        <a:lstStyle/>
        <a:p>
          <a:pPr>
            <a:lnSpc>
              <a:spcPct val="100000"/>
            </a:lnSpc>
          </a:pPr>
          <a:r>
            <a:rPr lang="en-US">
              <a:solidFill>
                <a:schemeClr val="bg2">
                  <a:lumMod val="90000"/>
                </a:schemeClr>
              </a:solidFill>
            </a:rPr>
            <a:t>GraphAttack</a:t>
          </a:r>
          <a:r>
            <a:rPr lang="en-US">
              <a:solidFill>
                <a:schemeClr val="bg2">
                  <a:lumMod val="90000"/>
                </a:schemeClr>
              </a:solidFill>
              <a:latin typeface="Calibri Light" panose="020F0302020204030204"/>
            </a:rPr>
            <a:t> </a:t>
          </a:r>
          <a:r>
            <a:rPr lang="en-US">
              <a:solidFill>
                <a:schemeClr val="bg2">
                  <a:lumMod val="90000"/>
                </a:schemeClr>
              </a:solidFill>
            </a:rPr>
            <a:t>Architecture</a:t>
          </a:r>
          <a:endParaRPr lang="en-US">
            <a:solidFill>
              <a:schemeClr val="bg2">
                <a:lumMod val="90000"/>
              </a:schemeClr>
            </a:solidFill>
            <a:latin typeface="Calibri Light" panose="020F0302020204030204"/>
          </a:endParaRPr>
        </a:p>
      </dgm:t>
    </dgm:pt>
    <dgm:pt modelId="{F1E9474F-2568-4652-B35F-E200FB82A56E}" type="parTrans" cxnId="{8B1F4875-3FAF-41DA-A469-4256BE6B4F0D}">
      <dgm:prSet/>
      <dgm:spPr/>
      <dgm:t>
        <a:bodyPr/>
        <a:lstStyle/>
        <a:p>
          <a:endParaRPr lang="en-US"/>
        </a:p>
      </dgm:t>
    </dgm:pt>
    <dgm:pt modelId="{3A3CB25A-0B0D-4103-87A6-2E47C7F56C46}" type="sibTrans" cxnId="{8B1F4875-3FAF-41DA-A469-4256BE6B4F0D}">
      <dgm:prSet/>
      <dgm:spPr/>
      <dgm:t>
        <a:bodyPr/>
        <a:lstStyle/>
        <a:p>
          <a:endParaRPr lang="en-US"/>
        </a:p>
      </dgm:t>
    </dgm:pt>
    <dgm:pt modelId="{158891C2-A02F-4D8C-990E-08FA818E79AE}">
      <dgm:prSet/>
      <dgm:spPr/>
      <dgm:t>
        <a:bodyPr/>
        <a:lstStyle/>
        <a:p>
          <a:pPr>
            <a:lnSpc>
              <a:spcPct val="100000"/>
            </a:lnSpc>
          </a:pPr>
          <a:r>
            <a:rPr lang="en-US">
              <a:solidFill>
                <a:schemeClr val="bg2">
                  <a:lumMod val="90000"/>
                </a:schemeClr>
              </a:solidFill>
            </a:rPr>
            <a:t>Evaluation</a:t>
          </a:r>
        </a:p>
      </dgm:t>
    </dgm:pt>
    <dgm:pt modelId="{532050D5-75E6-4C64-A7D7-6A2BE2F1B857}" type="parTrans" cxnId="{564C35B5-A52D-48E4-85CD-E421DB8BBAEF}">
      <dgm:prSet/>
      <dgm:spPr/>
      <dgm:t>
        <a:bodyPr/>
        <a:lstStyle/>
        <a:p>
          <a:endParaRPr lang="en-US"/>
        </a:p>
      </dgm:t>
    </dgm:pt>
    <dgm:pt modelId="{98D9E63E-32F4-4B46-BA19-3379C5FF01F9}" type="sibTrans" cxnId="{564C35B5-A52D-48E4-85CD-E421DB8BBAEF}">
      <dgm:prSet/>
      <dgm:spPr/>
      <dgm:t>
        <a:bodyPr/>
        <a:lstStyle/>
        <a:p>
          <a:endParaRPr lang="en-US"/>
        </a:p>
      </dgm:t>
    </dgm:pt>
    <dgm:pt modelId="{8786B00B-FCD7-4212-BBA0-349B57DC1853}">
      <dgm:prSet/>
      <dgm:spPr/>
      <dgm:t>
        <a:bodyPr/>
        <a:lstStyle/>
        <a:p>
          <a:pPr>
            <a:lnSpc>
              <a:spcPct val="100000"/>
            </a:lnSpc>
          </a:pPr>
          <a:r>
            <a:rPr lang="en-US">
              <a:solidFill>
                <a:schemeClr val="bg2">
                  <a:lumMod val="90000"/>
                </a:schemeClr>
              </a:solidFill>
            </a:rPr>
            <a:t>Conclusions</a:t>
          </a:r>
        </a:p>
      </dgm:t>
    </dgm:pt>
    <dgm:pt modelId="{5AC18AE4-F106-471A-957D-B34A82B4CA8A}" type="parTrans" cxnId="{CE6DABF9-0BDB-4FA7-A09F-DF9C3BD23B9D}">
      <dgm:prSet/>
      <dgm:spPr/>
      <dgm:t>
        <a:bodyPr/>
        <a:lstStyle/>
        <a:p>
          <a:endParaRPr lang="en-US"/>
        </a:p>
      </dgm:t>
    </dgm:pt>
    <dgm:pt modelId="{6489346A-CC1A-44FA-B12E-52A52FBA954A}" type="sibTrans" cxnId="{CE6DABF9-0BDB-4FA7-A09F-DF9C3BD23B9D}">
      <dgm:prSet/>
      <dgm:spPr/>
      <dgm:t>
        <a:bodyPr/>
        <a:lstStyle/>
        <a:p>
          <a:endParaRPr lang="en-US"/>
        </a:p>
      </dgm:t>
    </dgm:pt>
    <dgm:pt modelId="{C4BA5CC3-2E53-44B7-BE90-05384B3B3451}" type="pres">
      <dgm:prSet presAssocID="{340E7AA8-70AF-43D3-A7AE-F450596356C4}" presName="root" presStyleCnt="0">
        <dgm:presLayoutVars>
          <dgm:dir/>
          <dgm:resizeHandles val="exact"/>
        </dgm:presLayoutVars>
      </dgm:prSet>
      <dgm:spPr/>
    </dgm:pt>
    <dgm:pt modelId="{45E650DA-FDF0-4183-8831-D13717FF0AE5}" type="pres">
      <dgm:prSet presAssocID="{045C0FF2-5CAD-47F3-B63B-28EB2943BA87}" presName="compNode" presStyleCnt="0"/>
      <dgm:spPr/>
    </dgm:pt>
    <dgm:pt modelId="{08566075-4D10-47B3-9C1D-DA8F57C03A63}" type="pres">
      <dgm:prSet presAssocID="{045C0FF2-5CAD-47F3-B63B-28EB2943BA87}" presName="bgRect" presStyleLbl="bgShp" presStyleIdx="0" presStyleCnt="5"/>
      <dgm:spPr>
        <a:solidFill>
          <a:schemeClr val="bg1">
            <a:lumMod val="95000"/>
          </a:schemeClr>
        </a:solidFill>
      </dgm:spPr>
    </dgm:pt>
    <dgm:pt modelId="{255B9EFB-C939-4CEF-83B5-E2BE9EA29B63}" type="pres">
      <dgm:prSet presAssocID="{045C0FF2-5CAD-47F3-B63B-28EB2943BA8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CC548298-7035-4E01-92BB-E9751570EDA9}" type="pres">
      <dgm:prSet presAssocID="{045C0FF2-5CAD-47F3-B63B-28EB2943BA87}" presName="spaceRect" presStyleCnt="0"/>
      <dgm:spPr/>
    </dgm:pt>
    <dgm:pt modelId="{A9D1BA67-EE09-4C39-8AE3-249C59BDADEC}" type="pres">
      <dgm:prSet presAssocID="{045C0FF2-5CAD-47F3-B63B-28EB2943BA87}" presName="parTx" presStyleLbl="revTx" presStyleIdx="0" presStyleCnt="5">
        <dgm:presLayoutVars>
          <dgm:chMax val="0"/>
          <dgm:chPref val="0"/>
        </dgm:presLayoutVars>
      </dgm:prSet>
      <dgm:spPr/>
    </dgm:pt>
    <dgm:pt modelId="{FB28B104-C583-4DEB-AF07-00399513C819}" type="pres">
      <dgm:prSet presAssocID="{903B99AC-273E-4BF0-90EB-58F9CEA90F35}" presName="sibTrans" presStyleCnt="0"/>
      <dgm:spPr/>
    </dgm:pt>
    <dgm:pt modelId="{92EBA2A0-E33E-4F32-901C-A06AC912D6CB}" type="pres">
      <dgm:prSet presAssocID="{FA7E310F-9CD0-4281-B073-721AB08E6E33}" presName="compNode" presStyleCnt="0"/>
      <dgm:spPr/>
    </dgm:pt>
    <dgm:pt modelId="{EDDCA492-2424-4A01-BFFA-BB2C56279E75}" type="pres">
      <dgm:prSet presAssocID="{FA7E310F-9CD0-4281-B073-721AB08E6E33}" presName="bgRect" presStyleLbl="bgShp" presStyleIdx="1" presStyleCnt="5"/>
      <dgm:spPr/>
    </dgm:pt>
    <dgm:pt modelId="{FC80E9E4-E6C8-4FC0-9088-27C38348C5E5}" type="pres">
      <dgm:prSet presAssocID="{FA7E310F-9CD0-4281-B073-721AB08E6E3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Web design"/>
        </a:ext>
      </dgm:extLst>
    </dgm:pt>
    <dgm:pt modelId="{D63CED35-4ABB-44AE-A3C6-5CD892BB76E9}" type="pres">
      <dgm:prSet presAssocID="{FA7E310F-9CD0-4281-B073-721AB08E6E33}" presName="spaceRect" presStyleCnt="0"/>
      <dgm:spPr/>
    </dgm:pt>
    <dgm:pt modelId="{5109CF7E-13DA-44EE-B1A6-A8F386E889DE}" type="pres">
      <dgm:prSet presAssocID="{FA7E310F-9CD0-4281-B073-721AB08E6E33}" presName="parTx" presStyleLbl="revTx" presStyleIdx="1" presStyleCnt="5">
        <dgm:presLayoutVars>
          <dgm:chMax val="0"/>
          <dgm:chPref val="0"/>
        </dgm:presLayoutVars>
      </dgm:prSet>
      <dgm:spPr/>
    </dgm:pt>
    <dgm:pt modelId="{3699414B-E958-47A0-B705-B0D7BA830B24}" type="pres">
      <dgm:prSet presAssocID="{9D47BE26-7CCE-43B9-B002-362BF030F9D0}" presName="sibTrans" presStyleCnt="0"/>
      <dgm:spPr/>
    </dgm:pt>
    <dgm:pt modelId="{F0777711-3F54-4A77-8D09-D5503540E903}" type="pres">
      <dgm:prSet presAssocID="{4FE7A21E-4718-4BA1-8D7B-94BC8B43EFD4}" presName="compNode" presStyleCnt="0"/>
      <dgm:spPr/>
    </dgm:pt>
    <dgm:pt modelId="{611C1240-C62E-499E-AFCD-CD66C072E764}" type="pres">
      <dgm:prSet presAssocID="{4FE7A21E-4718-4BA1-8D7B-94BC8B43EFD4}" presName="bgRect" presStyleLbl="bgShp" presStyleIdx="2" presStyleCnt="5"/>
      <dgm:spPr/>
    </dgm:pt>
    <dgm:pt modelId="{F35929EE-A7AA-4FB2-A5EF-20A724B7220C}" type="pres">
      <dgm:prSet presAssocID="{4FE7A21E-4718-4BA1-8D7B-94BC8B43EFD4}"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rocessor"/>
        </a:ext>
      </dgm:extLst>
    </dgm:pt>
    <dgm:pt modelId="{25B456AB-D21F-4670-B412-4FBE00EE3833}" type="pres">
      <dgm:prSet presAssocID="{4FE7A21E-4718-4BA1-8D7B-94BC8B43EFD4}" presName="spaceRect" presStyleCnt="0"/>
      <dgm:spPr/>
    </dgm:pt>
    <dgm:pt modelId="{D8E92C54-08DC-4954-91E0-FE90506A9776}" type="pres">
      <dgm:prSet presAssocID="{4FE7A21E-4718-4BA1-8D7B-94BC8B43EFD4}" presName="parTx" presStyleLbl="revTx" presStyleIdx="2" presStyleCnt="5">
        <dgm:presLayoutVars>
          <dgm:chMax val="0"/>
          <dgm:chPref val="0"/>
        </dgm:presLayoutVars>
      </dgm:prSet>
      <dgm:spPr/>
    </dgm:pt>
    <dgm:pt modelId="{C502DB57-CEFA-46EF-982E-FEBD4E85DDAD}" type="pres">
      <dgm:prSet presAssocID="{3A3CB25A-0B0D-4103-87A6-2E47C7F56C46}" presName="sibTrans" presStyleCnt="0"/>
      <dgm:spPr/>
    </dgm:pt>
    <dgm:pt modelId="{94330DA8-391F-42EC-AACE-8D664D8D43C3}" type="pres">
      <dgm:prSet presAssocID="{158891C2-A02F-4D8C-990E-08FA818E79AE}" presName="compNode" presStyleCnt="0"/>
      <dgm:spPr/>
    </dgm:pt>
    <dgm:pt modelId="{0A0B996F-E730-4F55-8C87-E304A55768AE}" type="pres">
      <dgm:prSet presAssocID="{158891C2-A02F-4D8C-990E-08FA818E79AE}" presName="bgRect" presStyleLbl="bgShp" presStyleIdx="3" presStyleCnt="5"/>
      <dgm:spPr/>
    </dgm:pt>
    <dgm:pt modelId="{A9149696-C33E-4E72-B383-C7CD7739D8AD}" type="pres">
      <dgm:prSet presAssocID="{158891C2-A02F-4D8C-990E-08FA818E79A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EA832C1C-C313-44CD-879D-9353104546E6}" type="pres">
      <dgm:prSet presAssocID="{158891C2-A02F-4D8C-990E-08FA818E79AE}" presName="spaceRect" presStyleCnt="0"/>
      <dgm:spPr/>
    </dgm:pt>
    <dgm:pt modelId="{46F2382B-3D17-4872-BFAF-CE95B0526DE6}" type="pres">
      <dgm:prSet presAssocID="{158891C2-A02F-4D8C-990E-08FA818E79AE}" presName="parTx" presStyleLbl="revTx" presStyleIdx="3" presStyleCnt="5">
        <dgm:presLayoutVars>
          <dgm:chMax val="0"/>
          <dgm:chPref val="0"/>
        </dgm:presLayoutVars>
      </dgm:prSet>
      <dgm:spPr/>
    </dgm:pt>
    <dgm:pt modelId="{171DEC95-46B7-4403-BB60-96A55CD51995}" type="pres">
      <dgm:prSet presAssocID="{98D9E63E-32F4-4B46-BA19-3379C5FF01F9}" presName="sibTrans" presStyleCnt="0"/>
      <dgm:spPr/>
    </dgm:pt>
    <dgm:pt modelId="{52ED0F30-E73F-4D19-85CA-42B2EA460093}" type="pres">
      <dgm:prSet presAssocID="{8786B00B-FCD7-4212-BBA0-349B57DC1853}" presName="compNode" presStyleCnt="0"/>
      <dgm:spPr/>
    </dgm:pt>
    <dgm:pt modelId="{EC05C8B3-DAEB-40D0-A3FE-D55338C421EE}" type="pres">
      <dgm:prSet presAssocID="{8786B00B-FCD7-4212-BBA0-349B57DC1853}" presName="bgRect" presStyleLbl="bgShp" presStyleIdx="4" presStyleCnt="5"/>
      <dgm:spPr/>
    </dgm:pt>
    <dgm:pt modelId="{3D78D120-0CC8-44A1-B75C-FE70428DFF37}" type="pres">
      <dgm:prSet presAssocID="{8786B00B-FCD7-4212-BBA0-349B57DC185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ghtbulb"/>
        </a:ext>
      </dgm:extLst>
    </dgm:pt>
    <dgm:pt modelId="{8FA8EC08-358C-46C9-9DEB-184CD476083B}" type="pres">
      <dgm:prSet presAssocID="{8786B00B-FCD7-4212-BBA0-349B57DC1853}" presName="spaceRect" presStyleCnt="0"/>
      <dgm:spPr/>
    </dgm:pt>
    <dgm:pt modelId="{F758B9EB-BFDB-4C62-B9AC-F79602D79143}" type="pres">
      <dgm:prSet presAssocID="{8786B00B-FCD7-4212-BBA0-349B57DC1853}" presName="parTx" presStyleLbl="revTx" presStyleIdx="4" presStyleCnt="5">
        <dgm:presLayoutVars>
          <dgm:chMax val="0"/>
          <dgm:chPref val="0"/>
        </dgm:presLayoutVars>
      </dgm:prSet>
      <dgm:spPr/>
    </dgm:pt>
  </dgm:ptLst>
  <dgm:cxnLst>
    <dgm:cxn modelId="{1A6B6D10-2B1A-43A4-91FB-2A2BC236D688}" srcId="{340E7AA8-70AF-43D3-A7AE-F450596356C4}" destId="{045C0FF2-5CAD-47F3-B63B-28EB2943BA87}" srcOrd="0" destOrd="0" parTransId="{7C003CEB-B723-49F3-A8FD-32C33447D814}" sibTransId="{903B99AC-273E-4BF0-90EB-58F9CEA90F35}"/>
    <dgm:cxn modelId="{D4636915-4BE4-43B5-8596-DABE85EFC8EB}" srcId="{340E7AA8-70AF-43D3-A7AE-F450596356C4}" destId="{FA7E310F-9CD0-4281-B073-721AB08E6E33}" srcOrd="1" destOrd="0" parTransId="{0E43F1CF-D74C-4A2C-B247-92D33B6AE7BF}" sibTransId="{9D47BE26-7CCE-43B9-B002-362BF030F9D0}"/>
    <dgm:cxn modelId="{ECA1384D-C4B2-420F-9ED5-35E6B90FCF3D}" type="presOf" srcId="{8786B00B-FCD7-4212-BBA0-349B57DC1853}" destId="{F758B9EB-BFDB-4C62-B9AC-F79602D79143}" srcOrd="0" destOrd="0" presId="urn:microsoft.com/office/officeart/2018/2/layout/IconVerticalSolidList"/>
    <dgm:cxn modelId="{3A65DA72-8DA0-4B49-80A4-9FDB26DF73FC}" type="presOf" srcId="{045C0FF2-5CAD-47F3-B63B-28EB2943BA87}" destId="{A9D1BA67-EE09-4C39-8AE3-249C59BDADEC}" srcOrd="0" destOrd="0" presId="urn:microsoft.com/office/officeart/2018/2/layout/IconVerticalSolidList"/>
    <dgm:cxn modelId="{8B1F4875-3FAF-41DA-A469-4256BE6B4F0D}" srcId="{340E7AA8-70AF-43D3-A7AE-F450596356C4}" destId="{4FE7A21E-4718-4BA1-8D7B-94BC8B43EFD4}" srcOrd="2" destOrd="0" parTransId="{F1E9474F-2568-4652-B35F-E200FB82A56E}" sibTransId="{3A3CB25A-0B0D-4103-87A6-2E47C7F56C46}"/>
    <dgm:cxn modelId="{E53DFA8C-9F84-4AA2-A642-912E5D8CF8E4}" type="presOf" srcId="{158891C2-A02F-4D8C-990E-08FA818E79AE}" destId="{46F2382B-3D17-4872-BFAF-CE95B0526DE6}" srcOrd="0" destOrd="0" presId="urn:microsoft.com/office/officeart/2018/2/layout/IconVerticalSolidList"/>
    <dgm:cxn modelId="{AA3DAC98-F16D-46E6-9B65-19F7B89774F1}" type="presOf" srcId="{4FE7A21E-4718-4BA1-8D7B-94BC8B43EFD4}" destId="{D8E92C54-08DC-4954-91E0-FE90506A9776}" srcOrd="0" destOrd="0" presId="urn:microsoft.com/office/officeart/2018/2/layout/IconVerticalSolidList"/>
    <dgm:cxn modelId="{8DF2CEA1-EECA-4FC9-8061-914028E7C7CB}" type="presOf" srcId="{340E7AA8-70AF-43D3-A7AE-F450596356C4}" destId="{C4BA5CC3-2E53-44B7-BE90-05384B3B3451}" srcOrd="0" destOrd="0" presId="urn:microsoft.com/office/officeart/2018/2/layout/IconVerticalSolidList"/>
    <dgm:cxn modelId="{564C35B5-A52D-48E4-85CD-E421DB8BBAEF}" srcId="{340E7AA8-70AF-43D3-A7AE-F450596356C4}" destId="{158891C2-A02F-4D8C-990E-08FA818E79AE}" srcOrd="3" destOrd="0" parTransId="{532050D5-75E6-4C64-A7D7-6A2BE2F1B857}" sibTransId="{98D9E63E-32F4-4B46-BA19-3379C5FF01F9}"/>
    <dgm:cxn modelId="{C7B675C9-43C8-4FFF-B657-31D6CFAF7F00}" type="presOf" srcId="{FA7E310F-9CD0-4281-B073-721AB08E6E33}" destId="{5109CF7E-13DA-44EE-B1A6-A8F386E889DE}" srcOrd="0" destOrd="0" presId="urn:microsoft.com/office/officeart/2018/2/layout/IconVerticalSolidList"/>
    <dgm:cxn modelId="{CE6DABF9-0BDB-4FA7-A09F-DF9C3BD23B9D}" srcId="{340E7AA8-70AF-43D3-A7AE-F450596356C4}" destId="{8786B00B-FCD7-4212-BBA0-349B57DC1853}" srcOrd="4" destOrd="0" parTransId="{5AC18AE4-F106-471A-957D-B34A82B4CA8A}" sibTransId="{6489346A-CC1A-44FA-B12E-52A52FBA954A}"/>
    <dgm:cxn modelId="{CD6B3FD2-CFB2-414E-8DB7-F7581B6C87B3}" type="presParOf" srcId="{C4BA5CC3-2E53-44B7-BE90-05384B3B3451}" destId="{45E650DA-FDF0-4183-8831-D13717FF0AE5}" srcOrd="0" destOrd="0" presId="urn:microsoft.com/office/officeart/2018/2/layout/IconVerticalSolidList"/>
    <dgm:cxn modelId="{CCFAE82B-B140-41C7-8EAB-E1C3BE9D8312}" type="presParOf" srcId="{45E650DA-FDF0-4183-8831-D13717FF0AE5}" destId="{08566075-4D10-47B3-9C1D-DA8F57C03A63}" srcOrd="0" destOrd="0" presId="urn:microsoft.com/office/officeart/2018/2/layout/IconVerticalSolidList"/>
    <dgm:cxn modelId="{BFABADC1-68B1-4041-BCE2-424C332D8222}" type="presParOf" srcId="{45E650DA-FDF0-4183-8831-D13717FF0AE5}" destId="{255B9EFB-C939-4CEF-83B5-E2BE9EA29B63}" srcOrd="1" destOrd="0" presId="urn:microsoft.com/office/officeart/2018/2/layout/IconVerticalSolidList"/>
    <dgm:cxn modelId="{1AEACC99-72D2-425C-A4C0-752ECA6F7A77}" type="presParOf" srcId="{45E650DA-FDF0-4183-8831-D13717FF0AE5}" destId="{CC548298-7035-4E01-92BB-E9751570EDA9}" srcOrd="2" destOrd="0" presId="urn:microsoft.com/office/officeart/2018/2/layout/IconVerticalSolidList"/>
    <dgm:cxn modelId="{16376DBD-3461-4F38-8987-77E6EDFE46EE}" type="presParOf" srcId="{45E650DA-FDF0-4183-8831-D13717FF0AE5}" destId="{A9D1BA67-EE09-4C39-8AE3-249C59BDADEC}" srcOrd="3" destOrd="0" presId="urn:microsoft.com/office/officeart/2018/2/layout/IconVerticalSolidList"/>
    <dgm:cxn modelId="{63E40B07-023A-49DA-B634-1DACE2FE2B44}" type="presParOf" srcId="{C4BA5CC3-2E53-44B7-BE90-05384B3B3451}" destId="{FB28B104-C583-4DEB-AF07-00399513C819}" srcOrd="1" destOrd="0" presId="urn:microsoft.com/office/officeart/2018/2/layout/IconVerticalSolidList"/>
    <dgm:cxn modelId="{2D3EA3BE-0527-4C8D-8D8C-2146BCEC87B1}" type="presParOf" srcId="{C4BA5CC3-2E53-44B7-BE90-05384B3B3451}" destId="{92EBA2A0-E33E-4F32-901C-A06AC912D6CB}" srcOrd="2" destOrd="0" presId="urn:microsoft.com/office/officeart/2018/2/layout/IconVerticalSolidList"/>
    <dgm:cxn modelId="{CF78559B-A28D-48BB-99B8-5547A8C66987}" type="presParOf" srcId="{92EBA2A0-E33E-4F32-901C-A06AC912D6CB}" destId="{EDDCA492-2424-4A01-BFFA-BB2C56279E75}" srcOrd="0" destOrd="0" presId="urn:microsoft.com/office/officeart/2018/2/layout/IconVerticalSolidList"/>
    <dgm:cxn modelId="{CDFD60F5-34F7-4E57-9581-EFEBEB2279D5}" type="presParOf" srcId="{92EBA2A0-E33E-4F32-901C-A06AC912D6CB}" destId="{FC80E9E4-E6C8-4FC0-9088-27C38348C5E5}" srcOrd="1" destOrd="0" presId="urn:microsoft.com/office/officeart/2018/2/layout/IconVerticalSolidList"/>
    <dgm:cxn modelId="{36554E21-B205-403C-A475-DA4D1820AE53}" type="presParOf" srcId="{92EBA2A0-E33E-4F32-901C-A06AC912D6CB}" destId="{D63CED35-4ABB-44AE-A3C6-5CD892BB76E9}" srcOrd="2" destOrd="0" presId="urn:microsoft.com/office/officeart/2018/2/layout/IconVerticalSolidList"/>
    <dgm:cxn modelId="{CCA2C787-59A4-47B7-911C-63DD18E315B1}" type="presParOf" srcId="{92EBA2A0-E33E-4F32-901C-A06AC912D6CB}" destId="{5109CF7E-13DA-44EE-B1A6-A8F386E889DE}" srcOrd="3" destOrd="0" presId="urn:microsoft.com/office/officeart/2018/2/layout/IconVerticalSolidList"/>
    <dgm:cxn modelId="{4BA2C089-DB9C-42A4-A74F-FBB275E775DC}" type="presParOf" srcId="{C4BA5CC3-2E53-44B7-BE90-05384B3B3451}" destId="{3699414B-E958-47A0-B705-B0D7BA830B24}" srcOrd="3" destOrd="0" presId="urn:microsoft.com/office/officeart/2018/2/layout/IconVerticalSolidList"/>
    <dgm:cxn modelId="{B8B029DE-74B5-4290-81AF-8CF68EA05106}" type="presParOf" srcId="{C4BA5CC3-2E53-44B7-BE90-05384B3B3451}" destId="{F0777711-3F54-4A77-8D09-D5503540E903}" srcOrd="4" destOrd="0" presId="urn:microsoft.com/office/officeart/2018/2/layout/IconVerticalSolidList"/>
    <dgm:cxn modelId="{B8B04C91-F566-4FDB-A042-8BD41330035B}" type="presParOf" srcId="{F0777711-3F54-4A77-8D09-D5503540E903}" destId="{611C1240-C62E-499E-AFCD-CD66C072E764}" srcOrd="0" destOrd="0" presId="urn:microsoft.com/office/officeart/2018/2/layout/IconVerticalSolidList"/>
    <dgm:cxn modelId="{7AC15556-6A14-41A7-B94A-226E70ADD42B}" type="presParOf" srcId="{F0777711-3F54-4A77-8D09-D5503540E903}" destId="{F35929EE-A7AA-4FB2-A5EF-20A724B7220C}" srcOrd="1" destOrd="0" presId="urn:microsoft.com/office/officeart/2018/2/layout/IconVerticalSolidList"/>
    <dgm:cxn modelId="{D314990C-AC26-4B2F-BEAD-A73872F8CF3F}" type="presParOf" srcId="{F0777711-3F54-4A77-8D09-D5503540E903}" destId="{25B456AB-D21F-4670-B412-4FBE00EE3833}" srcOrd="2" destOrd="0" presId="urn:microsoft.com/office/officeart/2018/2/layout/IconVerticalSolidList"/>
    <dgm:cxn modelId="{46E58294-0CC5-4D76-8C36-57236823ACC4}" type="presParOf" srcId="{F0777711-3F54-4A77-8D09-D5503540E903}" destId="{D8E92C54-08DC-4954-91E0-FE90506A9776}" srcOrd="3" destOrd="0" presId="urn:microsoft.com/office/officeart/2018/2/layout/IconVerticalSolidList"/>
    <dgm:cxn modelId="{3CA695F5-EF89-45B5-98A7-0730E075289E}" type="presParOf" srcId="{C4BA5CC3-2E53-44B7-BE90-05384B3B3451}" destId="{C502DB57-CEFA-46EF-982E-FEBD4E85DDAD}" srcOrd="5" destOrd="0" presId="urn:microsoft.com/office/officeart/2018/2/layout/IconVerticalSolidList"/>
    <dgm:cxn modelId="{0CB76B3B-E359-487E-B9FC-570D1D540416}" type="presParOf" srcId="{C4BA5CC3-2E53-44B7-BE90-05384B3B3451}" destId="{94330DA8-391F-42EC-AACE-8D664D8D43C3}" srcOrd="6" destOrd="0" presId="urn:microsoft.com/office/officeart/2018/2/layout/IconVerticalSolidList"/>
    <dgm:cxn modelId="{502509E5-80C0-4FD2-B939-5F912FB938AD}" type="presParOf" srcId="{94330DA8-391F-42EC-AACE-8D664D8D43C3}" destId="{0A0B996F-E730-4F55-8C87-E304A55768AE}" srcOrd="0" destOrd="0" presId="urn:microsoft.com/office/officeart/2018/2/layout/IconVerticalSolidList"/>
    <dgm:cxn modelId="{4E9E4049-B54B-4BAA-9130-110B8CB3409B}" type="presParOf" srcId="{94330DA8-391F-42EC-AACE-8D664D8D43C3}" destId="{A9149696-C33E-4E72-B383-C7CD7739D8AD}" srcOrd="1" destOrd="0" presId="urn:microsoft.com/office/officeart/2018/2/layout/IconVerticalSolidList"/>
    <dgm:cxn modelId="{051C8E93-42F5-4D4D-A17C-C98C4882C734}" type="presParOf" srcId="{94330DA8-391F-42EC-AACE-8D664D8D43C3}" destId="{EA832C1C-C313-44CD-879D-9353104546E6}" srcOrd="2" destOrd="0" presId="urn:microsoft.com/office/officeart/2018/2/layout/IconVerticalSolidList"/>
    <dgm:cxn modelId="{13E72F6E-75F0-476C-A706-C5BE3B5E9A06}" type="presParOf" srcId="{94330DA8-391F-42EC-AACE-8D664D8D43C3}" destId="{46F2382B-3D17-4872-BFAF-CE95B0526DE6}" srcOrd="3" destOrd="0" presId="urn:microsoft.com/office/officeart/2018/2/layout/IconVerticalSolidList"/>
    <dgm:cxn modelId="{658C613A-5B2F-43EA-AF99-12A44FFF7355}" type="presParOf" srcId="{C4BA5CC3-2E53-44B7-BE90-05384B3B3451}" destId="{171DEC95-46B7-4403-BB60-96A55CD51995}" srcOrd="7" destOrd="0" presId="urn:microsoft.com/office/officeart/2018/2/layout/IconVerticalSolidList"/>
    <dgm:cxn modelId="{8D28822C-7200-4A0C-A32B-50E3FBB12E55}" type="presParOf" srcId="{C4BA5CC3-2E53-44B7-BE90-05384B3B3451}" destId="{52ED0F30-E73F-4D19-85CA-42B2EA460093}" srcOrd="8" destOrd="0" presId="urn:microsoft.com/office/officeart/2018/2/layout/IconVerticalSolidList"/>
    <dgm:cxn modelId="{2C8D5393-482C-4D54-A0B6-8A68D239024B}" type="presParOf" srcId="{52ED0F30-E73F-4D19-85CA-42B2EA460093}" destId="{EC05C8B3-DAEB-40D0-A3FE-D55338C421EE}" srcOrd="0" destOrd="0" presId="urn:microsoft.com/office/officeart/2018/2/layout/IconVerticalSolidList"/>
    <dgm:cxn modelId="{8A496BC2-C427-46B6-AD78-298BAB8CDA4C}" type="presParOf" srcId="{52ED0F30-E73F-4D19-85CA-42B2EA460093}" destId="{3D78D120-0CC8-44A1-B75C-FE70428DFF37}" srcOrd="1" destOrd="0" presId="urn:microsoft.com/office/officeart/2018/2/layout/IconVerticalSolidList"/>
    <dgm:cxn modelId="{BAE614AA-F419-4965-84F8-0838BE29FAF8}" type="presParOf" srcId="{52ED0F30-E73F-4D19-85CA-42B2EA460093}" destId="{8FA8EC08-358C-46C9-9DEB-184CD476083B}" srcOrd="2" destOrd="0" presId="urn:microsoft.com/office/officeart/2018/2/layout/IconVerticalSolidList"/>
    <dgm:cxn modelId="{BC10D5A6-0FEB-4510-B441-80476ED0D796}" type="presParOf" srcId="{52ED0F30-E73F-4D19-85CA-42B2EA460093}" destId="{F758B9EB-BFDB-4C62-B9AC-F79602D7914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340E7AA8-70AF-43D3-A7AE-F450596356C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045C0FF2-5CAD-47F3-B63B-28EB2943BA87}">
      <dgm:prSet/>
      <dgm:spPr/>
      <dgm:t>
        <a:bodyPr/>
        <a:lstStyle/>
        <a:p>
          <a:pPr>
            <a:lnSpc>
              <a:spcPct val="100000"/>
            </a:lnSpc>
          </a:pPr>
          <a:r>
            <a:rPr lang="en-US">
              <a:solidFill>
                <a:schemeClr val="bg2">
                  <a:lumMod val="90000"/>
                </a:schemeClr>
              </a:solidFill>
            </a:rPr>
            <a:t>Motivation</a:t>
          </a:r>
        </a:p>
      </dgm:t>
    </dgm:pt>
    <dgm:pt modelId="{7C003CEB-B723-49F3-A8FD-32C33447D814}" type="parTrans" cxnId="{1A6B6D10-2B1A-43A4-91FB-2A2BC236D688}">
      <dgm:prSet/>
      <dgm:spPr/>
      <dgm:t>
        <a:bodyPr/>
        <a:lstStyle/>
        <a:p>
          <a:endParaRPr lang="en-US"/>
        </a:p>
      </dgm:t>
    </dgm:pt>
    <dgm:pt modelId="{903B99AC-273E-4BF0-90EB-58F9CEA90F35}" type="sibTrans" cxnId="{1A6B6D10-2B1A-43A4-91FB-2A2BC236D688}">
      <dgm:prSet/>
      <dgm:spPr/>
      <dgm:t>
        <a:bodyPr/>
        <a:lstStyle/>
        <a:p>
          <a:endParaRPr lang="en-US"/>
        </a:p>
      </dgm:t>
    </dgm:pt>
    <dgm:pt modelId="{FA7E310F-9CD0-4281-B073-721AB08E6E33}">
      <dgm:prSet/>
      <dgm:spPr/>
      <dgm:t>
        <a:bodyPr/>
        <a:lstStyle/>
        <a:p>
          <a:pPr>
            <a:lnSpc>
              <a:spcPct val="100000"/>
            </a:lnSpc>
          </a:pPr>
          <a:r>
            <a:rPr lang="en-US">
              <a:solidFill>
                <a:schemeClr val="bg2">
                  <a:lumMod val="90000"/>
                </a:schemeClr>
              </a:solidFill>
            </a:rPr>
            <a:t>Compiler Approach</a:t>
          </a:r>
        </a:p>
      </dgm:t>
    </dgm:pt>
    <dgm:pt modelId="{0E43F1CF-D74C-4A2C-B247-92D33B6AE7BF}" type="parTrans" cxnId="{D4636915-4BE4-43B5-8596-DABE85EFC8EB}">
      <dgm:prSet/>
      <dgm:spPr/>
      <dgm:t>
        <a:bodyPr/>
        <a:lstStyle/>
        <a:p>
          <a:endParaRPr lang="en-US"/>
        </a:p>
      </dgm:t>
    </dgm:pt>
    <dgm:pt modelId="{9D47BE26-7CCE-43B9-B002-362BF030F9D0}" type="sibTrans" cxnId="{D4636915-4BE4-43B5-8596-DABE85EFC8EB}">
      <dgm:prSet/>
      <dgm:spPr/>
      <dgm:t>
        <a:bodyPr/>
        <a:lstStyle/>
        <a:p>
          <a:endParaRPr lang="en-US"/>
        </a:p>
      </dgm:t>
    </dgm:pt>
    <dgm:pt modelId="{4FE7A21E-4718-4BA1-8D7B-94BC8B43EFD4}">
      <dgm:prSet/>
      <dgm:spPr/>
      <dgm:t>
        <a:bodyPr/>
        <a:lstStyle/>
        <a:p>
          <a:pPr>
            <a:lnSpc>
              <a:spcPct val="100000"/>
            </a:lnSpc>
          </a:pPr>
          <a:r>
            <a:rPr lang="en-US">
              <a:solidFill>
                <a:schemeClr val="tx1"/>
              </a:solidFill>
            </a:rPr>
            <a:t>GraphAttack Architecture</a:t>
          </a:r>
        </a:p>
      </dgm:t>
    </dgm:pt>
    <dgm:pt modelId="{F1E9474F-2568-4652-B35F-E200FB82A56E}" type="parTrans" cxnId="{8B1F4875-3FAF-41DA-A469-4256BE6B4F0D}">
      <dgm:prSet/>
      <dgm:spPr/>
      <dgm:t>
        <a:bodyPr/>
        <a:lstStyle/>
        <a:p>
          <a:endParaRPr lang="en-US"/>
        </a:p>
      </dgm:t>
    </dgm:pt>
    <dgm:pt modelId="{3A3CB25A-0B0D-4103-87A6-2E47C7F56C46}" type="sibTrans" cxnId="{8B1F4875-3FAF-41DA-A469-4256BE6B4F0D}">
      <dgm:prSet/>
      <dgm:spPr/>
      <dgm:t>
        <a:bodyPr/>
        <a:lstStyle/>
        <a:p>
          <a:endParaRPr lang="en-US"/>
        </a:p>
      </dgm:t>
    </dgm:pt>
    <dgm:pt modelId="{158891C2-A02F-4D8C-990E-08FA818E79AE}">
      <dgm:prSet/>
      <dgm:spPr/>
      <dgm:t>
        <a:bodyPr/>
        <a:lstStyle/>
        <a:p>
          <a:pPr>
            <a:lnSpc>
              <a:spcPct val="100000"/>
            </a:lnSpc>
          </a:pPr>
          <a:r>
            <a:rPr lang="en-US">
              <a:solidFill>
                <a:schemeClr val="bg2">
                  <a:lumMod val="90000"/>
                </a:schemeClr>
              </a:solidFill>
            </a:rPr>
            <a:t>Evaluation</a:t>
          </a:r>
        </a:p>
      </dgm:t>
    </dgm:pt>
    <dgm:pt modelId="{532050D5-75E6-4C64-A7D7-6A2BE2F1B857}" type="parTrans" cxnId="{564C35B5-A52D-48E4-85CD-E421DB8BBAEF}">
      <dgm:prSet/>
      <dgm:spPr/>
      <dgm:t>
        <a:bodyPr/>
        <a:lstStyle/>
        <a:p>
          <a:endParaRPr lang="en-US"/>
        </a:p>
      </dgm:t>
    </dgm:pt>
    <dgm:pt modelId="{98D9E63E-32F4-4B46-BA19-3379C5FF01F9}" type="sibTrans" cxnId="{564C35B5-A52D-48E4-85CD-E421DB8BBAEF}">
      <dgm:prSet/>
      <dgm:spPr/>
      <dgm:t>
        <a:bodyPr/>
        <a:lstStyle/>
        <a:p>
          <a:endParaRPr lang="en-US"/>
        </a:p>
      </dgm:t>
    </dgm:pt>
    <dgm:pt modelId="{8786B00B-FCD7-4212-BBA0-349B57DC1853}">
      <dgm:prSet/>
      <dgm:spPr/>
      <dgm:t>
        <a:bodyPr/>
        <a:lstStyle/>
        <a:p>
          <a:pPr>
            <a:lnSpc>
              <a:spcPct val="100000"/>
            </a:lnSpc>
          </a:pPr>
          <a:r>
            <a:rPr lang="en-US">
              <a:solidFill>
                <a:schemeClr val="bg2">
                  <a:lumMod val="90000"/>
                </a:schemeClr>
              </a:solidFill>
            </a:rPr>
            <a:t>Conclusions</a:t>
          </a:r>
        </a:p>
      </dgm:t>
    </dgm:pt>
    <dgm:pt modelId="{5AC18AE4-F106-471A-957D-B34A82B4CA8A}" type="parTrans" cxnId="{CE6DABF9-0BDB-4FA7-A09F-DF9C3BD23B9D}">
      <dgm:prSet/>
      <dgm:spPr/>
      <dgm:t>
        <a:bodyPr/>
        <a:lstStyle/>
        <a:p>
          <a:endParaRPr lang="en-US"/>
        </a:p>
      </dgm:t>
    </dgm:pt>
    <dgm:pt modelId="{6489346A-CC1A-44FA-B12E-52A52FBA954A}" type="sibTrans" cxnId="{CE6DABF9-0BDB-4FA7-A09F-DF9C3BD23B9D}">
      <dgm:prSet/>
      <dgm:spPr/>
      <dgm:t>
        <a:bodyPr/>
        <a:lstStyle/>
        <a:p>
          <a:endParaRPr lang="en-US"/>
        </a:p>
      </dgm:t>
    </dgm:pt>
    <dgm:pt modelId="{C4BA5CC3-2E53-44B7-BE90-05384B3B3451}" type="pres">
      <dgm:prSet presAssocID="{340E7AA8-70AF-43D3-A7AE-F450596356C4}" presName="root" presStyleCnt="0">
        <dgm:presLayoutVars>
          <dgm:dir/>
          <dgm:resizeHandles val="exact"/>
        </dgm:presLayoutVars>
      </dgm:prSet>
      <dgm:spPr/>
    </dgm:pt>
    <dgm:pt modelId="{45E650DA-FDF0-4183-8831-D13717FF0AE5}" type="pres">
      <dgm:prSet presAssocID="{045C0FF2-5CAD-47F3-B63B-28EB2943BA87}" presName="compNode" presStyleCnt="0"/>
      <dgm:spPr/>
    </dgm:pt>
    <dgm:pt modelId="{08566075-4D10-47B3-9C1D-DA8F57C03A63}" type="pres">
      <dgm:prSet presAssocID="{045C0FF2-5CAD-47F3-B63B-28EB2943BA87}" presName="bgRect" presStyleLbl="bgShp" presStyleIdx="0" presStyleCnt="5"/>
      <dgm:spPr>
        <a:solidFill>
          <a:schemeClr val="bg1">
            <a:lumMod val="95000"/>
          </a:schemeClr>
        </a:solidFill>
      </dgm:spPr>
    </dgm:pt>
    <dgm:pt modelId="{255B9EFB-C939-4CEF-83B5-E2BE9EA29B63}" type="pres">
      <dgm:prSet presAssocID="{045C0FF2-5CAD-47F3-B63B-28EB2943BA8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CC548298-7035-4E01-92BB-E9751570EDA9}" type="pres">
      <dgm:prSet presAssocID="{045C0FF2-5CAD-47F3-B63B-28EB2943BA87}" presName="spaceRect" presStyleCnt="0"/>
      <dgm:spPr/>
    </dgm:pt>
    <dgm:pt modelId="{A9D1BA67-EE09-4C39-8AE3-249C59BDADEC}" type="pres">
      <dgm:prSet presAssocID="{045C0FF2-5CAD-47F3-B63B-28EB2943BA87}" presName="parTx" presStyleLbl="revTx" presStyleIdx="0" presStyleCnt="5">
        <dgm:presLayoutVars>
          <dgm:chMax val="0"/>
          <dgm:chPref val="0"/>
        </dgm:presLayoutVars>
      </dgm:prSet>
      <dgm:spPr/>
    </dgm:pt>
    <dgm:pt modelId="{FB28B104-C583-4DEB-AF07-00399513C819}" type="pres">
      <dgm:prSet presAssocID="{903B99AC-273E-4BF0-90EB-58F9CEA90F35}" presName="sibTrans" presStyleCnt="0"/>
      <dgm:spPr/>
    </dgm:pt>
    <dgm:pt modelId="{92EBA2A0-E33E-4F32-901C-A06AC912D6CB}" type="pres">
      <dgm:prSet presAssocID="{FA7E310F-9CD0-4281-B073-721AB08E6E33}" presName="compNode" presStyleCnt="0"/>
      <dgm:spPr/>
    </dgm:pt>
    <dgm:pt modelId="{EDDCA492-2424-4A01-BFFA-BB2C56279E75}" type="pres">
      <dgm:prSet presAssocID="{FA7E310F-9CD0-4281-B073-721AB08E6E33}" presName="bgRect" presStyleLbl="bgShp" presStyleIdx="1" presStyleCnt="5"/>
      <dgm:spPr/>
    </dgm:pt>
    <dgm:pt modelId="{FC80E9E4-E6C8-4FC0-9088-27C38348C5E5}" type="pres">
      <dgm:prSet presAssocID="{FA7E310F-9CD0-4281-B073-721AB08E6E3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Web design"/>
        </a:ext>
      </dgm:extLst>
    </dgm:pt>
    <dgm:pt modelId="{D63CED35-4ABB-44AE-A3C6-5CD892BB76E9}" type="pres">
      <dgm:prSet presAssocID="{FA7E310F-9CD0-4281-B073-721AB08E6E33}" presName="spaceRect" presStyleCnt="0"/>
      <dgm:spPr/>
    </dgm:pt>
    <dgm:pt modelId="{5109CF7E-13DA-44EE-B1A6-A8F386E889DE}" type="pres">
      <dgm:prSet presAssocID="{FA7E310F-9CD0-4281-B073-721AB08E6E33}" presName="parTx" presStyleLbl="revTx" presStyleIdx="1" presStyleCnt="5">
        <dgm:presLayoutVars>
          <dgm:chMax val="0"/>
          <dgm:chPref val="0"/>
        </dgm:presLayoutVars>
      </dgm:prSet>
      <dgm:spPr/>
    </dgm:pt>
    <dgm:pt modelId="{3699414B-E958-47A0-B705-B0D7BA830B24}" type="pres">
      <dgm:prSet presAssocID="{9D47BE26-7CCE-43B9-B002-362BF030F9D0}" presName="sibTrans" presStyleCnt="0"/>
      <dgm:spPr/>
    </dgm:pt>
    <dgm:pt modelId="{F0777711-3F54-4A77-8D09-D5503540E903}" type="pres">
      <dgm:prSet presAssocID="{4FE7A21E-4718-4BA1-8D7B-94BC8B43EFD4}" presName="compNode" presStyleCnt="0"/>
      <dgm:spPr/>
    </dgm:pt>
    <dgm:pt modelId="{611C1240-C62E-499E-AFCD-CD66C072E764}" type="pres">
      <dgm:prSet presAssocID="{4FE7A21E-4718-4BA1-8D7B-94BC8B43EFD4}" presName="bgRect" presStyleLbl="bgShp" presStyleIdx="2" presStyleCnt="5"/>
      <dgm:spPr/>
    </dgm:pt>
    <dgm:pt modelId="{F35929EE-A7AA-4FB2-A5EF-20A724B7220C}" type="pres">
      <dgm:prSet presAssocID="{4FE7A21E-4718-4BA1-8D7B-94BC8B43EFD4}"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rocessor"/>
        </a:ext>
      </dgm:extLst>
    </dgm:pt>
    <dgm:pt modelId="{25B456AB-D21F-4670-B412-4FBE00EE3833}" type="pres">
      <dgm:prSet presAssocID="{4FE7A21E-4718-4BA1-8D7B-94BC8B43EFD4}" presName="spaceRect" presStyleCnt="0"/>
      <dgm:spPr/>
    </dgm:pt>
    <dgm:pt modelId="{D8E92C54-08DC-4954-91E0-FE90506A9776}" type="pres">
      <dgm:prSet presAssocID="{4FE7A21E-4718-4BA1-8D7B-94BC8B43EFD4}" presName="parTx" presStyleLbl="revTx" presStyleIdx="2" presStyleCnt="5">
        <dgm:presLayoutVars>
          <dgm:chMax val="0"/>
          <dgm:chPref val="0"/>
        </dgm:presLayoutVars>
      </dgm:prSet>
      <dgm:spPr/>
    </dgm:pt>
    <dgm:pt modelId="{C502DB57-CEFA-46EF-982E-FEBD4E85DDAD}" type="pres">
      <dgm:prSet presAssocID="{3A3CB25A-0B0D-4103-87A6-2E47C7F56C46}" presName="sibTrans" presStyleCnt="0"/>
      <dgm:spPr/>
    </dgm:pt>
    <dgm:pt modelId="{94330DA8-391F-42EC-AACE-8D664D8D43C3}" type="pres">
      <dgm:prSet presAssocID="{158891C2-A02F-4D8C-990E-08FA818E79AE}" presName="compNode" presStyleCnt="0"/>
      <dgm:spPr/>
    </dgm:pt>
    <dgm:pt modelId="{0A0B996F-E730-4F55-8C87-E304A55768AE}" type="pres">
      <dgm:prSet presAssocID="{158891C2-A02F-4D8C-990E-08FA818E79AE}" presName="bgRect" presStyleLbl="bgShp" presStyleIdx="3" presStyleCnt="5"/>
      <dgm:spPr/>
    </dgm:pt>
    <dgm:pt modelId="{A9149696-C33E-4E72-B383-C7CD7739D8AD}" type="pres">
      <dgm:prSet presAssocID="{158891C2-A02F-4D8C-990E-08FA818E79A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EA832C1C-C313-44CD-879D-9353104546E6}" type="pres">
      <dgm:prSet presAssocID="{158891C2-A02F-4D8C-990E-08FA818E79AE}" presName="spaceRect" presStyleCnt="0"/>
      <dgm:spPr/>
    </dgm:pt>
    <dgm:pt modelId="{46F2382B-3D17-4872-BFAF-CE95B0526DE6}" type="pres">
      <dgm:prSet presAssocID="{158891C2-A02F-4D8C-990E-08FA818E79AE}" presName="parTx" presStyleLbl="revTx" presStyleIdx="3" presStyleCnt="5">
        <dgm:presLayoutVars>
          <dgm:chMax val="0"/>
          <dgm:chPref val="0"/>
        </dgm:presLayoutVars>
      </dgm:prSet>
      <dgm:spPr/>
    </dgm:pt>
    <dgm:pt modelId="{171DEC95-46B7-4403-BB60-96A55CD51995}" type="pres">
      <dgm:prSet presAssocID="{98D9E63E-32F4-4B46-BA19-3379C5FF01F9}" presName="sibTrans" presStyleCnt="0"/>
      <dgm:spPr/>
    </dgm:pt>
    <dgm:pt modelId="{52ED0F30-E73F-4D19-85CA-42B2EA460093}" type="pres">
      <dgm:prSet presAssocID="{8786B00B-FCD7-4212-BBA0-349B57DC1853}" presName="compNode" presStyleCnt="0"/>
      <dgm:spPr/>
    </dgm:pt>
    <dgm:pt modelId="{EC05C8B3-DAEB-40D0-A3FE-D55338C421EE}" type="pres">
      <dgm:prSet presAssocID="{8786B00B-FCD7-4212-BBA0-349B57DC1853}" presName="bgRect" presStyleLbl="bgShp" presStyleIdx="4" presStyleCnt="5"/>
      <dgm:spPr/>
    </dgm:pt>
    <dgm:pt modelId="{3D78D120-0CC8-44A1-B75C-FE70428DFF37}" type="pres">
      <dgm:prSet presAssocID="{8786B00B-FCD7-4212-BBA0-349B57DC185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ghtbulb"/>
        </a:ext>
      </dgm:extLst>
    </dgm:pt>
    <dgm:pt modelId="{8FA8EC08-358C-46C9-9DEB-184CD476083B}" type="pres">
      <dgm:prSet presAssocID="{8786B00B-FCD7-4212-BBA0-349B57DC1853}" presName="spaceRect" presStyleCnt="0"/>
      <dgm:spPr/>
    </dgm:pt>
    <dgm:pt modelId="{F758B9EB-BFDB-4C62-B9AC-F79602D79143}" type="pres">
      <dgm:prSet presAssocID="{8786B00B-FCD7-4212-BBA0-349B57DC1853}" presName="parTx" presStyleLbl="revTx" presStyleIdx="4" presStyleCnt="5">
        <dgm:presLayoutVars>
          <dgm:chMax val="0"/>
          <dgm:chPref val="0"/>
        </dgm:presLayoutVars>
      </dgm:prSet>
      <dgm:spPr/>
    </dgm:pt>
  </dgm:ptLst>
  <dgm:cxnLst>
    <dgm:cxn modelId="{1A6B6D10-2B1A-43A4-91FB-2A2BC236D688}" srcId="{340E7AA8-70AF-43D3-A7AE-F450596356C4}" destId="{045C0FF2-5CAD-47F3-B63B-28EB2943BA87}" srcOrd="0" destOrd="0" parTransId="{7C003CEB-B723-49F3-A8FD-32C33447D814}" sibTransId="{903B99AC-273E-4BF0-90EB-58F9CEA90F35}"/>
    <dgm:cxn modelId="{D4636915-4BE4-43B5-8596-DABE85EFC8EB}" srcId="{340E7AA8-70AF-43D3-A7AE-F450596356C4}" destId="{FA7E310F-9CD0-4281-B073-721AB08E6E33}" srcOrd="1" destOrd="0" parTransId="{0E43F1CF-D74C-4A2C-B247-92D33B6AE7BF}" sibTransId="{9D47BE26-7CCE-43B9-B002-362BF030F9D0}"/>
    <dgm:cxn modelId="{ECA1384D-C4B2-420F-9ED5-35E6B90FCF3D}" type="presOf" srcId="{8786B00B-FCD7-4212-BBA0-349B57DC1853}" destId="{F758B9EB-BFDB-4C62-B9AC-F79602D79143}" srcOrd="0" destOrd="0" presId="urn:microsoft.com/office/officeart/2018/2/layout/IconVerticalSolidList"/>
    <dgm:cxn modelId="{3A65DA72-8DA0-4B49-80A4-9FDB26DF73FC}" type="presOf" srcId="{045C0FF2-5CAD-47F3-B63B-28EB2943BA87}" destId="{A9D1BA67-EE09-4C39-8AE3-249C59BDADEC}" srcOrd="0" destOrd="0" presId="urn:microsoft.com/office/officeart/2018/2/layout/IconVerticalSolidList"/>
    <dgm:cxn modelId="{8B1F4875-3FAF-41DA-A469-4256BE6B4F0D}" srcId="{340E7AA8-70AF-43D3-A7AE-F450596356C4}" destId="{4FE7A21E-4718-4BA1-8D7B-94BC8B43EFD4}" srcOrd="2" destOrd="0" parTransId="{F1E9474F-2568-4652-B35F-E200FB82A56E}" sibTransId="{3A3CB25A-0B0D-4103-87A6-2E47C7F56C46}"/>
    <dgm:cxn modelId="{E53DFA8C-9F84-4AA2-A642-912E5D8CF8E4}" type="presOf" srcId="{158891C2-A02F-4D8C-990E-08FA818E79AE}" destId="{46F2382B-3D17-4872-BFAF-CE95B0526DE6}" srcOrd="0" destOrd="0" presId="urn:microsoft.com/office/officeart/2018/2/layout/IconVerticalSolidList"/>
    <dgm:cxn modelId="{AA3DAC98-F16D-46E6-9B65-19F7B89774F1}" type="presOf" srcId="{4FE7A21E-4718-4BA1-8D7B-94BC8B43EFD4}" destId="{D8E92C54-08DC-4954-91E0-FE90506A9776}" srcOrd="0" destOrd="0" presId="urn:microsoft.com/office/officeart/2018/2/layout/IconVerticalSolidList"/>
    <dgm:cxn modelId="{8DF2CEA1-EECA-4FC9-8061-914028E7C7CB}" type="presOf" srcId="{340E7AA8-70AF-43D3-A7AE-F450596356C4}" destId="{C4BA5CC3-2E53-44B7-BE90-05384B3B3451}" srcOrd="0" destOrd="0" presId="urn:microsoft.com/office/officeart/2018/2/layout/IconVerticalSolidList"/>
    <dgm:cxn modelId="{564C35B5-A52D-48E4-85CD-E421DB8BBAEF}" srcId="{340E7AA8-70AF-43D3-A7AE-F450596356C4}" destId="{158891C2-A02F-4D8C-990E-08FA818E79AE}" srcOrd="3" destOrd="0" parTransId="{532050D5-75E6-4C64-A7D7-6A2BE2F1B857}" sibTransId="{98D9E63E-32F4-4B46-BA19-3379C5FF01F9}"/>
    <dgm:cxn modelId="{C7B675C9-43C8-4FFF-B657-31D6CFAF7F00}" type="presOf" srcId="{FA7E310F-9CD0-4281-B073-721AB08E6E33}" destId="{5109CF7E-13DA-44EE-B1A6-A8F386E889DE}" srcOrd="0" destOrd="0" presId="urn:microsoft.com/office/officeart/2018/2/layout/IconVerticalSolidList"/>
    <dgm:cxn modelId="{CE6DABF9-0BDB-4FA7-A09F-DF9C3BD23B9D}" srcId="{340E7AA8-70AF-43D3-A7AE-F450596356C4}" destId="{8786B00B-FCD7-4212-BBA0-349B57DC1853}" srcOrd="4" destOrd="0" parTransId="{5AC18AE4-F106-471A-957D-B34A82B4CA8A}" sibTransId="{6489346A-CC1A-44FA-B12E-52A52FBA954A}"/>
    <dgm:cxn modelId="{CD6B3FD2-CFB2-414E-8DB7-F7581B6C87B3}" type="presParOf" srcId="{C4BA5CC3-2E53-44B7-BE90-05384B3B3451}" destId="{45E650DA-FDF0-4183-8831-D13717FF0AE5}" srcOrd="0" destOrd="0" presId="urn:microsoft.com/office/officeart/2018/2/layout/IconVerticalSolidList"/>
    <dgm:cxn modelId="{CCFAE82B-B140-41C7-8EAB-E1C3BE9D8312}" type="presParOf" srcId="{45E650DA-FDF0-4183-8831-D13717FF0AE5}" destId="{08566075-4D10-47B3-9C1D-DA8F57C03A63}" srcOrd="0" destOrd="0" presId="urn:microsoft.com/office/officeart/2018/2/layout/IconVerticalSolidList"/>
    <dgm:cxn modelId="{BFABADC1-68B1-4041-BCE2-424C332D8222}" type="presParOf" srcId="{45E650DA-FDF0-4183-8831-D13717FF0AE5}" destId="{255B9EFB-C939-4CEF-83B5-E2BE9EA29B63}" srcOrd="1" destOrd="0" presId="urn:microsoft.com/office/officeart/2018/2/layout/IconVerticalSolidList"/>
    <dgm:cxn modelId="{1AEACC99-72D2-425C-A4C0-752ECA6F7A77}" type="presParOf" srcId="{45E650DA-FDF0-4183-8831-D13717FF0AE5}" destId="{CC548298-7035-4E01-92BB-E9751570EDA9}" srcOrd="2" destOrd="0" presId="urn:microsoft.com/office/officeart/2018/2/layout/IconVerticalSolidList"/>
    <dgm:cxn modelId="{16376DBD-3461-4F38-8987-77E6EDFE46EE}" type="presParOf" srcId="{45E650DA-FDF0-4183-8831-D13717FF0AE5}" destId="{A9D1BA67-EE09-4C39-8AE3-249C59BDADEC}" srcOrd="3" destOrd="0" presId="urn:microsoft.com/office/officeart/2018/2/layout/IconVerticalSolidList"/>
    <dgm:cxn modelId="{63E40B07-023A-49DA-B634-1DACE2FE2B44}" type="presParOf" srcId="{C4BA5CC3-2E53-44B7-BE90-05384B3B3451}" destId="{FB28B104-C583-4DEB-AF07-00399513C819}" srcOrd="1" destOrd="0" presId="urn:microsoft.com/office/officeart/2018/2/layout/IconVerticalSolidList"/>
    <dgm:cxn modelId="{2D3EA3BE-0527-4C8D-8D8C-2146BCEC87B1}" type="presParOf" srcId="{C4BA5CC3-2E53-44B7-BE90-05384B3B3451}" destId="{92EBA2A0-E33E-4F32-901C-A06AC912D6CB}" srcOrd="2" destOrd="0" presId="urn:microsoft.com/office/officeart/2018/2/layout/IconVerticalSolidList"/>
    <dgm:cxn modelId="{CF78559B-A28D-48BB-99B8-5547A8C66987}" type="presParOf" srcId="{92EBA2A0-E33E-4F32-901C-A06AC912D6CB}" destId="{EDDCA492-2424-4A01-BFFA-BB2C56279E75}" srcOrd="0" destOrd="0" presId="urn:microsoft.com/office/officeart/2018/2/layout/IconVerticalSolidList"/>
    <dgm:cxn modelId="{CDFD60F5-34F7-4E57-9581-EFEBEB2279D5}" type="presParOf" srcId="{92EBA2A0-E33E-4F32-901C-A06AC912D6CB}" destId="{FC80E9E4-E6C8-4FC0-9088-27C38348C5E5}" srcOrd="1" destOrd="0" presId="urn:microsoft.com/office/officeart/2018/2/layout/IconVerticalSolidList"/>
    <dgm:cxn modelId="{36554E21-B205-403C-A475-DA4D1820AE53}" type="presParOf" srcId="{92EBA2A0-E33E-4F32-901C-A06AC912D6CB}" destId="{D63CED35-4ABB-44AE-A3C6-5CD892BB76E9}" srcOrd="2" destOrd="0" presId="urn:microsoft.com/office/officeart/2018/2/layout/IconVerticalSolidList"/>
    <dgm:cxn modelId="{CCA2C787-59A4-47B7-911C-63DD18E315B1}" type="presParOf" srcId="{92EBA2A0-E33E-4F32-901C-A06AC912D6CB}" destId="{5109CF7E-13DA-44EE-B1A6-A8F386E889DE}" srcOrd="3" destOrd="0" presId="urn:microsoft.com/office/officeart/2018/2/layout/IconVerticalSolidList"/>
    <dgm:cxn modelId="{4BA2C089-DB9C-42A4-A74F-FBB275E775DC}" type="presParOf" srcId="{C4BA5CC3-2E53-44B7-BE90-05384B3B3451}" destId="{3699414B-E958-47A0-B705-B0D7BA830B24}" srcOrd="3" destOrd="0" presId="urn:microsoft.com/office/officeart/2018/2/layout/IconVerticalSolidList"/>
    <dgm:cxn modelId="{B8B029DE-74B5-4290-81AF-8CF68EA05106}" type="presParOf" srcId="{C4BA5CC3-2E53-44B7-BE90-05384B3B3451}" destId="{F0777711-3F54-4A77-8D09-D5503540E903}" srcOrd="4" destOrd="0" presId="urn:microsoft.com/office/officeart/2018/2/layout/IconVerticalSolidList"/>
    <dgm:cxn modelId="{B8B04C91-F566-4FDB-A042-8BD41330035B}" type="presParOf" srcId="{F0777711-3F54-4A77-8D09-D5503540E903}" destId="{611C1240-C62E-499E-AFCD-CD66C072E764}" srcOrd="0" destOrd="0" presId="urn:microsoft.com/office/officeart/2018/2/layout/IconVerticalSolidList"/>
    <dgm:cxn modelId="{7AC15556-6A14-41A7-B94A-226E70ADD42B}" type="presParOf" srcId="{F0777711-3F54-4A77-8D09-D5503540E903}" destId="{F35929EE-A7AA-4FB2-A5EF-20A724B7220C}" srcOrd="1" destOrd="0" presId="urn:microsoft.com/office/officeart/2018/2/layout/IconVerticalSolidList"/>
    <dgm:cxn modelId="{D314990C-AC26-4B2F-BEAD-A73872F8CF3F}" type="presParOf" srcId="{F0777711-3F54-4A77-8D09-D5503540E903}" destId="{25B456AB-D21F-4670-B412-4FBE00EE3833}" srcOrd="2" destOrd="0" presId="urn:microsoft.com/office/officeart/2018/2/layout/IconVerticalSolidList"/>
    <dgm:cxn modelId="{46E58294-0CC5-4D76-8C36-57236823ACC4}" type="presParOf" srcId="{F0777711-3F54-4A77-8D09-D5503540E903}" destId="{D8E92C54-08DC-4954-91E0-FE90506A9776}" srcOrd="3" destOrd="0" presId="urn:microsoft.com/office/officeart/2018/2/layout/IconVerticalSolidList"/>
    <dgm:cxn modelId="{3CA695F5-EF89-45B5-98A7-0730E075289E}" type="presParOf" srcId="{C4BA5CC3-2E53-44B7-BE90-05384B3B3451}" destId="{C502DB57-CEFA-46EF-982E-FEBD4E85DDAD}" srcOrd="5" destOrd="0" presId="urn:microsoft.com/office/officeart/2018/2/layout/IconVerticalSolidList"/>
    <dgm:cxn modelId="{0CB76B3B-E359-487E-B9FC-570D1D540416}" type="presParOf" srcId="{C4BA5CC3-2E53-44B7-BE90-05384B3B3451}" destId="{94330DA8-391F-42EC-AACE-8D664D8D43C3}" srcOrd="6" destOrd="0" presId="urn:microsoft.com/office/officeart/2018/2/layout/IconVerticalSolidList"/>
    <dgm:cxn modelId="{502509E5-80C0-4FD2-B939-5F912FB938AD}" type="presParOf" srcId="{94330DA8-391F-42EC-AACE-8D664D8D43C3}" destId="{0A0B996F-E730-4F55-8C87-E304A55768AE}" srcOrd="0" destOrd="0" presId="urn:microsoft.com/office/officeart/2018/2/layout/IconVerticalSolidList"/>
    <dgm:cxn modelId="{4E9E4049-B54B-4BAA-9130-110B8CB3409B}" type="presParOf" srcId="{94330DA8-391F-42EC-AACE-8D664D8D43C3}" destId="{A9149696-C33E-4E72-B383-C7CD7739D8AD}" srcOrd="1" destOrd="0" presId="urn:microsoft.com/office/officeart/2018/2/layout/IconVerticalSolidList"/>
    <dgm:cxn modelId="{051C8E93-42F5-4D4D-A17C-C98C4882C734}" type="presParOf" srcId="{94330DA8-391F-42EC-AACE-8D664D8D43C3}" destId="{EA832C1C-C313-44CD-879D-9353104546E6}" srcOrd="2" destOrd="0" presId="urn:microsoft.com/office/officeart/2018/2/layout/IconVerticalSolidList"/>
    <dgm:cxn modelId="{13E72F6E-75F0-476C-A706-C5BE3B5E9A06}" type="presParOf" srcId="{94330DA8-391F-42EC-AACE-8D664D8D43C3}" destId="{46F2382B-3D17-4872-BFAF-CE95B0526DE6}" srcOrd="3" destOrd="0" presId="urn:microsoft.com/office/officeart/2018/2/layout/IconVerticalSolidList"/>
    <dgm:cxn modelId="{658C613A-5B2F-43EA-AF99-12A44FFF7355}" type="presParOf" srcId="{C4BA5CC3-2E53-44B7-BE90-05384B3B3451}" destId="{171DEC95-46B7-4403-BB60-96A55CD51995}" srcOrd="7" destOrd="0" presId="urn:microsoft.com/office/officeart/2018/2/layout/IconVerticalSolidList"/>
    <dgm:cxn modelId="{8D28822C-7200-4A0C-A32B-50E3FBB12E55}" type="presParOf" srcId="{C4BA5CC3-2E53-44B7-BE90-05384B3B3451}" destId="{52ED0F30-E73F-4D19-85CA-42B2EA460093}" srcOrd="8" destOrd="0" presId="urn:microsoft.com/office/officeart/2018/2/layout/IconVerticalSolidList"/>
    <dgm:cxn modelId="{2C8D5393-482C-4D54-A0B6-8A68D239024B}" type="presParOf" srcId="{52ED0F30-E73F-4D19-85CA-42B2EA460093}" destId="{EC05C8B3-DAEB-40D0-A3FE-D55338C421EE}" srcOrd="0" destOrd="0" presId="urn:microsoft.com/office/officeart/2018/2/layout/IconVerticalSolidList"/>
    <dgm:cxn modelId="{8A496BC2-C427-46B6-AD78-298BAB8CDA4C}" type="presParOf" srcId="{52ED0F30-E73F-4D19-85CA-42B2EA460093}" destId="{3D78D120-0CC8-44A1-B75C-FE70428DFF37}" srcOrd="1" destOrd="0" presId="urn:microsoft.com/office/officeart/2018/2/layout/IconVerticalSolidList"/>
    <dgm:cxn modelId="{BAE614AA-F419-4965-84F8-0838BE29FAF8}" type="presParOf" srcId="{52ED0F30-E73F-4D19-85CA-42B2EA460093}" destId="{8FA8EC08-358C-46C9-9DEB-184CD476083B}" srcOrd="2" destOrd="0" presId="urn:microsoft.com/office/officeart/2018/2/layout/IconVerticalSolidList"/>
    <dgm:cxn modelId="{BC10D5A6-0FEB-4510-B441-80476ED0D796}" type="presParOf" srcId="{52ED0F30-E73F-4D19-85CA-42B2EA460093}" destId="{F758B9EB-BFDB-4C62-B9AC-F79602D7914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340E7AA8-70AF-43D3-A7AE-F450596356C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045C0FF2-5CAD-47F3-B63B-28EB2943BA87}">
      <dgm:prSet/>
      <dgm:spPr/>
      <dgm:t>
        <a:bodyPr/>
        <a:lstStyle/>
        <a:p>
          <a:pPr>
            <a:lnSpc>
              <a:spcPct val="100000"/>
            </a:lnSpc>
          </a:pPr>
          <a:r>
            <a:rPr lang="en-US">
              <a:solidFill>
                <a:schemeClr val="bg2">
                  <a:lumMod val="90000"/>
                </a:schemeClr>
              </a:solidFill>
            </a:rPr>
            <a:t>Motivation</a:t>
          </a:r>
        </a:p>
      </dgm:t>
    </dgm:pt>
    <dgm:pt modelId="{7C003CEB-B723-49F3-A8FD-32C33447D814}" type="parTrans" cxnId="{1A6B6D10-2B1A-43A4-91FB-2A2BC236D688}">
      <dgm:prSet/>
      <dgm:spPr/>
      <dgm:t>
        <a:bodyPr/>
        <a:lstStyle/>
        <a:p>
          <a:endParaRPr lang="en-US"/>
        </a:p>
      </dgm:t>
    </dgm:pt>
    <dgm:pt modelId="{903B99AC-273E-4BF0-90EB-58F9CEA90F35}" type="sibTrans" cxnId="{1A6B6D10-2B1A-43A4-91FB-2A2BC236D688}">
      <dgm:prSet/>
      <dgm:spPr/>
      <dgm:t>
        <a:bodyPr/>
        <a:lstStyle/>
        <a:p>
          <a:endParaRPr lang="en-US"/>
        </a:p>
      </dgm:t>
    </dgm:pt>
    <dgm:pt modelId="{FA7E310F-9CD0-4281-B073-721AB08E6E33}">
      <dgm:prSet/>
      <dgm:spPr/>
      <dgm:t>
        <a:bodyPr/>
        <a:lstStyle/>
        <a:p>
          <a:pPr>
            <a:lnSpc>
              <a:spcPct val="100000"/>
            </a:lnSpc>
          </a:pPr>
          <a:r>
            <a:rPr lang="en-US">
              <a:solidFill>
                <a:schemeClr val="bg2">
                  <a:lumMod val="90000"/>
                </a:schemeClr>
              </a:solidFill>
            </a:rPr>
            <a:t>Compiler Approach</a:t>
          </a:r>
        </a:p>
      </dgm:t>
    </dgm:pt>
    <dgm:pt modelId="{0E43F1CF-D74C-4A2C-B247-92D33B6AE7BF}" type="parTrans" cxnId="{D4636915-4BE4-43B5-8596-DABE85EFC8EB}">
      <dgm:prSet/>
      <dgm:spPr/>
      <dgm:t>
        <a:bodyPr/>
        <a:lstStyle/>
        <a:p>
          <a:endParaRPr lang="en-US"/>
        </a:p>
      </dgm:t>
    </dgm:pt>
    <dgm:pt modelId="{9D47BE26-7CCE-43B9-B002-362BF030F9D0}" type="sibTrans" cxnId="{D4636915-4BE4-43B5-8596-DABE85EFC8EB}">
      <dgm:prSet/>
      <dgm:spPr/>
      <dgm:t>
        <a:bodyPr/>
        <a:lstStyle/>
        <a:p>
          <a:endParaRPr lang="en-US"/>
        </a:p>
      </dgm:t>
    </dgm:pt>
    <dgm:pt modelId="{4FE7A21E-4718-4BA1-8D7B-94BC8B43EFD4}">
      <dgm:prSet/>
      <dgm:spPr/>
      <dgm:t>
        <a:bodyPr/>
        <a:lstStyle/>
        <a:p>
          <a:pPr>
            <a:lnSpc>
              <a:spcPct val="100000"/>
            </a:lnSpc>
          </a:pPr>
          <a:r>
            <a:rPr lang="en-US" err="1">
              <a:solidFill>
                <a:schemeClr val="bg2">
                  <a:lumMod val="90000"/>
                </a:schemeClr>
              </a:solidFill>
            </a:rPr>
            <a:t>GraphAttack</a:t>
          </a:r>
          <a:r>
            <a:rPr lang="en-US">
              <a:solidFill>
                <a:schemeClr val="bg2">
                  <a:lumMod val="90000"/>
                </a:schemeClr>
              </a:solidFill>
            </a:rPr>
            <a:t>! Architecture</a:t>
          </a:r>
        </a:p>
      </dgm:t>
    </dgm:pt>
    <dgm:pt modelId="{F1E9474F-2568-4652-B35F-E200FB82A56E}" type="parTrans" cxnId="{8B1F4875-3FAF-41DA-A469-4256BE6B4F0D}">
      <dgm:prSet/>
      <dgm:spPr/>
      <dgm:t>
        <a:bodyPr/>
        <a:lstStyle/>
        <a:p>
          <a:endParaRPr lang="en-US"/>
        </a:p>
      </dgm:t>
    </dgm:pt>
    <dgm:pt modelId="{3A3CB25A-0B0D-4103-87A6-2E47C7F56C46}" type="sibTrans" cxnId="{8B1F4875-3FAF-41DA-A469-4256BE6B4F0D}">
      <dgm:prSet/>
      <dgm:spPr/>
      <dgm:t>
        <a:bodyPr/>
        <a:lstStyle/>
        <a:p>
          <a:endParaRPr lang="en-US"/>
        </a:p>
      </dgm:t>
    </dgm:pt>
    <dgm:pt modelId="{158891C2-A02F-4D8C-990E-08FA818E79AE}">
      <dgm:prSet/>
      <dgm:spPr/>
      <dgm:t>
        <a:bodyPr/>
        <a:lstStyle/>
        <a:p>
          <a:pPr>
            <a:lnSpc>
              <a:spcPct val="100000"/>
            </a:lnSpc>
          </a:pPr>
          <a:r>
            <a:rPr lang="en-US">
              <a:solidFill>
                <a:schemeClr val="tx1"/>
              </a:solidFill>
            </a:rPr>
            <a:t>Evaluation</a:t>
          </a:r>
        </a:p>
      </dgm:t>
    </dgm:pt>
    <dgm:pt modelId="{532050D5-75E6-4C64-A7D7-6A2BE2F1B857}" type="parTrans" cxnId="{564C35B5-A52D-48E4-85CD-E421DB8BBAEF}">
      <dgm:prSet/>
      <dgm:spPr/>
      <dgm:t>
        <a:bodyPr/>
        <a:lstStyle/>
        <a:p>
          <a:endParaRPr lang="en-US"/>
        </a:p>
      </dgm:t>
    </dgm:pt>
    <dgm:pt modelId="{98D9E63E-32F4-4B46-BA19-3379C5FF01F9}" type="sibTrans" cxnId="{564C35B5-A52D-48E4-85CD-E421DB8BBAEF}">
      <dgm:prSet/>
      <dgm:spPr/>
      <dgm:t>
        <a:bodyPr/>
        <a:lstStyle/>
        <a:p>
          <a:endParaRPr lang="en-US"/>
        </a:p>
      </dgm:t>
    </dgm:pt>
    <dgm:pt modelId="{8786B00B-FCD7-4212-BBA0-349B57DC1853}">
      <dgm:prSet/>
      <dgm:spPr/>
      <dgm:t>
        <a:bodyPr/>
        <a:lstStyle/>
        <a:p>
          <a:pPr>
            <a:lnSpc>
              <a:spcPct val="100000"/>
            </a:lnSpc>
          </a:pPr>
          <a:r>
            <a:rPr lang="en-US">
              <a:solidFill>
                <a:schemeClr val="bg2">
                  <a:lumMod val="90000"/>
                </a:schemeClr>
              </a:solidFill>
            </a:rPr>
            <a:t>Conclusions</a:t>
          </a:r>
        </a:p>
      </dgm:t>
    </dgm:pt>
    <dgm:pt modelId="{5AC18AE4-F106-471A-957D-B34A82B4CA8A}" type="parTrans" cxnId="{CE6DABF9-0BDB-4FA7-A09F-DF9C3BD23B9D}">
      <dgm:prSet/>
      <dgm:spPr/>
      <dgm:t>
        <a:bodyPr/>
        <a:lstStyle/>
        <a:p>
          <a:endParaRPr lang="en-US"/>
        </a:p>
      </dgm:t>
    </dgm:pt>
    <dgm:pt modelId="{6489346A-CC1A-44FA-B12E-52A52FBA954A}" type="sibTrans" cxnId="{CE6DABF9-0BDB-4FA7-A09F-DF9C3BD23B9D}">
      <dgm:prSet/>
      <dgm:spPr/>
      <dgm:t>
        <a:bodyPr/>
        <a:lstStyle/>
        <a:p>
          <a:endParaRPr lang="en-US"/>
        </a:p>
      </dgm:t>
    </dgm:pt>
    <dgm:pt modelId="{C4BA5CC3-2E53-44B7-BE90-05384B3B3451}" type="pres">
      <dgm:prSet presAssocID="{340E7AA8-70AF-43D3-A7AE-F450596356C4}" presName="root" presStyleCnt="0">
        <dgm:presLayoutVars>
          <dgm:dir/>
          <dgm:resizeHandles val="exact"/>
        </dgm:presLayoutVars>
      </dgm:prSet>
      <dgm:spPr/>
    </dgm:pt>
    <dgm:pt modelId="{45E650DA-FDF0-4183-8831-D13717FF0AE5}" type="pres">
      <dgm:prSet presAssocID="{045C0FF2-5CAD-47F3-B63B-28EB2943BA87}" presName="compNode" presStyleCnt="0"/>
      <dgm:spPr/>
    </dgm:pt>
    <dgm:pt modelId="{08566075-4D10-47B3-9C1D-DA8F57C03A63}" type="pres">
      <dgm:prSet presAssocID="{045C0FF2-5CAD-47F3-B63B-28EB2943BA87}" presName="bgRect" presStyleLbl="bgShp" presStyleIdx="0" presStyleCnt="5"/>
      <dgm:spPr>
        <a:solidFill>
          <a:schemeClr val="bg1">
            <a:lumMod val="95000"/>
          </a:schemeClr>
        </a:solidFill>
      </dgm:spPr>
    </dgm:pt>
    <dgm:pt modelId="{255B9EFB-C939-4CEF-83B5-E2BE9EA29B63}" type="pres">
      <dgm:prSet presAssocID="{045C0FF2-5CAD-47F3-B63B-28EB2943BA8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CC548298-7035-4E01-92BB-E9751570EDA9}" type="pres">
      <dgm:prSet presAssocID="{045C0FF2-5CAD-47F3-B63B-28EB2943BA87}" presName="spaceRect" presStyleCnt="0"/>
      <dgm:spPr/>
    </dgm:pt>
    <dgm:pt modelId="{A9D1BA67-EE09-4C39-8AE3-249C59BDADEC}" type="pres">
      <dgm:prSet presAssocID="{045C0FF2-5CAD-47F3-B63B-28EB2943BA87}" presName="parTx" presStyleLbl="revTx" presStyleIdx="0" presStyleCnt="5">
        <dgm:presLayoutVars>
          <dgm:chMax val="0"/>
          <dgm:chPref val="0"/>
        </dgm:presLayoutVars>
      </dgm:prSet>
      <dgm:spPr/>
    </dgm:pt>
    <dgm:pt modelId="{FB28B104-C583-4DEB-AF07-00399513C819}" type="pres">
      <dgm:prSet presAssocID="{903B99AC-273E-4BF0-90EB-58F9CEA90F35}" presName="sibTrans" presStyleCnt="0"/>
      <dgm:spPr/>
    </dgm:pt>
    <dgm:pt modelId="{92EBA2A0-E33E-4F32-901C-A06AC912D6CB}" type="pres">
      <dgm:prSet presAssocID="{FA7E310F-9CD0-4281-B073-721AB08E6E33}" presName="compNode" presStyleCnt="0"/>
      <dgm:spPr/>
    </dgm:pt>
    <dgm:pt modelId="{EDDCA492-2424-4A01-BFFA-BB2C56279E75}" type="pres">
      <dgm:prSet presAssocID="{FA7E310F-9CD0-4281-B073-721AB08E6E33}" presName="bgRect" presStyleLbl="bgShp" presStyleIdx="1" presStyleCnt="5"/>
      <dgm:spPr/>
    </dgm:pt>
    <dgm:pt modelId="{FC80E9E4-E6C8-4FC0-9088-27C38348C5E5}" type="pres">
      <dgm:prSet presAssocID="{FA7E310F-9CD0-4281-B073-721AB08E6E3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Web design"/>
        </a:ext>
      </dgm:extLst>
    </dgm:pt>
    <dgm:pt modelId="{D63CED35-4ABB-44AE-A3C6-5CD892BB76E9}" type="pres">
      <dgm:prSet presAssocID="{FA7E310F-9CD0-4281-B073-721AB08E6E33}" presName="spaceRect" presStyleCnt="0"/>
      <dgm:spPr/>
    </dgm:pt>
    <dgm:pt modelId="{5109CF7E-13DA-44EE-B1A6-A8F386E889DE}" type="pres">
      <dgm:prSet presAssocID="{FA7E310F-9CD0-4281-B073-721AB08E6E33}" presName="parTx" presStyleLbl="revTx" presStyleIdx="1" presStyleCnt="5">
        <dgm:presLayoutVars>
          <dgm:chMax val="0"/>
          <dgm:chPref val="0"/>
        </dgm:presLayoutVars>
      </dgm:prSet>
      <dgm:spPr/>
    </dgm:pt>
    <dgm:pt modelId="{3699414B-E958-47A0-B705-B0D7BA830B24}" type="pres">
      <dgm:prSet presAssocID="{9D47BE26-7CCE-43B9-B002-362BF030F9D0}" presName="sibTrans" presStyleCnt="0"/>
      <dgm:spPr/>
    </dgm:pt>
    <dgm:pt modelId="{F0777711-3F54-4A77-8D09-D5503540E903}" type="pres">
      <dgm:prSet presAssocID="{4FE7A21E-4718-4BA1-8D7B-94BC8B43EFD4}" presName="compNode" presStyleCnt="0"/>
      <dgm:spPr/>
    </dgm:pt>
    <dgm:pt modelId="{611C1240-C62E-499E-AFCD-CD66C072E764}" type="pres">
      <dgm:prSet presAssocID="{4FE7A21E-4718-4BA1-8D7B-94BC8B43EFD4}" presName="bgRect" presStyleLbl="bgShp" presStyleIdx="2" presStyleCnt="5"/>
      <dgm:spPr/>
    </dgm:pt>
    <dgm:pt modelId="{F35929EE-A7AA-4FB2-A5EF-20A724B7220C}" type="pres">
      <dgm:prSet presAssocID="{4FE7A21E-4718-4BA1-8D7B-94BC8B43EFD4}"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rocessor"/>
        </a:ext>
      </dgm:extLst>
    </dgm:pt>
    <dgm:pt modelId="{25B456AB-D21F-4670-B412-4FBE00EE3833}" type="pres">
      <dgm:prSet presAssocID="{4FE7A21E-4718-4BA1-8D7B-94BC8B43EFD4}" presName="spaceRect" presStyleCnt="0"/>
      <dgm:spPr/>
    </dgm:pt>
    <dgm:pt modelId="{D8E92C54-08DC-4954-91E0-FE90506A9776}" type="pres">
      <dgm:prSet presAssocID="{4FE7A21E-4718-4BA1-8D7B-94BC8B43EFD4}" presName="parTx" presStyleLbl="revTx" presStyleIdx="2" presStyleCnt="5">
        <dgm:presLayoutVars>
          <dgm:chMax val="0"/>
          <dgm:chPref val="0"/>
        </dgm:presLayoutVars>
      </dgm:prSet>
      <dgm:spPr/>
    </dgm:pt>
    <dgm:pt modelId="{C502DB57-CEFA-46EF-982E-FEBD4E85DDAD}" type="pres">
      <dgm:prSet presAssocID="{3A3CB25A-0B0D-4103-87A6-2E47C7F56C46}" presName="sibTrans" presStyleCnt="0"/>
      <dgm:spPr/>
    </dgm:pt>
    <dgm:pt modelId="{94330DA8-391F-42EC-AACE-8D664D8D43C3}" type="pres">
      <dgm:prSet presAssocID="{158891C2-A02F-4D8C-990E-08FA818E79AE}" presName="compNode" presStyleCnt="0"/>
      <dgm:spPr/>
    </dgm:pt>
    <dgm:pt modelId="{0A0B996F-E730-4F55-8C87-E304A55768AE}" type="pres">
      <dgm:prSet presAssocID="{158891C2-A02F-4D8C-990E-08FA818E79AE}" presName="bgRect" presStyleLbl="bgShp" presStyleIdx="3" presStyleCnt="5"/>
      <dgm:spPr/>
    </dgm:pt>
    <dgm:pt modelId="{A9149696-C33E-4E72-B383-C7CD7739D8AD}" type="pres">
      <dgm:prSet presAssocID="{158891C2-A02F-4D8C-990E-08FA818E79A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EA832C1C-C313-44CD-879D-9353104546E6}" type="pres">
      <dgm:prSet presAssocID="{158891C2-A02F-4D8C-990E-08FA818E79AE}" presName="spaceRect" presStyleCnt="0"/>
      <dgm:spPr/>
    </dgm:pt>
    <dgm:pt modelId="{46F2382B-3D17-4872-BFAF-CE95B0526DE6}" type="pres">
      <dgm:prSet presAssocID="{158891C2-A02F-4D8C-990E-08FA818E79AE}" presName="parTx" presStyleLbl="revTx" presStyleIdx="3" presStyleCnt="5">
        <dgm:presLayoutVars>
          <dgm:chMax val="0"/>
          <dgm:chPref val="0"/>
        </dgm:presLayoutVars>
      </dgm:prSet>
      <dgm:spPr/>
    </dgm:pt>
    <dgm:pt modelId="{171DEC95-46B7-4403-BB60-96A55CD51995}" type="pres">
      <dgm:prSet presAssocID="{98D9E63E-32F4-4B46-BA19-3379C5FF01F9}" presName="sibTrans" presStyleCnt="0"/>
      <dgm:spPr/>
    </dgm:pt>
    <dgm:pt modelId="{52ED0F30-E73F-4D19-85CA-42B2EA460093}" type="pres">
      <dgm:prSet presAssocID="{8786B00B-FCD7-4212-BBA0-349B57DC1853}" presName="compNode" presStyleCnt="0"/>
      <dgm:spPr/>
    </dgm:pt>
    <dgm:pt modelId="{EC05C8B3-DAEB-40D0-A3FE-D55338C421EE}" type="pres">
      <dgm:prSet presAssocID="{8786B00B-FCD7-4212-BBA0-349B57DC1853}" presName="bgRect" presStyleLbl="bgShp" presStyleIdx="4" presStyleCnt="5"/>
      <dgm:spPr/>
    </dgm:pt>
    <dgm:pt modelId="{3D78D120-0CC8-44A1-B75C-FE70428DFF37}" type="pres">
      <dgm:prSet presAssocID="{8786B00B-FCD7-4212-BBA0-349B57DC185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ghtbulb"/>
        </a:ext>
      </dgm:extLst>
    </dgm:pt>
    <dgm:pt modelId="{8FA8EC08-358C-46C9-9DEB-184CD476083B}" type="pres">
      <dgm:prSet presAssocID="{8786B00B-FCD7-4212-BBA0-349B57DC1853}" presName="spaceRect" presStyleCnt="0"/>
      <dgm:spPr/>
    </dgm:pt>
    <dgm:pt modelId="{F758B9EB-BFDB-4C62-B9AC-F79602D79143}" type="pres">
      <dgm:prSet presAssocID="{8786B00B-FCD7-4212-BBA0-349B57DC1853}" presName="parTx" presStyleLbl="revTx" presStyleIdx="4" presStyleCnt="5">
        <dgm:presLayoutVars>
          <dgm:chMax val="0"/>
          <dgm:chPref val="0"/>
        </dgm:presLayoutVars>
      </dgm:prSet>
      <dgm:spPr/>
    </dgm:pt>
  </dgm:ptLst>
  <dgm:cxnLst>
    <dgm:cxn modelId="{1A6B6D10-2B1A-43A4-91FB-2A2BC236D688}" srcId="{340E7AA8-70AF-43D3-A7AE-F450596356C4}" destId="{045C0FF2-5CAD-47F3-B63B-28EB2943BA87}" srcOrd="0" destOrd="0" parTransId="{7C003CEB-B723-49F3-A8FD-32C33447D814}" sibTransId="{903B99AC-273E-4BF0-90EB-58F9CEA90F35}"/>
    <dgm:cxn modelId="{D4636915-4BE4-43B5-8596-DABE85EFC8EB}" srcId="{340E7AA8-70AF-43D3-A7AE-F450596356C4}" destId="{FA7E310F-9CD0-4281-B073-721AB08E6E33}" srcOrd="1" destOrd="0" parTransId="{0E43F1CF-D74C-4A2C-B247-92D33B6AE7BF}" sibTransId="{9D47BE26-7CCE-43B9-B002-362BF030F9D0}"/>
    <dgm:cxn modelId="{ECA1384D-C4B2-420F-9ED5-35E6B90FCF3D}" type="presOf" srcId="{8786B00B-FCD7-4212-BBA0-349B57DC1853}" destId="{F758B9EB-BFDB-4C62-B9AC-F79602D79143}" srcOrd="0" destOrd="0" presId="urn:microsoft.com/office/officeart/2018/2/layout/IconVerticalSolidList"/>
    <dgm:cxn modelId="{3A65DA72-8DA0-4B49-80A4-9FDB26DF73FC}" type="presOf" srcId="{045C0FF2-5CAD-47F3-B63B-28EB2943BA87}" destId="{A9D1BA67-EE09-4C39-8AE3-249C59BDADEC}" srcOrd="0" destOrd="0" presId="urn:microsoft.com/office/officeart/2018/2/layout/IconVerticalSolidList"/>
    <dgm:cxn modelId="{8B1F4875-3FAF-41DA-A469-4256BE6B4F0D}" srcId="{340E7AA8-70AF-43D3-A7AE-F450596356C4}" destId="{4FE7A21E-4718-4BA1-8D7B-94BC8B43EFD4}" srcOrd="2" destOrd="0" parTransId="{F1E9474F-2568-4652-B35F-E200FB82A56E}" sibTransId="{3A3CB25A-0B0D-4103-87A6-2E47C7F56C46}"/>
    <dgm:cxn modelId="{E53DFA8C-9F84-4AA2-A642-912E5D8CF8E4}" type="presOf" srcId="{158891C2-A02F-4D8C-990E-08FA818E79AE}" destId="{46F2382B-3D17-4872-BFAF-CE95B0526DE6}" srcOrd="0" destOrd="0" presId="urn:microsoft.com/office/officeart/2018/2/layout/IconVerticalSolidList"/>
    <dgm:cxn modelId="{AA3DAC98-F16D-46E6-9B65-19F7B89774F1}" type="presOf" srcId="{4FE7A21E-4718-4BA1-8D7B-94BC8B43EFD4}" destId="{D8E92C54-08DC-4954-91E0-FE90506A9776}" srcOrd="0" destOrd="0" presId="urn:microsoft.com/office/officeart/2018/2/layout/IconVerticalSolidList"/>
    <dgm:cxn modelId="{8DF2CEA1-EECA-4FC9-8061-914028E7C7CB}" type="presOf" srcId="{340E7AA8-70AF-43D3-A7AE-F450596356C4}" destId="{C4BA5CC3-2E53-44B7-BE90-05384B3B3451}" srcOrd="0" destOrd="0" presId="urn:microsoft.com/office/officeart/2018/2/layout/IconVerticalSolidList"/>
    <dgm:cxn modelId="{564C35B5-A52D-48E4-85CD-E421DB8BBAEF}" srcId="{340E7AA8-70AF-43D3-A7AE-F450596356C4}" destId="{158891C2-A02F-4D8C-990E-08FA818E79AE}" srcOrd="3" destOrd="0" parTransId="{532050D5-75E6-4C64-A7D7-6A2BE2F1B857}" sibTransId="{98D9E63E-32F4-4B46-BA19-3379C5FF01F9}"/>
    <dgm:cxn modelId="{C7B675C9-43C8-4FFF-B657-31D6CFAF7F00}" type="presOf" srcId="{FA7E310F-9CD0-4281-B073-721AB08E6E33}" destId="{5109CF7E-13DA-44EE-B1A6-A8F386E889DE}" srcOrd="0" destOrd="0" presId="urn:microsoft.com/office/officeart/2018/2/layout/IconVerticalSolidList"/>
    <dgm:cxn modelId="{CE6DABF9-0BDB-4FA7-A09F-DF9C3BD23B9D}" srcId="{340E7AA8-70AF-43D3-A7AE-F450596356C4}" destId="{8786B00B-FCD7-4212-BBA0-349B57DC1853}" srcOrd="4" destOrd="0" parTransId="{5AC18AE4-F106-471A-957D-B34A82B4CA8A}" sibTransId="{6489346A-CC1A-44FA-B12E-52A52FBA954A}"/>
    <dgm:cxn modelId="{CD6B3FD2-CFB2-414E-8DB7-F7581B6C87B3}" type="presParOf" srcId="{C4BA5CC3-2E53-44B7-BE90-05384B3B3451}" destId="{45E650DA-FDF0-4183-8831-D13717FF0AE5}" srcOrd="0" destOrd="0" presId="urn:microsoft.com/office/officeart/2018/2/layout/IconVerticalSolidList"/>
    <dgm:cxn modelId="{CCFAE82B-B140-41C7-8EAB-E1C3BE9D8312}" type="presParOf" srcId="{45E650DA-FDF0-4183-8831-D13717FF0AE5}" destId="{08566075-4D10-47B3-9C1D-DA8F57C03A63}" srcOrd="0" destOrd="0" presId="urn:microsoft.com/office/officeart/2018/2/layout/IconVerticalSolidList"/>
    <dgm:cxn modelId="{BFABADC1-68B1-4041-BCE2-424C332D8222}" type="presParOf" srcId="{45E650DA-FDF0-4183-8831-D13717FF0AE5}" destId="{255B9EFB-C939-4CEF-83B5-E2BE9EA29B63}" srcOrd="1" destOrd="0" presId="urn:microsoft.com/office/officeart/2018/2/layout/IconVerticalSolidList"/>
    <dgm:cxn modelId="{1AEACC99-72D2-425C-A4C0-752ECA6F7A77}" type="presParOf" srcId="{45E650DA-FDF0-4183-8831-D13717FF0AE5}" destId="{CC548298-7035-4E01-92BB-E9751570EDA9}" srcOrd="2" destOrd="0" presId="urn:microsoft.com/office/officeart/2018/2/layout/IconVerticalSolidList"/>
    <dgm:cxn modelId="{16376DBD-3461-4F38-8987-77E6EDFE46EE}" type="presParOf" srcId="{45E650DA-FDF0-4183-8831-D13717FF0AE5}" destId="{A9D1BA67-EE09-4C39-8AE3-249C59BDADEC}" srcOrd="3" destOrd="0" presId="urn:microsoft.com/office/officeart/2018/2/layout/IconVerticalSolidList"/>
    <dgm:cxn modelId="{63E40B07-023A-49DA-B634-1DACE2FE2B44}" type="presParOf" srcId="{C4BA5CC3-2E53-44B7-BE90-05384B3B3451}" destId="{FB28B104-C583-4DEB-AF07-00399513C819}" srcOrd="1" destOrd="0" presId="urn:microsoft.com/office/officeart/2018/2/layout/IconVerticalSolidList"/>
    <dgm:cxn modelId="{2D3EA3BE-0527-4C8D-8D8C-2146BCEC87B1}" type="presParOf" srcId="{C4BA5CC3-2E53-44B7-BE90-05384B3B3451}" destId="{92EBA2A0-E33E-4F32-901C-A06AC912D6CB}" srcOrd="2" destOrd="0" presId="urn:microsoft.com/office/officeart/2018/2/layout/IconVerticalSolidList"/>
    <dgm:cxn modelId="{CF78559B-A28D-48BB-99B8-5547A8C66987}" type="presParOf" srcId="{92EBA2A0-E33E-4F32-901C-A06AC912D6CB}" destId="{EDDCA492-2424-4A01-BFFA-BB2C56279E75}" srcOrd="0" destOrd="0" presId="urn:microsoft.com/office/officeart/2018/2/layout/IconVerticalSolidList"/>
    <dgm:cxn modelId="{CDFD60F5-34F7-4E57-9581-EFEBEB2279D5}" type="presParOf" srcId="{92EBA2A0-E33E-4F32-901C-A06AC912D6CB}" destId="{FC80E9E4-E6C8-4FC0-9088-27C38348C5E5}" srcOrd="1" destOrd="0" presId="urn:microsoft.com/office/officeart/2018/2/layout/IconVerticalSolidList"/>
    <dgm:cxn modelId="{36554E21-B205-403C-A475-DA4D1820AE53}" type="presParOf" srcId="{92EBA2A0-E33E-4F32-901C-A06AC912D6CB}" destId="{D63CED35-4ABB-44AE-A3C6-5CD892BB76E9}" srcOrd="2" destOrd="0" presId="urn:microsoft.com/office/officeart/2018/2/layout/IconVerticalSolidList"/>
    <dgm:cxn modelId="{CCA2C787-59A4-47B7-911C-63DD18E315B1}" type="presParOf" srcId="{92EBA2A0-E33E-4F32-901C-A06AC912D6CB}" destId="{5109CF7E-13DA-44EE-B1A6-A8F386E889DE}" srcOrd="3" destOrd="0" presId="urn:microsoft.com/office/officeart/2018/2/layout/IconVerticalSolidList"/>
    <dgm:cxn modelId="{4BA2C089-DB9C-42A4-A74F-FBB275E775DC}" type="presParOf" srcId="{C4BA5CC3-2E53-44B7-BE90-05384B3B3451}" destId="{3699414B-E958-47A0-B705-B0D7BA830B24}" srcOrd="3" destOrd="0" presId="urn:microsoft.com/office/officeart/2018/2/layout/IconVerticalSolidList"/>
    <dgm:cxn modelId="{B8B029DE-74B5-4290-81AF-8CF68EA05106}" type="presParOf" srcId="{C4BA5CC3-2E53-44B7-BE90-05384B3B3451}" destId="{F0777711-3F54-4A77-8D09-D5503540E903}" srcOrd="4" destOrd="0" presId="urn:microsoft.com/office/officeart/2018/2/layout/IconVerticalSolidList"/>
    <dgm:cxn modelId="{B8B04C91-F566-4FDB-A042-8BD41330035B}" type="presParOf" srcId="{F0777711-3F54-4A77-8D09-D5503540E903}" destId="{611C1240-C62E-499E-AFCD-CD66C072E764}" srcOrd="0" destOrd="0" presId="urn:microsoft.com/office/officeart/2018/2/layout/IconVerticalSolidList"/>
    <dgm:cxn modelId="{7AC15556-6A14-41A7-B94A-226E70ADD42B}" type="presParOf" srcId="{F0777711-3F54-4A77-8D09-D5503540E903}" destId="{F35929EE-A7AA-4FB2-A5EF-20A724B7220C}" srcOrd="1" destOrd="0" presId="urn:microsoft.com/office/officeart/2018/2/layout/IconVerticalSolidList"/>
    <dgm:cxn modelId="{D314990C-AC26-4B2F-BEAD-A73872F8CF3F}" type="presParOf" srcId="{F0777711-3F54-4A77-8D09-D5503540E903}" destId="{25B456AB-D21F-4670-B412-4FBE00EE3833}" srcOrd="2" destOrd="0" presId="urn:microsoft.com/office/officeart/2018/2/layout/IconVerticalSolidList"/>
    <dgm:cxn modelId="{46E58294-0CC5-4D76-8C36-57236823ACC4}" type="presParOf" srcId="{F0777711-3F54-4A77-8D09-D5503540E903}" destId="{D8E92C54-08DC-4954-91E0-FE90506A9776}" srcOrd="3" destOrd="0" presId="urn:microsoft.com/office/officeart/2018/2/layout/IconVerticalSolidList"/>
    <dgm:cxn modelId="{3CA695F5-EF89-45B5-98A7-0730E075289E}" type="presParOf" srcId="{C4BA5CC3-2E53-44B7-BE90-05384B3B3451}" destId="{C502DB57-CEFA-46EF-982E-FEBD4E85DDAD}" srcOrd="5" destOrd="0" presId="urn:microsoft.com/office/officeart/2018/2/layout/IconVerticalSolidList"/>
    <dgm:cxn modelId="{0CB76B3B-E359-487E-B9FC-570D1D540416}" type="presParOf" srcId="{C4BA5CC3-2E53-44B7-BE90-05384B3B3451}" destId="{94330DA8-391F-42EC-AACE-8D664D8D43C3}" srcOrd="6" destOrd="0" presId="urn:microsoft.com/office/officeart/2018/2/layout/IconVerticalSolidList"/>
    <dgm:cxn modelId="{502509E5-80C0-4FD2-B939-5F912FB938AD}" type="presParOf" srcId="{94330DA8-391F-42EC-AACE-8D664D8D43C3}" destId="{0A0B996F-E730-4F55-8C87-E304A55768AE}" srcOrd="0" destOrd="0" presId="urn:microsoft.com/office/officeart/2018/2/layout/IconVerticalSolidList"/>
    <dgm:cxn modelId="{4E9E4049-B54B-4BAA-9130-110B8CB3409B}" type="presParOf" srcId="{94330DA8-391F-42EC-AACE-8D664D8D43C3}" destId="{A9149696-C33E-4E72-B383-C7CD7739D8AD}" srcOrd="1" destOrd="0" presId="urn:microsoft.com/office/officeart/2018/2/layout/IconVerticalSolidList"/>
    <dgm:cxn modelId="{051C8E93-42F5-4D4D-A17C-C98C4882C734}" type="presParOf" srcId="{94330DA8-391F-42EC-AACE-8D664D8D43C3}" destId="{EA832C1C-C313-44CD-879D-9353104546E6}" srcOrd="2" destOrd="0" presId="urn:microsoft.com/office/officeart/2018/2/layout/IconVerticalSolidList"/>
    <dgm:cxn modelId="{13E72F6E-75F0-476C-A706-C5BE3B5E9A06}" type="presParOf" srcId="{94330DA8-391F-42EC-AACE-8D664D8D43C3}" destId="{46F2382B-3D17-4872-BFAF-CE95B0526DE6}" srcOrd="3" destOrd="0" presId="urn:microsoft.com/office/officeart/2018/2/layout/IconVerticalSolidList"/>
    <dgm:cxn modelId="{658C613A-5B2F-43EA-AF99-12A44FFF7355}" type="presParOf" srcId="{C4BA5CC3-2E53-44B7-BE90-05384B3B3451}" destId="{171DEC95-46B7-4403-BB60-96A55CD51995}" srcOrd="7" destOrd="0" presId="urn:microsoft.com/office/officeart/2018/2/layout/IconVerticalSolidList"/>
    <dgm:cxn modelId="{8D28822C-7200-4A0C-A32B-50E3FBB12E55}" type="presParOf" srcId="{C4BA5CC3-2E53-44B7-BE90-05384B3B3451}" destId="{52ED0F30-E73F-4D19-85CA-42B2EA460093}" srcOrd="8" destOrd="0" presId="urn:microsoft.com/office/officeart/2018/2/layout/IconVerticalSolidList"/>
    <dgm:cxn modelId="{2C8D5393-482C-4D54-A0B6-8A68D239024B}" type="presParOf" srcId="{52ED0F30-E73F-4D19-85CA-42B2EA460093}" destId="{EC05C8B3-DAEB-40D0-A3FE-D55338C421EE}" srcOrd="0" destOrd="0" presId="urn:microsoft.com/office/officeart/2018/2/layout/IconVerticalSolidList"/>
    <dgm:cxn modelId="{8A496BC2-C427-46B6-AD78-298BAB8CDA4C}" type="presParOf" srcId="{52ED0F30-E73F-4D19-85CA-42B2EA460093}" destId="{3D78D120-0CC8-44A1-B75C-FE70428DFF37}" srcOrd="1" destOrd="0" presId="urn:microsoft.com/office/officeart/2018/2/layout/IconVerticalSolidList"/>
    <dgm:cxn modelId="{BAE614AA-F419-4965-84F8-0838BE29FAF8}" type="presParOf" srcId="{52ED0F30-E73F-4D19-85CA-42B2EA460093}" destId="{8FA8EC08-358C-46C9-9DEB-184CD476083B}" srcOrd="2" destOrd="0" presId="urn:microsoft.com/office/officeart/2018/2/layout/IconVerticalSolidList"/>
    <dgm:cxn modelId="{BC10D5A6-0FEB-4510-B441-80476ED0D796}" type="presParOf" srcId="{52ED0F30-E73F-4D19-85CA-42B2EA460093}" destId="{F758B9EB-BFDB-4C62-B9AC-F79602D7914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340E7AA8-70AF-43D3-A7AE-F450596356C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045C0FF2-5CAD-47F3-B63B-28EB2943BA87}">
      <dgm:prSet/>
      <dgm:spPr/>
      <dgm:t>
        <a:bodyPr/>
        <a:lstStyle/>
        <a:p>
          <a:pPr>
            <a:lnSpc>
              <a:spcPct val="100000"/>
            </a:lnSpc>
          </a:pPr>
          <a:r>
            <a:rPr lang="en-US">
              <a:solidFill>
                <a:schemeClr val="bg2">
                  <a:lumMod val="90000"/>
                </a:schemeClr>
              </a:solidFill>
            </a:rPr>
            <a:t>Motivation</a:t>
          </a:r>
        </a:p>
      </dgm:t>
    </dgm:pt>
    <dgm:pt modelId="{7C003CEB-B723-49F3-A8FD-32C33447D814}" type="parTrans" cxnId="{1A6B6D10-2B1A-43A4-91FB-2A2BC236D688}">
      <dgm:prSet/>
      <dgm:spPr/>
      <dgm:t>
        <a:bodyPr/>
        <a:lstStyle/>
        <a:p>
          <a:endParaRPr lang="en-US"/>
        </a:p>
      </dgm:t>
    </dgm:pt>
    <dgm:pt modelId="{903B99AC-273E-4BF0-90EB-58F9CEA90F35}" type="sibTrans" cxnId="{1A6B6D10-2B1A-43A4-91FB-2A2BC236D688}">
      <dgm:prSet/>
      <dgm:spPr/>
      <dgm:t>
        <a:bodyPr/>
        <a:lstStyle/>
        <a:p>
          <a:endParaRPr lang="en-US"/>
        </a:p>
      </dgm:t>
    </dgm:pt>
    <dgm:pt modelId="{FA7E310F-9CD0-4281-B073-721AB08E6E33}">
      <dgm:prSet/>
      <dgm:spPr/>
      <dgm:t>
        <a:bodyPr/>
        <a:lstStyle/>
        <a:p>
          <a:pPr>
            <a:lnSpc>
              <a:spcPct val="100000"/>
            </a:lnSpc>
          </a:pPr>
          <a:r>
            <a:rPr lang="en-US">
              <a:solidFill>
                <a:schemeClr val="bg2">
                  <a:lumMod val="90000"/>
                </a:schemeClr>
              </a:solidFill>
            </a:rPr>
            <a:t>Compiler Approach</a:t>
          </a:r>
        </a:p>
      </dgm:t>
    </dgm:pt>
    <dgm:pt modelId="{0E43F1CF-D74C-4A2C-B247-92D33B6AE7BF}" type="parTrans" cxnId="{D4636915-4BE4-43B5-8596-DABE85EFC8EB}">
      <dgm:prSet/>
      <dgm:spPr/>
      <dgm:t>
        <a:bodyPr/>
        <a:lstStyle/>
        <a:p>
          <a:endParaRPr lang="en-US"/>
        </a:p>
      </dgm:t>
    </dgm:pt>
    <dgm:pt modelId="{9D47BE26-7CCE-43B9-B002-362BF030F9D0}" type="sibTrans" cxnId="{D4636915-4BE4-43B5-8596-DABE85EFC8EB}">
      <dgm:prSet/>
      <dgm:spPr/>
      <dgm:t>
        <a:bodyPr/>
        <a:lstStyle/>
        <a:p>
          <a:endParaRPr lang="en-US"/>
        </a:p>
      </dgm:t>
    </dgm:pt>
    <dgm:pt modelId="{4FE7A21E-4718-4BA1-8D7B-94BC8B43EFD4}">
      <dgm:prSet/>
      <dgm:spPr/>
      <dgm:t>
        <a:bodyPr/>
        <a:lstStyle/>
        <a:p>
          <a:pPr>
            <a:lnSpc>
              <a:spcPct val="100000"/>
            </a:lnSpc>
          </a:pPr>
          <a:r>
            <a:rPr lang="en-US" err="1">
              <a:solidFill>
                <a:schemeClr val="bg2">
                  <a:lumMod val="90000"/>
                </a:schemeClr>
              </a:solidFill>
            </a:rPr>
            <a:t>GraphAttack</a:t>
          </a:r>
          <a:r>
            <a:rPr lang="en-US">
              <a:solidFill>
                <a:schemeClr val="bg2">
                  <a:lumMod val="90000"/>
                </a:schemeClr>
              </a:solidFill>
            </a:rPr>
            <a:t>! Architecture</a:t>
          </a:r>
        </a:p>
      </dgm:t>
    </dgm:pt>
    <dgm:pt modelId="{F1E9474F-2568-4652-B35F-E200FB82A56E}" type="parTrans" cxnId="{8B1F4875-3FAF-41DA-A469-4256BE6B4F0D}">
      <dgm:prSet/>
      <dgm:spPr/>
      <dgm:t>
        <a:bodyPr/>
        <a:lstStyle/>
        <a:p>
          <a:endParaRPr lang="en-US"/>
        </a:p>
      </dgm:t>
    </dgm:pt>
    <dgm:pt modelId="{3A3CB25A-0B0D-4103-87A6-2E47C7F56C46}" type="sibTrans" cxnId="{8B1F4875-3FAF-41DA-A469-4256BE6B4F0D}">
      <dgm:prSet/>
      <dgm:spPr/>
      <dgm:t>
        <a:bodyPr/>
        <a:lstStyle/>
        <a:p>
          <a:endParaRPr lang="en-US"/>
        </a:p>
      </dgm:t>
    </dgm:pt>
    <dgm:pt modelId="{158891C2-A02F-4D8C-990E-08FA818E79AE}">
      <dgm:prSet/>
      <dgm:spPr/>
      <dgm:t>
        <a:bodyPr/>
        <a:lstStyle/>
        <a:p>
          <a:pPr>
            <a:lnSpc>
              <a:spcPct val="100000"/>
            </a:lnSpc>
          </a:pPr>
          <a:r>
            <a:rPr lang="en-US">
              <a:solidFill>
                <a:schemeClr val="bg2">
                  <a:lumMod val="90000"/>
                </a:schemeClr>
              </a:solidFill>
            </a:rPr>
            <a:t>Evaluation</a:t>
          </a:r>
        </a:p>
      </dgm:t>
    </dgm:pt>
    <dgm:pt modelId="{532050D5-75E6-4C64-A7D7-6A2BE2F1B857}" type="parTrans" cxnId="{564C35B5-A52D-48E4-85CD-E421DB8BBAEF}">
      <dgm:prSet/>
      <dgm:spPr/>
      <dgm:t>
        <a:bodyPr/>
        <a:lstStyle/>
        <a:p>
          <a:endParaRPr lang="en-US"/>
        </a:p>
      </dgm:t>
    </dgm:pt>
    <dgm:pt modelId="{98D9E63E-32F4-4B46-BA19-3379C5FF01F9}" type="sibTrans" cxnId="{564C35B5-A52D-48E4-85CD-E421DB8BBAEF}">
      <dgm:prSet/>
      <dgm:spPr/>
      <dgm:t>
        <a:bodyPr/>
        <a:lstStyle/>
        <a:p>
          <a:endParaRPr lang="en-US"/>
        </a:p>
      </dgm:t>
    </dgm:pt>
    <dgm:pt modelId="{8786B00B-FCD7-4212-BBA0-349B57DC1853}">
      <dgm:prSet/>
      <dgm:spPr/>
      <dgm:t>
        <a:bodyPr/>
        <a:lstStyle/>
        <a:p>
          <a:pPr>
            <a:lnSpc>
              <a:spcPct val="100000"/>
            </a:lnSpc>
          </a:pPr>
          <a:r>
            <a:rPr lang="en-US">
              <a:solidFill>
                <a:schemeClr val="tx1"/>
              </a:solidFill>
            </a:rPr>
            <a:t>Conclusions</a:t>
          </a:r>
        </a:p>
      </dgm:t>
    </dgm:pt>
    <dgm:pt modelId="{5AC18AE4-F106-471A-957D-B34A82B4CA8A}" type="parTrans" cxnId="{CE6DABF9-0BDB-4FA7-A09F-DF9C3BD23B9D}">
      <dgm:prSet/>
      <dgm:spPr/>
      <dgm:t>
        <a:bodyPr/>
        <a:lstStyle/>
        <a:p>
          <a:endParaRPr lang="en-US"/>
        </a:p>
      </dgm:t>
    </dgm:pt>
    <dgm:pt modelId="{6489346A-CC1A-44FA-B12E-52A52FBA954A}" type="sibTrans" cxnId="{CE6DABF9-0BDB-4FA7-A09F-DF9C3BD23B9D}">
      <dgm:prSet/>
      <dgm:spPr/>
      <dgm:t>
        <a:bodyPr/>
        <a:lstStyle/>
        <a:p>
          <a:endParaRPr lang="en-US"/>
        </a:p>
      </dgm:t>
    </dgm:pt>
    <dgm:pt modelId="{C4BA5CC3-2E53-44B7-BE90-05384B3B3451}" type="pres">
      <dgm:prSet presAssocID="{340E7AA8-70AF-43D3-A7AE-F450596356C4}" presName="root" presStyleCnt="0">
        <dgm:presLayoutVars>
          <dgm:dir/>
          <dgm:resizeHandles val="exact"/>
        </dgm:presLayoutVars>
      </dgm:prSet>
      <dgm:spPr/>
    </dgm:pt>
    <dgm:pt modelId="{45E650DA-FDF0-4183-8831-D13717FF0AE5}" type="pres">
      <dgm:prSet presAssocID="{045C0FF2-5CAD-47F3-B63B-28EB2943BA87}" presName="compNode" presStyleCnt="0"/>
      <dgm:spPr/>
    </dgm:pt>
    <dgm:pt modelId="{08566075-4D10-47B3-9C1D-DA8F57C03A63}" type="pres">
      <dgm:prSet presAssocID="{045C0FF2-5CAD-47F3-B63B-28EB2943BA87}" presName="bgRect" presStyleLbl="bgShp" presStyleIdx="0" presStyleCnt="5"/>
      <dgm:spPr>
        <a:solidFill>
          <a:schemeClr val="bg1">
            <a:lumMod val="95000"/>
          </a:schemeClr>
        </a:solidFill>
      </dgm:spPr>
    </dgm:pt>
    <dgm:pt modelId="{255B9EFB-C939-4CEF-83B5-E2BE9EA29B63}" type="pres">
      <dgm:prSet presAssocID="{045C0FF2-5CAD-47F3-B63B-28EB2943BA8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CC548298-7035-4E01-92BB-E9751570EDA9}" type="pres">
      <dgm:prSet presAssocID="{045C0FF2-5CAD-47F3-B63B-28EB2943BA87}" presName="spaceRect" presStyleCnt="0"/>
      <dgm:spPr/>
    </dgm:pt>
    <dgm:pt modelId="{A9D1BA67-EE09-4C39-8AE3-249C59BDADEC}" type="pres">
      <dgm:prSet presAssocID="{045C0FF2-5CAD-47F3-B63B-28EB2943BA87}" presName="parTx" presStyleLbl="revTx" presStyleIdx="0" presStyleCnt="5">
        <dgm:presLayoutVars>
          <dgm:chMax val="0"/>
          <dgm:chPref val="0"/>
        </dgm:presLayoutVars>
      </dgm:prSet>
      <dgm:spPr/>
    </dgm:pt>
    <dgm:pt modelId="{FB28B104-C583-4DEB-AF07-00399513C819}" type="pres">
      <dgm:prSet presAssocID="{903B99AC-273E-4BF0-90EB-58F9CEA90F35}" presName="sibTrans" presStyleCnt="0"/>
      <dgm:spPr/>
    </dgm:pt>
    <dgm:pt modelId="{92EBA2A0-E33E-4F32-901C-A06AC912D6CB}" type="pres">
      <dgm:prSet presAssocID="{FA7E310F-9CD0-4281-B073-721AB08E6E33}" presName="compNode" presStyleCnt="0"/>
      <dgm:spPr/>
    </dgm:pt>
    <dgm:pt modelId="{EDDCA492-2424-4A01-BFFA-BB2C56279E75}" type="pres">
      <dgm:prSet presAssocID="{FA7E310F-9CD0-4281-B073-721AB08E6E33}" presName="bgRect" presStyleLbl="bgShp" presStyleIdx="1" presStyleCnt="5"/>
      <dgm:spPr/>
    </dgm:pt>
    <dgm:pt modelId="{FC80E9E4-E6C8-4FC0-9088-27C38348C5E5}" type="pres">
      <dgm:prSet presAssocID="{FA7E310F-9CD0-4281-B073-721AB08E6E3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Web design"/>
        </a:ext>
      </dgm:extLst>
    </dgm:pt>
    <dgm:pt modelId="{D63CED35-4ABB-44AE-A3C6-5CD892BB76E9}" type="pres">
      <dgm:prSet presAssocID="{FA7E310F-9CD0-4281-B073-721AB08E6E33}" presName="spaceRect" presStyleCnt="0"/>
      <dgm:spPr/>
    </dgm:pt>
    <dgm:pt modelId="{5109CF7E-13DA-44EE-B1A6-A8F386E889DE}" type="pres">
      <dgm:prSet presAssocID="{FA7E310F-9CD0-4281-B073-721AB08E6E33}" presName="parTx" presStyleLbl="revTx" presStyleIdx="1" presStyleCnt="5">
        <dgm:presLayoutVars>
          <dgm:chMax val="0"/>
          <dgm:chPref val="0"/>
        </dgm:presLayoutVars>
      </dgm:prSet>
      <dgm:spPr/>
    </dgm:pt>
    <dgm:pt modelId="{3699414B-E958-47A0-B705-B0D7BA830B24}" type="pres">
      <dgm:prSet presAssocID="{9D47BE26-7CCE-43B9-B002-362BF030F9D0}" presName="sibTrans" presStyleCnt="0"/>
      <dgm:spPr/>
    </dgm:pt>
    <dgm:pt modelId="{F0777711-3F54-4A77-8D09-D5503540E903}" type="pres">
      <dgm:prSet presAssocID="{4FE7A21E-4718-4BA1-8D7B-94BC8B43EFD4}" presName="compNode" presStyleCnt="0"/>
      <dgm:spPr/>
    </dgm:pt>
    <dgm:pt modelId="{611C1240-C62E-499E-AFCD-CD66C072E764}" type="pres">
      <dgm:prSet presAssocID="{4FE7A21E-4718-4BA1-8D7B-94BC8B43EFD4}" presName="bgRect" presStyleLbl="bgShp" presStyleIdx="2" presStyleCnt="5"/>
      <dgm:spPr/>
    </dgm:pt>
    <dgm:pt modelId="{F35929EE-A7AA-4FB2-A5EF-20A724B7220C}" type="pres">
      <dgm:prSet presAssocID="{4FE7A21E-4718-4BA1-8D7B-94BC8B43EFD4}"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rocessor"/>
        </a:ext>
      </dgm:extLst>
    </dgm:pt>
    <dgm:pt modelId="{25B456AB-D21F-4670-B412-4FBE00EE3833}" type="pres">
      <dgm:prSet presAssocID="{4FE7A21E-4718-4BA1-8D7B-94BC8B43EFD4}" presName="spaceRect" presStyleCnt="0"/>
      <dgm:spPr/>
    </dgm:pt>
    <dgm:pt modelId="{D8E92C54-08DC-4954-91E0-FE90506A9776}" type="pres">
      <dgm:prSet presAssocID="{4FE7A21E-4718-4BA1-8D7B-94BC8B43EFD4}" presName="parTx" presStyleLbl="revTx" presStyleIdx="2" presStyleCnt="5">
        <dgm:presLayoutVars>
          <dgm:chMax val="0"/>
          <dgm:chPref val="0"/>
        </dgm:presLayoutVars>
      </dgm:prSet>
      <dgm:spPr/>
    </dgm:pt>
    <dgm:pt modelId="{C502DB57-CEFA-46EF-982E-FEBD4E85DDAD}" type="pres">
      <dgm:prSet presAssocID="{3A3CB25A-0B0D-4103-87A6-2E47C7F56C46}" presName="sibTrans" presStyleCnt="0"/>
      <dgm:spPr/>
    </dgm:pt>
    <dgm:pt modelId="{94330DA8-391F-42EC-AACE-8D664D8D43C3}" type="pres">
      <dgm:prSet presAssocID="{158891C2-A02F-4D8C-990E-08FA818E79AE}" presName="compNode" presStyleCnt="0"/>
      <dgm:spPr/>
    </dgm:pt>
    <dgm:pt modelId="{0A0B996F-E730-4F55-8C87-E304A55768AE}" type="pres">
      <dgm:prSet presAssocID="{158891C2-A02F-4D8C-990E-08FA818E79AE}" presName="bgRect" presStyleLbl="bgShp" presStyleIdx="3" presStyleCnt="5"/>
      <dgm:spPr/>
    </dgm:pt>
    <dgm:pt modelId="{A9149696-C33E-4E72-B383-C7CD7739D8AD}" type="pres">
      <dgm:prSet presAssocID="{158891C2-A02F-4D8C-990E-08FA818E79A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EA832C1C-C313-44CD-879D-9353104546E6}" type="pres">
      <dgm:prSet presAssocID="{158891C2-A02F-4D8C-990E-08FA818E79AE}" presName="spaceRect" presStyleCnt="0"/>
      <dgm:spPr/>
    </dgm:pt>
    <dgm:pt modelId="{46F2382B-3D17-4872-BFAF-CE95B0526DE6}" type="pres">
      <dgm:prSet presAssocID="{158891C2-A02F-4D8C-990E-08FA818E79AE}" presName="parTx" presStyleLbl="revTx" presStyleIdx="3" presStyleCnt="5">
        <dgm:presLayoutVars>
          <dgm:chMax val="0"/>
          <dgm:chPref val="0"/>
        </dgm:presLayoutVars>
      </dgm:prSet>
      <dgm:spPr/>
    </dgm:pt>
    <dgm:pt modelId="{171DEC95-46B7-4403-BB60-96A55CD51995}" type="pres">
      <dgm:prSet presAssocID="{98D9E63E-32F4-4B46-BA19-3379C5FF01F9}" presName="sibTrans" presStyleCnt="0"/>
      <dgm:spPr/>
    </dgm:pt>
    <dgm:pt modelId="{52ED0F30-E73F-4D19-85CA-42B2EA460093}" type="pres">
      <dgm:prSet presAssocID="{8786B00B-FCD7-4212-BBA0-349B57DC1853}" presName="compNode" presStyleCnt="0"/>
      <dgm:spPr/>
    </dgm:pt>
    <dgm:pt modelId="{EC05C8B3-DAEB-40D0-A3FE-D55338C421EE}" type="pres">
      <dgm:prSet presAssocID="{8786B00B-FCD7-4212-BBA0-349B57DC1853}" presName="bgRect" presStyleLbl="bgShp" presStyleIdx="4" presStyleCnt="5"/>
      <dgm:spPr/>
    </dgm:pt>
    <dgm:pt modelId="{3D78D120-0CC8-44A1-B75C-FE70428DFF37}" type="pres">
      <dgm:prSet presAssocID="{8786B00B-FCD7-4212-BBA0-349B57DC185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ghtbulb"/>
        </a:ext>
      </dgm:extLst>
    </dgm:pt>
    <dgm:pt modelId="{8FA8EC08-358C-46C9-9DEB-184CD476083B}" type="pres">
      <dgm:prSet presAssocID="{8786B00B-FCD7-4212-BBA0-349B57DC1853}" presName="spaceRect" presStyleCnt="0"/>
      <dgm:spPr/>
    </dgm:pt>
    <dgm:pt modelId="{F758B9EB-BFDB-4C62-B9AC-F79602D79143}" type="pres">
      <dgm:prSet presAssocID="{8786B00B-FCD7-4212-BBA0-349B57DC1853}" presName="parTx" presStyleLbl="revTx" presStyleIdx="4" presStyleCnt="5">
        <dgm:presLayoutVars>
          <dgm:chMax val="0"/>
          <dgm:chPref val="0"/>
        </dgm:presLayoutVars>
      </dgm:prSet>
      <dgm:spPr/>
    </dgm:pt>
  </dgm:ptLst>
  <dgm:cxnLst>
    <dgm:cxn modelId="{1A6B6D10-2B1A-43A4-91FB-2A2BC236D688}" srcId="{340E7AA8-70AF-43D3-A7AE-F450596356C4}" destId="{045C0FF2-5CAD-47F3-B63B-28EB2943BA87}" srcOrd="0" destOrd="0" parTransId="{7C003CEB-B723-49F3-A8FD-32C33447D814}" sibTransId="{903B99AC-273E-4BF0-90EB-58F9CEA90F35}"/>
    <dgm:cxn modelId="{D4636915-4BE4-43B5-8596-DABE85EFC8EB}" srcId="{340E7AA8-70AF-43D3-A7AE-F450596356C4}" destId="{FA7E310F-9CD0-4281-B073-721AB08E6E33}" srcOrd="1" destOrd="0" parTransId="{0E43F1CF-D74C-4A2C-B247-92D33B6AE7BF}" sibTransId="{9D47BE26-7CCE-43B9-B002-362BF030F9D0}"/>
    <dgm:cxn modelId="{ECA1384D-C4B2-420F-9ED5-35E6B90FCF3D}" type="presOf" srcId="{8786B00B-FCD7-4212-BBA0-349B57DC1853}" destId="{F758B9EB-BFDB-4C62-B9AC-F79602D79143}" srcOrd="0" destOrd="0" presId="urn:microsoft.com/office/officeart/2018/2/layout/IconVerticalSolidList"/>
    <dgm:cxn modelId="{3A65DA72-8DA0-4B49-80A4-9FDB26DF73FC}" type="presOf" srcId="{045C0FF2-5CAD-47F3-B63B-28EB2943BA87}" destId="{A9D1BA67-EE09-4C39-8AE3-249C59BDADEC}" srcOrd="0" destOrd="0" presId="urn:microsoft.com/office/officeart/2018/2/layout/IconVerticalSolidList"/>
    <dgm:cxn modelId="{8B1F4875-3FAF-41DA-A469-4256BE6B4F0D}" srcId="{340E7AA8-70AF-43D3-A7AE-F450596356C4}" destId="{4FE7A21E-4718-4BA1-8D7B-94BC8B43EFD4}" srcOrd="2" destOrd="0" parTransId="{F1E9474F-2568-4652-B35F-E200FB82A56E}" sibTransId="{3A3CB25A-0B0D-4103-87A6-2E47C7F56C46}"/>
    <dgm:cxn modelId="{E53DFA8C-9F84-4AA2-A642-912E5D8CF8E4}" type="presOf" srcId="{158891C2-A02F-4D8C-990E-08FA818E79AE}" destId="{46F2382B-3D17-4872-BFAF-CE95B0526DE6}" srcOrd="0" destOrd="0" presId="urn:microsoft.com/office/officeart/2018/2/layout/IconVerticalSolidList"/>
    <dgm:cxn modelId="{AA3DAC98-F16D-46E6-9B65-19F7B89774F1}" type="presOf" srcId="{4FE7A21E-4718-4BA1-8D7B-94BC8B43EFD4}" destId="{D8E92C54-08DC-4954-91E0-FE90506A9776}" srcOrd="0" destOrd="0" presId="urn:microsoft.com/office/officeart/2018/2/layout/IconVerticalSolidList"/>
    <dgm:cxn modelId="{8DF2CEA1-EECA-4FC9-8061-914028E7C7CB}" type="presOf" srcId="{340E7AA8-70AF-43D3-A7AE-F450596356C4}" destId="{C4BA5CC3-2E53-44B7-BE90-05384B3B3451}" srcOrd="0" destOrd="0" presId="urn:microsoft.com/office/officeart/2018/2/layout/IconVerticalSolidList"/>
    <dgm:cxn modelId="{564C35B5-A52D-48E4-85CD-E421DB8BBAEF}" srcId="{340E7AA8-70AF-43D3-A7AE-F450596356C4}" destId="{158891C2-A02F-4D8C-990E-08FA818E79AE}" srcOrd="3" destOrd="0" parTransId="{532050D5-75E6-4C64-A7D7-6A2BE2F1B857}" sibTransId="{98D9E63E-32F4-4B46-BA19-3379C5FF01F9}"/>
    <dgm:cxn modelId="{C7B675C9-43C8-4FFF-B657-31D6CFAF7F00}" type="presOf" srcId="{FA7E310F-9CD0-4281-B073-721AB08E6E33}" destId="{5109CF7E-13DA-44EE-B1A6-A8F386E889DE}" srcOrd="0" destOrd="0" presId="urn:microsoft.com/office/officeart/2018/2/layout/IconVerticalSolidList"/>
    <dgm:cxn modelId="{CE6DABF9-0BDB-4FA7-A09F-DF9C3BD23B9D}" srcId="{340E7AA8-70AF-43D3-A7AE-F450596356C4}" destId="{8786B00B-FCD7-4212-BBA0-349B57DC1853}" srcOrd="4" destOrd="0" parTransId="{5AC18AE4-F106-471A-957D-B34A82B4CA8A}" sibTransId="{6489346A-CC1A-44FA-B12E-52A52FBA954A}"/>
    <dgm:cxn modelId="{CD6B3FD2-CFB2-414E-8DB7-F7581B6C87B3}" type="presParOf" srcId="{C4BA5CC3-2E53-44B7-BE90-05384B3B3451}" destId="{45E650DA-FDF0-4183-8831-D13717FF0AE5}" srcOrd="0" destOrd="0" presId="urn:microsoft.com/office/officeart/2018/2/layout/IconVerticalSolidList"/>
    <dgm:cxn modelId="{CCFAE82B-B140-41C7-8EAB-E1C3BE9D8312}" type="presParOf" srcId="{45E650DA-FDF0-4183-8831-D13717FF0AE5}" destId="{08566075-4D10-47B3-9C1D-DA8F57C03A63}" srcOrd="0" destOrd="0" presId="urn:microsoft.com/office/officeart/2018/2/layout/IconVerticalSolidList"/>
    <dgm:cxn modelId="{BFABADC1-68B1-4041-BCE2-424C332D8222}" type="presParOf" srcId="{45E650DA-FDF0-4183-8831-D13717FF0AE5}" destId="{255B9EFB-C939-4CEF-83B5-E2BE9EA29B63}" srcOrd="1" destOrd="0" presId="urn:microsoft.com/office/officeart/2018/2/layout/IconVerticalSolidList"/>
    <dgm:cxn modelId="{1AEACC99-72D2-425C-A4C0-752ECA6F7A77}" type="presParOf" srcId="{45E650DA-FDF0-4183-8831-D13717FF0AE5}" destId="{CC548298-7035-4E01-92BB-E9751570EDA9}" srcOrd="2" destOrd="0" presId="urn:microsoft.com/office/officeart/2018/2/layout/IconVerticalSolidList"/>
    <dgm:cxn modelId="{16376DBD-3461-4F38-8987-77E6EDFE46EE}" type="presParOf" srcId="{45E650DA-FDF0-4183-8831-D13717FF0AE5}" destId="{A9D1BA67-EE09-4C39-8AE3-249C59BDADEC}" srcOrd="3" destOrd="0" presId="urn:microsoft.com/office/officeart/2018/2/layout/IconVerticalSolidList"/>
    <dgm:cxn modelId="{63E40B07-023A-49DA-B634-1DACE2FE2B44}" type="presParOf" srcId="{C4BA5CC3-2E53-44B7-BE90-05384B3B3451}" destId="{FB28B104-C583-4DEB-AF07-00399513C819}" srcOrd="1" destOrd="0" presId="urn:microsoft.com/office/officeart/2018/2/layout/IconVerticalSolidList"/>
    <dgm:cxn modelId="{2D3EA3BE-0527-4C8D-8D8C-2146BCEC87B1}" type="presParOf" srcId="{C4BA5CC3-2E53-44B7-BE90-05384B3B3451}" destId="{92EBA2A0-E33E-4F32-901C-A06AC912D6CB}" srcOrd="2" destOrd="0" presId="urn:microsoft.com/office/officeart/2018/2/layout/IconVerticalSolidList"/>
    <dgm:cxn modelId="{CF78559B-A28D-48BB-99B8-5547A8C66987}" type="presParOf" srcId="{92EBA2A0-E33E-4F32-901C-A06AC912D6CB}" destId="{EDDCA492-2424-4A01-BFFA-BB2C56279E75}" srcOrd="0" destOrd="0" presId="urn:microsoft.com/office/officeart/2018/2/layout/IconVerticalSolidList"/>
    <dgm:cxn modelId="{CDFD60F5-34F7-4E57-9581-EFEBEB2279D5}" type="presParOf" srcId="{92EBA2A0-E33E-4F32-901C-A06AC912D6CB}" destId="{FC80E9E4-E6C8-4FC0-9088-27C38348C5E5}" srcOrd="1" destOrd="0" presId="urn:microsoft.com/office/officeart/2018/2/layout/IconVerticalSolidList"/>
    <dgm:cxn modelId="{36554E21-B205-403C-A475-DA4D1820AE53}" type="presParOf" srcId="{92EBA2A0-E33E-4F32-901C-A06AC912D6CB}" destId="{D63CED35-4ABB-44AE-A3C6-5CD892BB76E9}" srcOrd="2" destOrd="0" presId="urn:microsoft.com/office/officeart/2018/2/layout/IconVerticalSolidList"/>
    <dgm:cxn modelId="{CCA2C787-59A4-47B7-911C-63DD18E315B1}" type="presParOf" srcId="{92EBA2A0-E33E-4F32-901C-A06AC912D6CB}" destId="{5109CF7E-13DA-44EE-B1A6-A8F386E889DE}" srcOrd="3" destOrd="0" presId="urn:microsoft.com/office/officeart/2018/2/layout/IconVerticalSolidList"/>
    <dgm:cxn modelId="{4BA2C089-DB9C-42A4-A74F-FBB275E775DC}" type="presParOf" srcId="{C4BA5CC3-2E53-44B7-BE90-05384B3B3451}" destId="{3699414B-E958-47A0-B705-B0D7BA830B24}" srcOrd="3" destOrd="0" presId="urn:microsoft.com/office/officeart/2018/2/layout/IconVerticalSolidList"/>
    <dgm:cxn modelId="{B8B029DE-74B5-4290-81AF-8CF68EA05106}" type="presParOf" srcId="{C4BA5CC3-2E53-44B7-BE90-05384B3B3451}" destId="{F0777711-3F54-4A77-8D09-D5503540E903}" srcOrd="4" destOrd="0" presId="urn:microsoft.com/office/officeart/2018/2/layout/IconVerticalSolidList"/>
    <dgm:cxn modelId="{B8B04C91-F566-4FDB-A042-8BD41330035B}" type="presParOf" srcId="{F0777711-3F54-4A77-8D09-D5503540E903}" destId="{611C1240-C62E-499E-AFCD-CD66C072E764}" srcOrd="0" destOrd="0" presId="urn:microsoft.com/office/officeart/2018/2/layout/IconVerticalSolidList"/>
    <dgm:cxn modelId="{7AC15556-6A14-41A7-B94A-226E70ADD42B}" type="presParOf" srcId="{F0777711-3F54-4A77-8D09-D5503540E903}" destId="{F35929EE-A7AA-4FB2-A5EF-20A724B7220C}" srcOrd="1" destOrd="0" presId="urn:microsoft.com/office/officeart/2018/2/layout/IconVerticalSolidList"/>
    <dgm:cxn modelId="{D314990C-AC26-4B2F-BEAD-A73872F8CF3F}" type="presParOf" srcId="{F0777711-3F54-4A77-8D09-D5503540E903}" destId="{25B456AB-D21F-4670-B412-4FBE00EE3833}" srcOrd="2" destOrd="0" presId="urn:microsoft.com/office/officeart/2018/2/layout/IconVerticalSolidList"/>
    <dgm:cxn modelId="{46E58294-0CC5-4D76-8C36-57236823ACC4}" type="presParOf" srcId="{F0777711-3F54-4A77-8D09-D5503540E903}" destId="{D8E92C54-08DC-4954-91E0-FE90506A9776}" srcOrd="3" destOrd="0" presId="urn:microsoft.com/office/officeart/2018/2/layout/IconVerticalSolidList"/>
    <dgm:cxn modelId="{3CA695F5-EF89-45B5-98A7-0730E075289E}" type="presParOf" srcId="{C4BA5CC3-2E53-44B7-BE90-05384B3B3451}" destId="{C502DB57-CEFA-46EF-982E-FEBD4E85DDAD}" srcOrd="5" destOrd="0" presId="urn:microsoft.com/office/officeart/2018/2/layout/IconVerticalSolidList"/>
    <dgm:cxn modelId="{0CB76B3B-E359-487E-B9FC-570D1D540416}" type="presParOf" srcId="{C4BA5CC3-2E53-44B7-BE90-05384B3B3451}" destId="{94330DA8-391F-42EC-AACE-8D664D8D43C3}" srcOrd="6" destOrd="0" presId="urn:microsoft.com/office/officeart/2018/2/layout/IconVerticalSolidList"/>
    <dgm:cxn modelId="{502509E5-80C0-4FD2-B939-5F912FB938AD}" type="presParOf" srcId="{94330DA8-391F-42EC-AACE-8D664D8D43C3}" destId="{0A0B996F-E730-4F55-8C87-E304A55768AE}" srcOrd="0" destOrd="0" presId="urn:microsoft.com/office/officeart/2018/2/layout/IconVerticalSolidList"/>
    <dgm:cxn modelId="{4E9E4049-B54B-4BAA-9130-110B8CB3409B}" type="presParOf" srcId="{94330DA8-391F-42EC-AACE-8D664D8D43C3}" destId="{A9149696-C33E-4E72-B383-C7CD7739D8AD}" srcOrd="1" destOrd="0" presId="urn:microsoft.com/office/officeart/2018/2/layout/IconVerticalSolidList"/>
    <dgm:cxn modelId="{051C8E93-42F5-4D4D-A17C-C98C4882C734}" type="presParOf" srcId="{94330DA8-391F-42EC-AACE-8D664D8D43C3}" destId="{EA832C1C-C313-44CD-879D-9353104546E6}" srcOrd="2" destOrd="0" presId="urn:microsoft.com/office/officeart/2018/2/layout/IconVerticalSolidList"/>
    <dgm:cxn modelId="{13E72F6E-75F0-476C-A706-C5BE3B5E9A06}" type="presParOf" srcId="{94330DA8-391F-42EC-AACE-8D664D8D43C3}" destId="{46F2382B-3D17-4872-BFAF-CE95B0526DE6}" srcOrd="3" destOrd="0" presId="urn:microsoft.com/office/officeart/2018/2/layout/IconVerticalSolidList"/>
    <dgm:cxn modelId="{658C613A-5B2F-43EA-AF99-12A44FFF7355}" type="presParOf" srcId="{C4BA5CC3-2E53-44B7-BE90-05384B3B3451}" destId="{171DEC95-46B7-4403-BB60-96A55CD51995}" srcOrd="7" destOrd="0" presId="urn:microsoft.com/office/officeart/2018/2/layout/IconVerticalSolidList"/>
    <dgm:cxn modelId="{8D28822C-7200-4A0C-A32B-50E3FBB12E55}" type="presParOf" srcId="{C4BA5CC3-2E53-44B7-BE90-05384B3B3451}" destId="{52ED0F30-E73F-4D19-85CA-42B2EA460093}" srcOrd="8" destOrd="0" presId="urn:microsoft.com/office/officeart/2018/2/layout/IconVerticalSolidList"/>
    <dgm:cxn modelId="{2C8D5393-482C-4D54-A0B6-8A68D239024B}" type="presParOf" srcId="{52ED0F30-E73F-4D19-85CA-42B2EA460093}" destId="{EC05C8B3-DAEB-40D0-A3FE-D55338C421EE}" srcOrd="0" destOrd="0" presId="urn:microsoft.com/office/officeart/2018/2/layout/IconVerticalSolidList"/>
    <dgm:cxn modelId="{8A496BC2-C427-46B6-AD78-298BAB8CDA4C}" type="presParOf" srcId="{52ED0F30-E73F-4D19-85CA-42B2EA460093}" destId="{3D78D120-0CC8-44A1-B75C-FE70428DFF37}" srcOrd="1" destOrd="0" presId="urn:microsoft.com/office/officeart/2018/2/layout/IconVerticalSolidList"/>
    <dgm:cxn modelId="{BAE614AA-F419-4965-84F8-0838BE29FAF8}" type="presParOf" srcId="{52ED0F30-E73F-4D19-85CA-42B2EA460093}" destId="{8FA8EC08-358C-46C9-9DEB-184CD476083B}" srcOrd="2" destOrd="0" presId="urn:microsoft.com/office/officeart/2018/2/layout/IconVerticalSolidList"/>
    <dgm:cxn modelId="{BC10D5A6-0FEB-4510-B441-80476ED0D796}" type="presParOf" srcId="{52ED0F30-E73F-4D19-85CA-42B2EA460093}" destId="{F758B9EB-BFDB-4C62-B9AC-F79602D7914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E24673DA-8161-4EEB-9E1B-DD677601F31D}"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F83243E3-A6B2-4731-ADA7-A4A316F3AD22}">
      <dgm:prSet/>
      <dgm:spPr/>
      <dgm:t>
        <a:bodyPr/>
        <a:lstStyle/>
        <a:p>
          <a:pPr>
            <a:defRPr b="1"/>
          </a:pPr>
          <a:r>
            <a:rPr lang="en-US"/>
            <a:t>Thank you to</a:t>
          </a:r>
          <a:r>
            <a:rPr lang="en-US">
              <a:latin typeface="Calibri Light" panose="020F0302020204030204"/>
            </a:rPr>
            <a:t> our </a:t>
          </a:r>
          <a:r>
            <a:rPr lang="en-US"/>
            <a:t>collaborators:</a:t>
          </a:r>
          <a:r>
            <a:rPr lang="en-US">
              <a:latin typeface="Calibri Light" panose="020F0302020204030204"/>
            </a:rPr>
            <a:t> </a:t>
          </a:r>
          <a:endParaRPr lang="en-US"/>
        </a:p>
      </dgm:t>
    </dgm:pt>
    <dgm:pt modelId="{69C45D11-C519-43FB-92C8-C789A71730AC}" type="parTrans" cxnId="{1C0ACC9D-548F-4651-86A8-3717DA468727}">
      <dgm:prSet/>
      <dgm:spPr/>
      <dgm:t>
        <a:bodyPr/>
        <a:lstStyle/>
        <a:p>
          <a:endParaRPr lang="en-US"/>
        </a:p>
      </dgm:t>
    </dgm:pt>
    <dgm:pt modelId="{6747112F-A86A-4871-BDB9-AA8AD3E08F07}" type="sibTrans" cxnId="{1C0ACC9D-548F-4651-86A8-3717DA468727}">
      <dgm:prSet/>
      <dgm:spPr/>
      <dgm:t>
        <a:bodyPr/>
        <a:lstStyle/>
        <a:p>
          <a:endParaRPr lang="en-US"/>
        </a:p>
      </dgm:t>
    </dgm:pt>
    <dgm:pt modelId="{A3C5672A-A4B3-4B2C-9C79-FE90411D74EE}">
      <dgm:prSet/>
      <dgm:spPr/>
      <dgm:t>
        <a:bodyPr/>
        <a:lstStyle/>
        <a:p>
          <a:r>
            <a:rPr lang="en-US" b="0"/>
            <a:t>Tyler Sorensen, </a:t>
          </a:r>
          <a:r>
            <a:rPr lang="en-US" b="0">
              <a:latin typeface="Calibri Light" panose="020F0302020204030204"/>
            </a:rPr>
            <a:t>Luwa</a:t>
          </a:r>
          <a:r>
            <a:rPr lang="en-US" b="0"/>
            <a:t> Matthews, </a:t>
          </a:r>
          <a:r>
            <a:rPr lang="en-US" b="0">
              <a:latin typeface="Calibri Light" panose="020F0302020204030204"/>
            </a:rPr>
            <a:t>Jonathan Balkind, Fei Gao, Juan</a:t>
          </a:r>
          <a:r>
            <a:rPr lang="en-US" b="0"/>
            <a:t> Luis Aragón, </a:t>
          </a:r>
          <a:r>
            <a:rPr lang="en-US" b="0">
              <a:latin typeface="Calibri Light" panose="020F0302020204030204"/>
            </a:rPr>
            <a:t>David Wentzlaff, Margaret</a:t>
          </a:r>
          <a:r>
            <a:rPr lang="en-US" b="0"/>
            <a:t> Martonosi, and the rest of the DECADES team</a:t>
          </a:r>
        </a:p>
      </dgm:t>
    </dgm:pt>
    <dgm:pt modelId="{9AD5AC67-BDAE-436E-89F2-D71F68FD84E8}" type="parTrans" cxnId="{2048B280-DADD-4132-9C99-0FC4E5599136}">
      <dgm:prSet/>
      <dgm:spPr/>
      <dgm:t>
        <a:bodyPr/>
        <a:lstStyle/>
        <a:p>
          <a:endParaRPr lang="en-US"/>
        </a:p>
      </dgm:t>
    </dgm:pt>
    <dgm:pt modelId="{368C76AE-F317-45F1-8830-4F6D9ADB8ECF}" type="sibTrans" cxnId="{2048B280-DADD-4132-9C99-0FC4E5599136}">
      <dgm:prSet/>
      <dgm:spPr/>
      <dgm:t>
        <a:bodyPr/>
        <a:lstStyle/>
        <a:p>
          <a:endParaRPr lang="en-US"/>
        </a:p>
      </dgm:t>
    </dgm:pt>
    <dgm:pt modelId="{CD213513-8255-46F3-B7B7-32A57420B40C}">
      <dgm:prSet/>
      <dgm:spPr/>
      <dgm:t>
        <a:bodyPr/>
        <a:lstStyle/>
        <a:p>
          <a:pPr>
            <a:defRPr b="1"/>
          </a:pPr>
          <a:r>
            <a:rPr lang="en-US"/>
            <a:t>Contact: </a:t>
          </a:r>
        </a:p>
      </dgm:t>
    </dgm:pt>
    <dgm:pt modelId="{9C605B66-1D52-4D67-A684-90172EC0C297}" type="parTrans" cxnId="{CA235B4E-E888-4CD7-85EA-D01C97056515}">
      <dgm:prSet/>
      <dgm:spPr/>
      <dgm:t>
        <a:bodyPr/>
        <a:lstStyle/>
        <a:p>
          <a:endParaRPr lang="en-US"/>
        </a:p>
      </dgm:t>
    </dgm:pt>
    <dgm:pt modelId="{B55B03CE-84BD-4376-B92A-1EEAC4288EA5}" type="sibTrans" cxnId="{CA235B4E-E888-4CD7-85EA-D01C97056515}">
      <dgm:prSet/>
      <dgm:spPr/>
      <dgm:t>
        <a:bodyPr/>
        <a:lstStyle/>
        <a:p>
          <a:endParaRPr lang="en-US"/>
        </a:p>
      </dgm:t>
    </dgm:pt>
    <dgm:pt modelId="{5BF5AC26-681D-4BE6-B989-2E370BCAE33A}">
      <dgm:prSet/>
      <dgm:spPr/>
      <dgm:t>
        <a:bodyPr/>
        <a:lstStyle/>
        <a:p>
          <a:r>
            <a:rPr lang="en-US">
              <a:hlinkClick xmlns:r="http://schemas.openxmlformats.org/officeDocument/2006/relationships" r:id="rId1">
                <a:extLst>
                  <a:ext uri="{A12FA001-AC4F-418D-AE19-62706E023703}">
                    <ahyp:hlinkClr xmlns:ahyp="http://schemas.microsoft.com/office/drawing/2018/hyperlinkcolor" val="tx"/>
                  </a:ext>
                </a:extLst>
              </a:hlinkClick>
            </a:rPr>
            <a:t>amanocha@princeton.edu</a:t>
          </a:r>
          <a:endParaRPr lang="en-US"/>
        </a:p>
      </dgm:t>
    </dgm:pt>
    <dgm:pt modelId="{7CE34F3E-536C-48EA-8C8D-1721E9B9591D}" type="parTrans" cxnId="{AC69B1D1-C59A-4749-931E-7BE50FE1E178}">
      <dgm:prSet/>
      <dgm:spPr/>
      <dgm:t>
        <a:bodyPr/>
        <a:lstStyle/>
        <a:p>
          <a:endParaRPr lang="en-US"/>
        </a:p>
      </dgm:t>
    </dgm:pt>
    <dgm:pt modelId="{6170F2E9-1221-4694-AB75-9F404D9B0913}" type="sibTrans" cxnId="{AC69B1D1-C59A-4749-931E-7BE50FE1E178}">
      <dgm:prSet/>
      <dgm:spPr/>
      <dgm:t>
        <a:bodyPr/>
        <a:lstStyle/>
        <a:p>
          <a:endParaRPr lang="en-US"/>
        </a:p>
      </dgm:t>
    </dgm:pt>
    <dgm:pt modelId="{D53A1086-7071-4C4E-869E-39138191DC18}">
      <dgm:prSet/>
      <dgm:spPr/>
      <dgm:t>
        <a:bodyPr/>
        <a:lstStyle/>
        <a:p>
          <a:r>
            <a:rPr lang="en-US">
              <a:hlinkClick xmlns:r="http://schemas.openxmlformats.org/officeDocument/2006/relationships" r:id="rId2">
                <a:extLst>
                  <a:ext uri="{A12FA001-AC4F-418D-AE19-62706E023703}">
                    <ahyp:hlinkClr xmlns:ahyp="http://schemas.microsoft.com/office/drawing/2018/hyperlinkcolor" val="tx"/>
                  </a:ext>
                </a:extLst>
              </a:hlinkClick>
            </a:rPr>
            <a:t>https://mrmgroup.cs.princeton.edu/</a:t>
          </a:r>
          <a:endParaRPr lang="en-US"/>
        </a:p>
      </dgm:t>
    </dgm:pt>
    <dgm:pt modelId="{9FC0B0D9-4CD9-4481-A008-0B5E81846312}" type="parTrans" cxnId="{9FCF0A18-6D3E-4EE6-9404-DB937938B3EE}">
      <dgm:prSet/>
      <dgm:spPr/>
      <dgm:t>
        <a:bodyPr/>
        <a:lstStyle/>
        <a:p>
          <a:endParaRPr lang="en-US"/>
        </a:p>
      </dgm:t>
    </dgm:pt>
    <dgm:pt modelId="{F649F068-D0D5-441E-8D08-713637742BC6}" type="sibTrans" cxnId="{9FCF0A18-6D3E-4EE6-9404-DB937938B3EE}">
      <dgm:prSet/>
      <dgm:spPr/>
      <dgm:t>
        <a:bodyPr/>
        <a:lstStyle/>
        <a:p>
          <a:endParaRPr lang="en-US"/>
        </a:p>
      </dgm:t>
    </dgm:pt>
    <dgm:pt modelId="{E5413E53-BC62-4728-B0D2-55896E95D19A}">
      <dgm:prSet/>
      <dgm:spPr/>
      <dgm:t>
        <a:bodyPr/>
        <a:lstStyle/>
        <a:p>
          <a:r>
            <a:rPr lang="en-US">
              <a:hlinkClick xmlns:r="http://schemas.openxmlformats.org/officeDocument/2006/relationships" r:id="rId3">
                <a:extLst>
                  <a:ext uri="{A12FA001-AC4F-418D-AE19-62706E023703}">
                    <ahyp:hlinkClr xmlns:ahyp="http://schemas.microsoft.com/office/drawing/2018/hyperlinkcolor" val="tx"/>
                  </a:ext>
                </a:extLst>
              </a:hlinkClick>
            </a:rPr>
            <a:t>https://decades.cs.princeton.edu/</a:t>
          </a:r>
          <a:endParaRPr lang="en-US"/>
        </a:p>
      </dgm:t>
    </dgm:pt>
    <dgm:pt modelId="{C9A26A83-CE8B-4544-92C1-58B44585C2A6}" type="parTrans" cxnId="{F8438F33-E446-446A-A995-C4CDBEE5C36B}">
      <dgm:prSet/>
      <dgm:spPr/>
      <dgm:t>
        <a:bodyPr/>
        <a:lstStyle/>
        <a:p>
          <a:endParaRPr lang="en-US"/>
        </a:p>
      </dgm:t>
    </dgm:pt>
    <dgm:pt modelId="{117E598F-CD19-446D-918F-FA5292CAE889}" type="sibTrans" cxnId="{F8438F33-E446-446A-A995-C4CDBEE5C36B}">
      <dgm:prSet/>
      <dgm:spPr/>
      <dgm:t>
        <a:bodyPr/>
        <a:lstStyle/>
        <a:p>
          <a:endParaRPr lang="en-US"/>
        </a:p>
      </dgm:t>
    </dgm:pt>
    <dgm:pt modelId="{5700A9D1-13EC-4910-85CA-85358FD310D5}">
      <dgm:prSet/>
      <dgm:spPr/>
      <dgm:t>
        <a:bodyPr/>
        <a:lstStyle/>
        <a:p>
          <a:pPr>
            <a:defRPr b="1"/>
          </a:pPr>
          <a:r>
            <a:rPr lang="en-US"/>
            <a:t>Open Source Tools:</a:t>
          </a:r>
        </a:p>
      </dgm:t>
    </dgm:pt>
    <dgm:pt modelId="{BEFDCE62-6290-43DB-AFFF-FE95EB4B2867}" type="parTrans" cxnId="{EBD752CC-303D-4DE9-A26B-D36A8886A6E5}">
      <dgm:prSet/>
      <dgm:spPr/>
      <dgm:t>
        <a:bodyPr/>
        <a:lstStyle/>
        <a:p>
          <a:endParaRPr lang="en-US"/>
        </a:p>
      </dgm:t>
    </dgm:pt>
    <dgm:pt modelId="{6D3F6A39-08EB-44D5-B963-DF574DEEF121}" type="sibTrans" cxnId="{EBD752CC-303D-4DE9-A26B-D36A8886A6E5}">
      <dgm:prSet/>
      <dgm:spPr/>
      <dgm:t>
        <a:bodyPr/>
        <a:lstStyle/>
        <a:p>
          <a:endParaRPr lang="en-US"/>
        </a:p>
      </dgm:t>
    </dgm:pt>
    <dgm:pt modelId="{C1D653FC-D6F0-41F9-87FA-65E83F75D770}">
      <dgm:prSet/>
      <dgm:spPr/>
      <dgm:t>
        <a:bodyPr/>
        <a:lstStyle/>
        <a:p>
          <a:r>
            <a:rPr lang="en-US">
              <a:hlinkClick xmlns:r="http://schemas.openxmlformats.org/officeDocument/2006/relationships" r:id="rId4">
                <a:extLst>
                  <a:ext uri="{A12FA001-AC4F-418D-AE19-62706E023703}">
                    <ahyp:hlinkClr xmlns:ahyp="http://schemas.microsoft.com/office/drawing/2018/hyperlinkcolor" val="tx"/>
                  </a:ext>
                </a:extLst>
              </a:hlinkClick>
            </a:rPr>
            <a:t>https://github.com/amanocha/FAST-LLAMAs</a:t>
          </a:r>
          <a:endParaRPr lang="en-US"/>
        </a:p>
      </dgm:t>
    </dgm:pt>
    <dgm:pt modelId="{15BDE028-4D5D-409D-B367-09F37AE5A656}" type="parTrans" cxnId="{DBE0F01B-F812-4EC9-A526-957A6414B024}">
      <dgm:prSet/>
      <dgm:spPr/>
      <dgm:t>
        <a:bodyPr/>
        <a:lstStyle/>
        <a:p>
          <a:endParaRPr lang="en-US"/>
        </a:p>
      </dgm:t>
    </dgm:pt>
    <dgm:pt modelId="{CE245E9C-74F3-4F46-8096-A2A69EACB74C}" type="sibTrans" cxnId="{DBE0F01B-F812-4EC9-A526-957A6414B024}">
      <dgm:prSet/>
      <dgm:spPr/>
      <dgm:t>
        <a:bodyPr/>
        <a:lstStyle/>
        <a:p>
          <a:endParaRPr lang="en-US"/>
        </a:p>
      </dgm:t>
    </dgm:pt>
    <dgm:pt modelId="{FCAE469B-F1AE-4D6B-AA0F-53537850885C}">
      <dgm:prSet/>
      <dgm:spPr/>
      <dgm:t>
        <a:bodyPr/>
        <a:lstStyle/>
        <a:p>
          <a:r>
            <a:rPr lang="en-US">
              <a:hlinkClick xmlns:r="http://schemas.openxmlformats.org/officeDocument/2006/relationships" r:id="rId5">
                <a:extLst>
                  <a:ext uri="{A12FA001-AC4F-418D-AE19-62706E023703}">
                    <ahyp:hlinkClr xmlns:ahyp="http://schemas.microsoft.com/office/drawing/2018/hyperlinkcolor" val="tx"/>
                  </a:ext>
                </a:extLst>
              </a:hlinkClick>
            </a:rPr>
            <a:t>https://github.com/PrincetonUniversity/</a:t>
          </a:r>
          <a:r>
            <a:rPr lang="en-US" u="sng" err="1"/>
            <a:t>DecadesCompiler</a:t>
          </a:r>
          <a:endParaRPr lang="en-US"/>
        </a:p>
      </dgm:t>
    </dgm:pt>
    <dgm:pt modelId="{AECB52FC-9EF8-43C3-AD3B-C982C1E831C5}" type="parTrans" cxnId="{590C6229-FC5C-406C-B8F1-B3B55A36FE84}">
      <dgm:prSet/>
      <dgm:spPr/>
      <dgm:t>
        <a:bodyPr/>
        <a:lstStyle/>
        <a:p>
          <a:endParaRPr lang="en-US"/>
        </a:p>
      </dgm:t>
    </dgm:pt>
    <dgm:pt modelId="{5145DE1C-C779-44CB-8A49-A704AC5F79F3}" type="sibTrans" cxnId="{590C6229-FC5C-406C-B8F1-B3B55A36FE84}">
      <dgm:prSet/>
      <dgm:spPr/>
      <dgm:t>
        <a:bodyPr/>
        <a:lstStyle/>
        <a:p>
          <a:endParaRPr lang="en-US"/>
        </a:p>
      </dgm:t>
    </dgm:pt>
    <dgm:pt modelId="{93B24AA6-AA94-484B-84FA-349040BAF1B0}">
      <dgm:prSet/>
      <dgm:spPr/>
      <dgm:t>
        <a:bodyPr/>
        <a:lstStyle/>
        <a:p>
          <a:r>
            <a:rPr lang="en-US">
              <a:hlinkClick xmlns:r="http://schemas.openxmlformats.org/officeDocument/2006/relationships" r:id="rId5">
                <a:extLst>
                  <a:ext uri="{A12FA001-AC4F-418D-AE19-62706E023703}">
                    <ahyp:hlinkClr xmlns:ahyp="http://schemas.microsoft.com/office/drawing/2018/hyperlinkcolor" val="tx"/>
                  </a:ext>
                </a:extLst>
              </a:hlinkClick>
            </a:rPr>
            <a:t>https://github.com/PrincetonUniversity/MosaicSim</a:t>
          </a:r>
          <a:endParaRPr lang="en-US"/>
        </a:p>
      </dgm:t>
    </dgm:pt>
    <dgm:pt modelId="{A208212B-1780-43B2-B762-98C4F09B3870}" type="parTrans" cxnId="{59F1D907-332E-4EEA-8408-437B77C2DA21}">
      <dgm:prSet/>
      <dgm:spPr/>
      <dgm:t>
        <a:bodyPr/>
        <a:lstStyle/>
        <a:p>
          <a:endParaRPr lang="en-US"/>
        </a:p>
      </dgm:t>
    </dgm:pt>
    <dgm:pt modelId="{67247015-261F-4202-93DA-C63DB891A5B7}" type="sibTrans" cxnId="{59F1D907-332E-4EEA-8408-437B77C2DA21}">
      <dgm:prSet/>
      <dgm:spPr/>
      <dgm:t>
        <a:bodyPr/>
        <a:lstStyle/>
        <a:p>
          <a:endParaRPr lang="en-US"/>
        </a:p>
      </dgm:t>
    </dgm:pt>
    <dgm:pt modelId="{9E2AB371-5998-4C8B-9CC0-5A8FF451C6A4}">
      <dgm:prSet phldr="0"/>
      <dgm:spPr/>
      <dgm:t>
        <a:bodyPr/>
        <a:lstStyle/>
        <a:p>
          <a:r>
            <a:rPr lang="en-US">
              <a:latin typeface="Calibri Light" panose="020F0302020204030204"/>
              <a:hlinkClick xmlns:r="http://schemas.openxmlformats.org/officeDocument/2006/relationships" r:id="rId6"/>
            </a:rPr>
            <a:t>morenes@princeton.edu</a:t>
          </a:r>
        </a:p>
      </dgm:t>
    </dgm:pt>
    <dgm:pt modelId="{FA05735E-C07D-4091-8D17-9484D0AFC948}" type="parTrans" cxnId="{E63B2238-44A3-2044-908B-8DE20A629B4E}">
      <dgm:prSet/>
      <dgm:spPr/>
      <dgm:t>
        <a:bodyPr/>
        <a:lstStyle/>
        <a:p>
          <a:endParaRPr lang="en-GB"/>
        </a:p>
      </dgm:t>
    </dgm:pt>
    <dgm:pt modelId="{D9D1E429-B8F4-4242-BFDA-956545566131}" type="sibTrans" cxnId="{E63B2238-44A3-2044-908B-8DE20A629B4E}">
      <dgm:prSet/>
      <dgm:spPr/>
      <dgm:t>
        <a:bodyPr/>
        <a:lstStyle/>
        <a:p>
          <a:endParaRPr lang="en-GB"/>
        </a:p>
      </dgm:t>
    </dgm:pt>
    <dgm:pt modelId="{86D543B8-8506-4DA5-A1E9-BB9D47AF353A}">
      <dgm:prSet phldr="0"/>
      <dgm:spPr/>
      <dgm:t>
        <a:bodyPr/>
        <a:lstStyle/>
        <a:p>
          <a:r>
            <a:rPr lang="en-US" err="1">
              <a:latin typeface="Calibri Light" panose="020F0302020204030204"/>
            </a:rPr>
            <a:t>etureci@princeton.edu</a:t>
          </a:r>
          <a:endParaRPr lang="en-US">
            <a:latin typeface="Calibri Light" panose="020F0302020204030204"/>
          </a:endParaRPr>
        </a:p>
      </dgm:t>
    </dgm:pt>
    <dgm:pt modelId="{1FBB3328-98F0-4EBB-9B33-96B53B88C46E}" type="parTrans" cxnId="{6BEE2F91-DC61-064B-9B8F-3A4C6D89C0AF}">
      <dgm:prSet/>
      <dgm:spPr/>
      <dgm:t>
        <a:bodyPr/>
        <a:lstStyle/>
        <a:p>
          <a:endParaRPr lang="en-GB"/>
        </a:p>
      </dgm:t>
    </dgm:pt>
    <dgm:pt modelId="{03D3EA35-B431-4087-A448-FBEC53167F13}" type="sibTrans" cxnId="{6BEE2F91-DC61-064B-9B8F-3A4C6D89C0AF}">
      <dgm:prSet/>
      <dgm:spPr/>
      <dgm:t>
        <a:bodyPr/>
        <a:lstStyle/>
        <a:p>
          <a:endParaRPr lang="en-GB"/>
        </a:p>
      </dgm:t>
    </dgm:pt>
    <dgm:pt modelId="{B67C6DEB-4B0C-8A4E-9A17-32546592960C}">
      <dgm:prSet/>
      <dgm:spPr/>
      <dgm:t>
        <a:bodyPr/>
        <a:lstStyle/>
        <a:p>
          <a:r>
            <a:rPr lang="en-GB"/>
            <a:t>Demos</a:t>
          </a:r>
        </a:p>
      </dgm:t>
    </dgm:pt>
    <dgm:pt modelId="{2BE2C76F-AD81-A34C-B6AF-6CBD6A98DB74}" type="parTrans" cxnId="{573D46F5-CE58-6D46-9AF6-5E2FDD280B97}">
      <dgm:prSet/>
      <dgm:spPr/>
      <dgm:t>
        <a:bodyPr/>
        <a:lstStyle/>
        <a:p>
          <a:endParaRPr lang="en-GB"/>
        </a:p>
      </dgm:t>
    </dgm:pt>
    <dgm:pt modelId="{9BC0F137-B981-6C47-A383-FA556FE18BA0}" type="sibTrans" cxnId="{573D46F5-CE58-6D46-9AF6-5E2FDD280B97}">
      <dgm:prSet/>
      <dgm:spPr/>
      <dgm:t>
        <a:bodyPr/>
        <a:lstStyle/>
        <a:p>
          <a:endParaRPr lang="en-GB"/>
        </a:p>
      </dgm:t>
    </dgm:pt>
    <dgm:pt modelId="{6CF7A3EF-46CC-CE45-9940-D518E3628A43}">
      <dgm:prSet/>
      <dgm:spPr/>
      <dgm:t>
        <a:bodyPr/>
        <a:lstStyle/>
        <a:p>
          <a:r>
            <a:rPr lang="en-US"/>
            <a:t>Decoupling with Asymmetric Access/Execute threads </a:t>
          </a:r>
          <a:r>
            <a:rPr lang="en-US">
              <a:hlinkClick xmlns:r="http://schemas.openxmlformats.org/officeDocument/2006/relationships" r:id="rId7"/>
            </a:rPr>
            <a:t>https://youtu.be/elkQcMFSvoo</a:t>
          </a:r>
          <a:endParaRPr lang="en-GB"/>
        </a:p>
      </dgm:t>
    </dgm:pt>
    <dgm:pt modelId="{A0150BB8-A673-2E4E-88E5-AEDAC5848846}" type="parTrans" cxnId="{C2167167-7DE0-774B-B85C-0B2764299693}">
      <dgm:prSet/>
      <dgm:spPr/>
      <dgm:t>
        <a:bodyPr/>
        <a:lstStyle/>
        <a:p>
          <a:endParaRPr lang="en-GB"/>
        </a:p>
      </dgm:t>
    </dgm:pt>
    <dgm:pt modelId="{2913E268-ACB3-AE44-8AA9-C9C4DB82317C}" type="sibTrans" cxnId="{C2167167-7DE0-774B-B85C-0B2764299693}">
      <dgm:prSet/>
      <dgm:spPr/>
      <dgm:t>
        <a:bodyPr/>
        <a:lstStyle/>
        <a:p>
          <a:endParaRPr lang="en-GB"/>
        </a:p>
      </dgm:t>
    </dgm:pt>
    <dgm:pt modelId="{FBF4EE9A-C39B-ED4C-8164-FAA79F0E3A2E}">
      <dgm:prSet/>
      <dgm:spPr/>
      <dgm:t>
        <a:bodyPr/>
        <a:lstStyle/>
        <a:p>
          <a:r>
            <a:rPr lang="en-US"/>
            <a:t>Decoupling and prefetching on top of Linux</a:t>
          </a:r>
        </a:p>
      </dgm:t>
    </dgm:pt>
    <dgm:pt modelId="{5F400541-3431-0340-9BE6-F9E12D2DAF28}" type="parTrans" cxnId="{842E6084-7709-8B4A-81A8-F881CE08E51F}">
      <dgm:prSet/>
      <dgm:spPr/>
      <dgm:t>
        <a:bodyPr/>
        <a:lstStyle/>
        <a:p>
          <a:endParaRPr lang="en-GB"/>
        </a:p>
      </dgm:t>
    </dgm:pt>
    <dgm:pt modelId="{F3B7BF2B-DAB4-6C4E-8132-2B83121138AD}" type="sibTrans" cxnId="{842E6084-7709-8B4A-81A8-F881CE08E51F}">
      <dgm:prSet/>
      <dgm:spPr/>
      <dgm:t>
        <a:bodyPr/>
        <a:lstStyle/>
        <a:p>
          <a:endParaRPr lang="en-GB"/>
        </a:p>
      </dgm:t>
    </dgm:pt>
    <dgm:pt modelId="{AB5997C1-0434-CD4B-A60A-96C855512EB3}">
      <dgm:prSet/>
      <dgm:spPr/>
      <dgm:t>
        <a:bodyPr/>
        <a:lstStyle/>
        <a:p>
          <a:r>
            <a:rPr lang="en-US">
              <a:hlinkClick xmlns:r="http://schemas.openxmlformats.org/officeDocument/2006/relationships" r:id="rId8"/>
            </a:rPr>
            <a:t>https://youtu.be/YRbsjqzlTOM</a:t>
          </a:r>
          <a:endParaRPr lang="en-US"/>
        </a:p>
      </dgm:t>
    </dgm:pt>
    <dgm:pt modelId="{4C92A38E-FFB4-DE40-A653-28452157EFC8}" type="parTrans" cxnId="{72C7A178-824C-8043-B9AA-8E25A344EDE7}">
      <dgm:prSet/>
      <dgm:spPr/>
      <dgm:t>
        <a:bodyPr/>
        <a:lstStyle/>
        <a:p>
          <a:endParaRPr lang="en-GB"/>
        </a:p>
      </dgm:t>
    </dgm:pt>
    <dgm:pt modelId="{68BFA199-7C85-1142-8158-1BE729FFE0D6}" type="sibTrans" cxnId="{72C7A178-824C-8043-B9AA-8E25A344EDE7}">
      <dgm:prSet/>
      <dgm:spPr/>
      <dgm:t>
        <a:bodyPr/>
        <a:lstStyle/>
        <a:p>
          <a:endParaRPr lang="en-GB"/>
        </a:p>
      </dgm:t>
    </dgm:pt>
    <dgm:pt modelId="{73D69A0B-EE3E-4AE3-90F3-E7694350B250}" type="pres">
      <dgm:prSet presAssocID="{E24673DA-8161-4EEB-9E1B-DD677601F31D}" presName="linear" presStyleCnt="0">
        <dgm:presLayoutVars>
          <dgm:dir/>
          <dgm:animLvl val="lvl"/>
          <dgm:resizeHandles val="exact"/>
        </dgm:presLayoutVars>
      </dgm:prSet>
      <dgm:spPr/>
    </dgm:pt>
    <dgm:pt modelId="{E583D7EC-1140-43C1-B90C-C1994DAF93DA}" type="pres">
      <dgm:prSet presAssocID="{F83243E3-A6B2-4731-ADA7-A4A316F3AD22}" presName="parentLin" presStyleCnt="0"/>
      <dgm:spPr/>
    </dgm:pt>
    <dgm:pt modelId="{B429F951-F70B-4825-8762-B52E3B443A84}" type="pres">
      <dgm:prSet presAssocID="{F83243E3-A6B2-4731-ADA7-A4A316F3AD22}" presName="parentLeftMargin" presStyleLbl="node1" presStyleIdx="0" presStyleCnt="4"/>
      <dgm:spPr/>
    </dgm:pt>
    <dgm:pt modelId="{1A1EA272-7F59-4373-A38B-CF2D856AFFB1}" type="pres">
      <dgm:prSet presAssocID="{F83243E3-A6B2-4731-ADA7-A4A316F3AD22}" presName="parentText" presStyleLbl="node1" presStyleIdx="0" presStyleCnt="4">
        <dgm:presLayoutVars>
          <dgm:chMax val="0"/>
          <dgm:bulletEnabled val="1"/>
        </dgm:presLayoutVars>
      </dgm:prSet>
      <dgm:spPr/>
    </dgm:pt>
    <dgm:pt modelId="{1FFC44AD-A910-4AFA-A86E-8A6449FA7A52}" type="pres">
      <dgm:prSet presAssocID="{F83243E3-A6B2-4731-ADA7-A4A316F3AD22}" presName="negativeSpace" presStyleCnt="0"/>
      <dgm:spPr/>
    </dgm:pt>
    <dgm:pt modelId="{D5068B33-4281-4984-A1D1-3C85B4544847}" type="pres">
      <dgm:prSet presAssocID="{F83243E3-A6B2-4731-ADA7-A4A316F3AD22}" presName="childText" presStyleLbl="conFgAcc1" presStyleIdx="0" presStyleCnt="4">
        <dgm:presLayoutVars>
          <dgm:bulletEnabled val="1"/>
        </dgm:presLayoutVars>
      </dgm:prSet>
      <dgm:spPr/>
    </dgm:pt>
    <dgm:pt modelId="{8460B483-021F-4943-9FEF-9A0C076E7A3E}" type="pres">
      <dgm:prSet presAssocID="{6747112F-A86A-4871-BDB9-AA8AD3E08F07}" presName="spaceBetweenRectangles" presStyleCnt="0"/>
      <dgm:spPr/>
    </dgm:pt>
    <dgm:pt modelId="{492870B5-204B-4D5E-B4F0-1DDB9CC9FC0E}" type="pres">
      <dgm:prSet presAssocID="{CD213513-8255-46F3-B7B7-32A57420B40C}" presName="parentLin" presStyleCnt="0"/>
      <dgm:spPr/>
    </dgm:pt>
    <dgm:pt modelId="{DF52E273-3953-43F3-9B04-22800E994F35}" type="pres">
      <dgm:prSet presAssocID="{CD213513-8255-46F3-B7B7-32A57420B40C}" presName="parentLeftMargin" presStyleLbl="node1" presStyleIdx="0" presStyleCnt="4"/>
      <dgm:spPr/>
    </dgm:pt>
    <dgm:pt modelId="{837C5925-79F4-4226-87F5-8BD39AB0B182}" type="pres">
      <dgm:prSet presAssocID="{CD213513-8255-46F3-B7B7-32A57420B40C}" presName="parentText" presStyleLbl="node1" presStyleIdx="1" presStyleCnt="4">
        <dgm:presLayoutVars>
          <dgm:chMax val="0"/>
          <dgm:bulletEnabled val="1"/>
        </dgm:presLayoutVars>
      </dgm:prSet>
      <dgm:spPr/>
    </dgm:pt>
    <dgm:pt modelId="{30992593-7814-465F-BD8A-42A6AA870997}" type="pres">
      <dgm:prSet presAssocID="{CD213513-8255-46F3-B7B7-32A57420B40C}" presName="negativeSpace" presStyleCnt="0"/>
      <dgm:spPr/>
    </dgm:pt>
    <dgm:pt modelId="{5FC68A71-A2DF-4F49-AF62-7649F0F2421B}" type="pres">
      <dgm:prSet presAssocID="{CD213513-8255-46F3-B7B7-32A57420B40C}" presName="childText" presStyleLbl="conFgAcc1" presStyleIdx="1" presStyleCnt="4">
        <dgm:presLayoutVars>
          <dgm:bulletEnabled val="1"/>
        </dgm:presLayoutVars>
      </dgm:prSet>
      <dgm:spPr/>
    </dgm:pt>
    <dgm:pt modelId="{01A8CBE6-EEF1-4DE0-B98E-147F69A7FE74}" type="pres">
      <dgm:prSet presAssocID="{B55B03CE-84BD-4376-B92A-1EEAC4288EA5}" presName="spaceBetweenRectangles" presStyleCnt="0"/>
      <dgm:spPr/>
    </dgm:pt>
    <dgm:pt modelId="{ECDE04F6-FAEB-41FB-AD82-E924D57E41A1}" type="pres">
      <dgm:prSet presAssocID="{5700A9D1-13EC-4910-85CA-85358FD310D5}" presName="parentLin" presStyleCnt="0"/>
      <dgm:spPr/>
    </dgm:pt>
    <dgm:pt modelId="{69250286-DDFE-48C8-AAC7-828455D39D2D}" type="pres">
      <dgm:prSet presAssocID="{5700A9D1-13EC-4910-85CA-85358FD310D5}" presName="parentLeftMargin" presStyleLbl="node1" presStyleIdx="1" presStyleCnt="4"/>
      <dgm:spPr/>
    </dgm:pt>
    <dgm:pt modelId="{40E9E38D-CA43-4865-A08B-18CA7D0E8419}" type="pres">
      <dgm:prSet presAssocID="{5700A9D1-13EC-4910-85CA-85358FD310D5}" presName="parentText" presStyleLbl="node1" presStyleIdx="2" presStyleCnt="4">
        <dgm:presLayoutVars>
          <dgm:chMax val="0"/>
          <dgm:bulletEnabled val="1"/>
        </dgm:presLayoutVars>
      </dgm:prSet>
      <dgm:spPr/>
    </dgm:pt>
    <dgm:pt modelId="{759483A1-61C8-4601-8A84-EB76CAC44100}" type="pres">
      <dgm:prSet presAssocID="{5700A9D1-13EC-4910-85CA-85358FD310D5}" presName="negativeSpace" presStyleCnt="0"/>
      <dgm:spPr/>
    </dgm:pt>
    <dgm:pt modelId="{7EC6E81A-4606-4ADF-90B4-F4FC11C6CDA5}" type="pres">
      <dgm:prSet presAssocID="{5700A9D1-13EC-4910-85CA-85358FD310D5}" presName="childText" presStyleLbl="conFgAcc1" presStyleIdx="2" presStyleCnt="4">
        <dgm:presLayoutVars>
          <dgm:bulletEnabled val="1"/>
        </dgm:presLayoutVars>
      </dgm:prSet>
      <dgm:spPr/>
    </dgm:pt>
    <dgm:pt modelId="{87A9049C-52F3-244F-94A6-0C8078C61507}" type="pres">
      <dgm:prSet presAssocID="{6D3F6A39-08EB-44D5-B963-DF574DEEF121}" presName="spaceBetweenRectangles" presStyleCnt="0"/>
      <dgm:spPr/>
    </dgm:pt>
    <dgm:pt modelId="{F019252D-6ED0-2844-8F8A-53A68106EEAC}" type="pres">
      <dgm:prSet presAssocID="{B67C6DEB-4B0C-8A4E-9A17-32546592960C}" presName="parentLin" presStyleCnt="0"/>
      <dgm:spPr/>
    </dgm:pt>
    <dgm:pt modelId="{DF9F244C-E831-0345-96A8-0DDD095111D1}" type="pres">
      <dgm:prSet presAssocID="{B67C6DEB-4B0C-8A4E-9A17-32546592960C}" presName="parentLeftMargin" presStyleLbl="node1" presStyleIdx="2" presStyleCnt="4"/>
      <dgm:spPr/>
    </dgm:pt>
    <dgm:pt modelId="{ABD2F908-A3F4-DA4F-8122-064E73CC9421}" type="pres">
      <dgm:prSet presAssocID="{B67C6DEB-4B0C-8A4E-9A17-32546592960C}" presName="parentText" presStyleLbl="node1" presStyleIdx="3" presStyleCnt="4">
        <dgm:presLayoutVars>
          <dgm:chMax val="0"/>
          <dgm:bulletEnabled val="1"/>
        </dgm:presLayoutVars>
      </dgm:prSet>
      <dgm:spPr/>
    </dgm:pt>
    <dgm:pt modelId="{332B00C2-0EF5-D843-A87D-53BE3CF16309}" type="pres">
      <dgm:prSet presAssocID="{B67C6DEB-4B0C-8A4E-9A17-32546592960C}" presName="negativeSpace" presStyleCnt="0"/>
      <dgm:spPr/>
    </dgm:pt>
    <dgm:pt modelId="{F2614B74-40B5-744C-9D3B-21DF6063B014}" type="pres">
      <dgm:prSet presAssocID="{B67C6DEB-4B0C-8A4E-9A17-32546592960C}" presName="childText" presStyleLbl="conFgAcc1" presStyleIdx="3" presStyleCnt="4">
        <dgm:presLayoutVars>
          <dgm:bulletEnabled val="1"/>
        </dgm:presLayoutVars>
      </dgm:prSet>
      <dgm:spPr/>
    </dgm:pt>
  </dgm:ptLst>
  <dgm:cxnLst>
    <dgm:cxn modelId="{59F1D907-332E-4EEA-8408-437B77C2DA21}" srcId="{5700A9D1-13EC-4910-85CA-85358FD310D5}" destId="{93B24AA6-AA94-484B-84FA-349040BAF1B0}" srcOrd="2" destOrd="0" parTransId="{A208212B-1780-43B2-B762-98C4F09B3870}" sibTransId="{67247015-261F-4202-93DA-C63DB891A5B7}"/>
    <dgm:cxn modelId="{6544BA16-3A4D-CD4D-9E88-444B06DB29EF}" type="presOf" srcId="{FBF4EE9A-C39B-ED4C-8164-FAA79F0E3A2E}" destId="{F2614B74-40B5-744C-9D3B-21DF6063B014}" srcOrd="0" destOrd="1" presId="urn:microsoft.com/office/officeart/2005/8/layout/list1"/>
    <dgm:cxn modelId="{9FCF0A18-6D3E-4EE6-9404-DB937938B3EE}" srcId="{CD213513-8255-46F3-B7B7-32A57420B40C}" destId="{D53A1086-7071-4C4E-869E-39138191DC18}" srcOrd="3" destOrd="0" parTransId="{9FC0B0D9-4CD9-4481-A008-0B5E81846312}" sibTransId="{F649F068-D0D5-441E-8D08-713637742BC6}"/>
    <dgm:cxn modelId="{F192E719-06F6-E343-8CA0-27495CE80146}" type="presOf" srcId="{5700A9D1-13EC-4910-85CA-85358FD310D5}" destId="{69250286-DDFE-48C8-AAC7-828455D39D2D}" srcOrd="0" destOrd="0" presId="urn:microsoft.com/office/officeart/2005/8/layout/list1"/>
    <dgm:cxn modelId="{DBE0F01B-F812-4EC9-A526-957A6414B024}" srcId="{5700A9D1-13EC-4910-85CA-85358FD310D5}" destId="{C1D653FC-D6F0-41F9-87FA-65E83F75D770}" srcOrd="0" destOrd="0" parTransId="{15BDE028-4D5D-409D-B367-09F37AE5A656}" sibTransId="{CE245E9C-74F3-4F46-8096-A2A69EACB74C}"/>
    <dgm:cxn modelId="{DA710B21-8548-7147-8897-DFD4CD5999DC}" type="presOf" srcId="{FCAE469B-F1AE-4D6B-AA0F-53537850885C}" destId="{7EC6E81A-4606-4ADF-90B4-F4FC11C6CDA5}" srcOrd="0" destOrd="1" presId="urn:microsoft.com/office/officeart/2005/8/layout/list1"/>
    <dgm:cxn modelId="{117F6E26-B8C9-2645-A63A-14F9E86D59B6}" type="presOf" srcId="{B67C6DEB-4B0C-8A4E-9A17-32546592960C}" destId="{DF9F244C-E831-0345-96A8-0DDD095111D1}" srcOrd="0" destOrd="0" presId="urn:microsoft.com/office/officeart/2005/8/layout/list1"/>
    <dgm:cxn modelId="{D56A1C28-665E-974D-B776-021AAB6285FC}" type="presOf" srcId="{F83243E3-A6B2-4731-ADA7-A4A316F3AD22}" destId="{B429F951-F70B-4825-8762-B52E3B443A84}" srcOrd="0" destOrd="0" presId="urn:microsoft.com/office/officeart/2005/8/layout/list1"/>
    <dgm:cxn modelId="{590C6229-FC5C-406C-B8F1-B3B55A36FE84}" srcId="{5700A9D1-13EC-4910-85CA-85358FD310D5}" destId="{FCAE469B-F1AE-4D6B-AA0F-53537850885C}" srcOrd="1" destOrd="0" parTransId="{AECB52FC-9EF8-43C3-AD3B-C982C1E831C5}" sibTransId="{5145DE1C-C779-44CB-8A49-A704AC5F79F3}"/>
    <dgm:cxn modelId="{77A53F2F-5D50-6741-A4F7-20D600BC138B}" type="presOf" srcId="{5BF5AC26-681D-4BE6-B989-2E370BCAE33A}" destId="{5FC68A71-A2DF-4F49-AF62-7649F0F2421B}" srcOrd="0" destOrd="0" presId="urn:microsoft.com/office/officeart/2005/8/layout/list1"/>
    <dgm:cxn modelId="{39473E32-DD31-F140-8E6A-FB972F93855D}" type="presOf" srcId="{93B24AA6-AA94-484B-84FA-349040BAF1B0}" destId="{7EC6E81A-4606-4ADF-90B4-F4FC11C6CDA5}" srcOrd="0" destOrd="2" presId="urn:microsoft.com/office/officeart/2005/8/layout/list1"/>
    <dgm:cxn modelId="{D8D27B33-FCEE-9148-82F9-2B71C58173E7}" type="presOf" srcId="{E24673DA-8161-4EEB-9E1B-DD677601F31D}" destId="{73D69A0B-EE3E-4AE3-90F3-E7694350B250}" srcOrd="0" destOrd="0" presId="urn:microsoft.com/office/officeart/2005/8/layout/list1"/>
    <dgm:cxn modelId="{F8438F33-E446-446A-A995-C4CDBEE5C36B}" srcId="{CD213513-8255-46F3-B7B7-32A57420B40C}" destId="{E5413E53-BC62-4728-B0D2-55896E95D19A}" srcOrd="4" destOrd="0" parTransId="{C9A26A83-CE8B-4544-92C1-58B44585C2A6}" sibTransId="{117E598F-CD19-446D-918F-FA5292CAE889}"/>
    <dgm:cxn modelId="{E63B2238-44A3-2044-908B-8DE20A629B4E}" srcId="{CD213513-8255-46F3-B7B7-32A57420B40C}" destId="{9E2AB371-5998-4C8B-9CC0-5A8FF451C6A4}" srcOrd="1" destOrd="0" parTransId="{FA05735E-C07D-4091-8D17-9484D0AFC948}" sibTransId="{D9D1E429-B8F4-4242-BFDA-956545566131}"/>
    <dgm:cxn modelId="{25FD5C5F-AA23-3647-94A4-87FB286D18C5}" type="presOf" srcId="{86D543B8-8506-4DA5-A1E9-BB9D47AF353A}" destId="{5FC68A71-A2DF-4F49-AF62-7649F0F2421B}" srcOrd="0" destOrd="2" presId="urn:microsoft.com/office/officeart/2005/8/layout/list1"/>
    <dgm:cxn modelId="{B3FCD261-EC24-B648-9727-229418B9D2AF}" type="presOf" srcId="{A3C5672A-A4B3-4B2C-9C79-FE90411D74EE}" destId="{D5068B33-4281-4984-A1D1-3C85B4544847}" srcOrd="0" destOrd="0" presId="urn:microsoft.com/office/officeart/2005/8/layout/list1"/>
    <dgm:cxn modelId="{C2167167-7DE0-774B-B85C-0B2764299693}" srcId="{B67C6DEB-4B0C-8A4E-9A17-32546592960C}" destId="{6CF7A3EF-46CC-CE45-9940-D518E3628A43}" srcOrd="0" destOrd="0" parTransId="{A0150BB8-A673-2E4E-88E5-AEDAC5848846}" sibTransId="{2913E268-ACB3-AE44-8AA9-C9C4DB82317C}"/>
    <dgm:cxn modelId="{CA235B4E-E888-4CD7-85EA-D01C97056515}" srcId="{E24673DA-8161-4EEB-9E1B-DD677601F31D}" destId="{CD213513-8255-46F3-B7B7-32A57420B40C}" srcOrd="1" destOrd="0" parTransId="{9C605B66-1D52-4D67-A684-90172EC0C297}" sibTransId="{B55B03CE-84BD-4376-B92A-1EEAC4288EA5}"/>
    <dgm:cxn modelId="{93B81670-FFDD-A14C-A5CF-84A8514CD980}" type="presOf" srcId="{D53A1086-7071-4C4E-869E-39138191DC18}" destId="{5FC68A71-A2DF-4F49-AF62-7649F0F2421B}" srcOrd="0" destOrd="3" presId="urn:microsoft.com/office/officeart/2005/8/layout/list1"/>
    <dgm:cxn modelId="{959A5F76-CAC2-F944-8EC3-33A82929951B}" type="presOf" srcId="{E5413E53-BC62-4728-B0D2-55896E95D19A}" destId="{5FC68A71-A2DF-4F49-AF62-7649F0F2421B}" srcOrd="0" destOrd="4" presId="urn:microsoft.com/office/officeart/2005/8/layout/list1"/>
    <dgm:cxn modelId="{1FDFE856-5F67-214D-8C61-CD378ABBA46F}" type="presOf" srcId="{F83243E3-A6B2-4731-ADA7-A4A316F3AD22}" destId="{1A1EA272-7F59-4373-A38B-CF2D856AFFB1}" srcOrd="1" destOrd="0" presId="urn:microsoft.com/office/officeart/2005/8/layout/list1"/>
    <dgm:cxn modelId="{72C7A178-824C-8043-B9AA-8E25A344EDE7}" srcId="{B67C6DEB-4B0C-8A4E-9A17-32546592960C}" destId="{AB5997C1-0434-CD4B-A60A-96C855512EB3}" srcOrd="2" destOrd="0" parTransId="{4C92A38E-FFB4-DE40-A653-28452157EFC8}" sibTransId="{68BFA199-7C85-1142-8158-1BE729FFE0D6}"/>
    <dgm:cxn modelId="{2048B280-DADD-4132-9C99-0FC4E5599136}" srcId="{F83243E3-A6B2-4731-ADA7-A4A316F3AD22}" destId="{A3C5672A-A4B3-4B2C-9C79-FE90411D74EE}" srcOrd="0" destOrd="0" parTransId="{9AD5AC67-BDAE-436E-89F2-D71F68FD84E8}" sibTransId="{368C76AE-F317-45F1-8830-4F6D9ADB8ECF}"/>
    <dgm:cxn modelId="{842E6084-7709-8B4A-81A8-F881CE08E51F}" srcId="{B67C6DEB-4B0C-8A4E-9A17-32546592960C}" destId="{FBF4EE9A-C39B-ED4C-8164-FAA79F0E3A2E}" srcOrd="1" destOrd="0" parTransId="{5F400541-3431-0340-9BE6-F9E12D2DAF28}" sibTransId="{F3B7BF2B-DAB4-6C4E-8132-2B83121138AD}"/>
    <dgm:cxn modelId="{9139668C-6CFB-6744-9F2D-18448BBF6E87}" type="presOf" srcId="{C1D653FC-D6F0-41F9-87FA-65E83F75D770}" destId="{7EC6E81A-4606-4ADF-90B4-F4FC11C6CDA5}" srcOrd="0" destOrd="0" presId="urn:microsoft.com/office/officeart/2005/8/layout/list1"/>
    <dgm:cxn modelId="{47FC5B8D-B855-3F45-9524-FFDE96F2305B}" type="presOf" srcId="{AB5997C1-0434-CD4B-A60A-96C855512EB3}" destId="{F2614B74-40B5-744C-9D3B-21DF6063B014}" srcOrd="0" destOrd="2" presId="urn:microsoft.com/office/officeart/2005/8/layout/list1"/>
    <dgm:cxn modelId="{22E97F8E-ACDE-8A4E-A819-ED7C150A6818}" type="presOf" srcId="{9E2AB371-5998-4C8B-9CC0-5A8FF451C6A4}" destId="{5FC68A71-A2DF-4F49-AF62-7649F0F2421B}" srcOrd="0" destOrd="1" presId="urn:microsoft.com/office/officeart/2005/8/layout/list1"/>
    <dgm:cxn modelId="{6BEE2F91-DC61-064B-9B8F-3A4C6D89C0AF}" srcId="{CD213513-8255-46F3-B7B7-32A57420B40C}" destId="{86D543B8-8506-4DA5-A1E9-BB9D47AF353A}" srcOrd="2" destOrd="0" parTransId="{1FBB3328-98F0-4EBB-9B33-96B53B88C46E}" sibTransId="{03D3EA35-B431-4087-A448-FBEC53167F13}"/>
    <dgm:cxn modelId="{1C0ACC9D-548F-4651-86A8-3717DA468727}" srcId="{E24673DA-8161-4EEB-9E1B-DD677601F31D}" destId="{F83243E3-A6B2-4731-ADA7-A4A316F3AD22}" srcOrd="0" destOrd="0" parTransId="{69C45D11-C519-43FB-92C8-C789A71730AC}" sibTransId="{6747112F-A86A-4871-BDB9-AA8AD3E08F07}"/>
    <dgm:cxn modelId="{9F4799AF-0902-C547-9825-6A1CD5D715C6}" type="presOf" srcId="{6CF7A3EF-46CC-CE45-9940-D518E3628A43}" destId="{F2614B74-40B5-744C-9D3B-21DF6063B014}" srcOrd="0" destOrd="0" presId="urn:microsoft.com/office/officeart/2005/8/layout/list1"/>
    <dgm:cxn modelId="{0FE912BA-21BE-8A43-A8A1-192418B71630}" type="presOf" srcId="{CD213513-8255-46F3-B7B7-32A57420B40C}" destId="{837C5925-79F4-4226-87F5-8BD39AB0B182}" srcOrd="1" destOrd="0" presId="urn:microsoft.com/office/officeart/2005/8/layout/list1"/>
    <dgm:cxn modelId="{EBD752CC-303D-4DE9-A26B-D36A8886A6E5}" srcId="{E24673DA-8161-4EEB-9E1B-DD677601F31D}" destId="{5700A9D1-13EC-4910-85CA-85358FD310D5}" srcOrd="2" destOrd="0" parTransId="{BEFDCE62-6290-43DB-AFFF-FE95EB4B2867}" sibTransId="{6D3F6A39-08EB-44D5-B963-DF574DEEF121}"/>
    <dgm:cxn modelId="{1347C2CE-BE8C-864A-A298-1D3C353A78C2}" type="presOf" srcId="{5700A9D1-13EC-4910-85CA-85358FD310D5}" destId="{40E9E38D-CA43-4865-A08B-18CA7D0E8419}" srcOrd="1" destOrd="0" presId="urn:microsoft.com/office/officeart/2005/8/layout/list1"/>
    <dgm:cxn modelId="{AC69B1D1-C59A-4749-931E-7BE50FE1E178}" srcId="{CD213513-8255-46F3-B7B7-32A57420B40C}" destId="{5BF5AC26-681D-4BE6-B989-2E370BCAE33A}" srcOrd="0" destOrd="0" parTransId="{7CE34F3E-536C-48EA-8C8D-1721E9B9591D}" sibTransId="{6170F2E9-1221-4694-AB75-9F404D9B0913}"/>
    <dgm:cxn modelId="{6F86DFD2-1D9A-3A41-8BEC-E24D2B412295}" type="presOf" srcId="{CD213513-8255-46F3-B7B7-32A57420B40C}" destId="{DF52E273-3953-43F3-9B04-22800E994F35}" srcOrd="0" destOrd="0" presId="urn:microsoft.com/office/officeart/2005/8/layout/list1"/>
    <dgm:cxn modelId="{573D46F5-CE58-6D46-9AF6-5E2FDD280B97}" srcId="{E24673DA-8161-4EEB-9E1B-DD677601F31D}" destId="{B67C6DEB-4B0C-8A4E-9A17-32546592960C}" srcOrd="3" destOrd="0" parTransId="{2BE2C76F-AD81-A34C-B6AF-6CBD6A98DB74}" sibTransId="{9BC0F137-B981-6C47-A383-FA556FE18BA0}"/>
    <dgm:cxn modelId="{6B90A5FC-C61F-4245-9C29-E2357723BCFD}" type="presOf" srcId="{B67C6DEB-4B0C-8A4E-9A17-32546592960C}" destId="{ABD2F908-A3F4-DA4F-8122-064E73CC9421}" srcOrd="1" destOrd="0" presId="urn:microsoft.com/office/officeart/2005/8/layout/list1"/>
    <dgm:cxn modelId="{C6632F41-103C-774B-980F-0F1ECD48282D}" type="presParOf" srcId="{73D69A0B-EE3E-4AE3-90F3-E7694350B250}" destId="{E583D7EC-1140-43C1-B90C-C1994DAF93DA}" srcOrd="0" destOrd="0" presId="urn:microsoft.com/office/officeart/2005/8/layout/list1"/>
    <dgm:cxn modelId="{DDB38217-1FFE-FC4E-AA05-2D5C04D3C615}" type="presParOf" srcId="{E583D7EC-1140-43C1-B90C-C1994DAF93DA}" destId="{B429F951-F70B-4825-8762-B52E3B443A84}" srcOrd="0" destOrd="0" presId="urn:microsoft.com/office/officeart/2005/8/layout/list1"/>
    <dgm:cxn modelId="{6D4E510D-ECF3-9C46-A687-4BE04F7F5F5D}" type="presParOf" srcId="{E583D7EC-1140-43C1-B90C-C1994DAF93DA}" destId="{1A1EA272-7F59-4373-A38B-CF2D856AFFB1}" srcOrd="1" destOrd="0" presId="urn:microsoft.com/office/officeart/2005/8/layout/list1"/>
    <dgm:cxn modelId="{C5E7557A-FC6B-EB46-A62D-4F8C2F779D1A}" type="presParOf" srcId="{73D69A0B-EE3E-4AE3-90F3-E7694350B250}" destId="{1FFC44AD-A910-4AFA-A86E-8A6449FA7A52}" srcOrd="1" destOrd="0" presId="urn:microsoft.com/office/officeart/2005/8/layout/list1"/>
    <dgm:cxn modelId="{4BF91E2D-E3AB-DA41-811E-C90221A64A03}" type="presParOf" srcId="{73D69A0B-EE3E-4AE3-90F3-E7694350B250}" destId="{D5068B33-4281-4984-A1D1-3C85B4544847}" srcOrd="2" destOrd="0" presId="urn:microsoft.com/office/officeart/2005/8/layout/list1"/>
    <dgm:cxn modelId="{352B6C23-85E8-ED4E-B2C6-435763F1EE1E}" type="presParOf" srcId="{73D69A0B-EE3E-4AE3-90F3-E7694350B250}" destId="{8460B483-021F-4943-9FEF-9A0C076E7A3E}" srcOrd="3" destOrd="0" presId="urn:microsoft.com/office/officeart/2005/8/layout/list1"/>
    <dgm:cxn modelId="{BE89C2E9-68D3-D347-B615-D156D9C31C6C}" type="presParOf" srcId="{73D69A0B-EE3E-4AE3-90F3-E7694350B250}" destId="{492870B5-204B-4D5E-B4F0-1DDB9CC9FC0E}" srcOrd="4" destOrd="0" presId="urn:microsoft.com/office/officeart/2005/8/layout/list1"/>
    <dgm:cxn modelId="{61315283-DAD9-3F40-9F8A-07EB175E0CF0}" type="presParOf" srcId="{492870B5-204B-4D5E-B4F0-1DDB9CC9FC0E}" destId="{DF52E273-3953-43F3-9B04-22800E994F35}" srcOrd="0" destOrd="0" presId="urn:microsoft.com/office/officeart/2005/8/layout/list1"/>
    <dgm:cxn modelId="{66D27E14-5BD9-FC49-B868-B6426FEEEE5F}" type="presParOf" srcId="{492870B5-204B-4D5E-B4F0-1DDB9CC9FC0E}" destId="{837C5925-79F4-4226-87F5-8BD39AB0B182}" srcOrd="1" destOrd="0" presId="urn:microsoft.com/office/officeart/2005/8/layout/list1"/>
    <dgm:cxn modelId="{E026BBF4-AFCD-EA4A-B73A-B3E33201B0CE}" type="presParOf" srcId="{73D69A0B-EE3E-4AE3-90F3-E7694350B250}" destId="{30992593-7814-465F-BD8A-42A6AA870997}" srcOrd="5" destOrd="0" presId="urn:microsoft.com/office/officeart/2005/8/layout/list1"/>
    <dgm:cxn modelId="{D980BF58-F859-1B49-A021-ACDECE39F571}" type="presParOf" srcId="{73D69A0B-EE3E-4AE3-90F3-E7694350B250}" destId="{5FC68A71-A2DF-4F49-AF62-7649F0F2421B}" srcOrd="6" destOrd="0" presId="urn:microsoft.com/office/officeart/2005/8/layout/list1"/>
    <dgm:cxn modelId="{26E54462-F6BE-844C-B8B1-EEB6A2823BC7}" type="presParOf" srcId="{73D69A0B-EE3E-4AE3-90F3-E7694350B250}" destId="{01A8CBE6-EEF1-4DE0-B98E-147F69A7FE74}" srcOrd="7" destOrd="0" presId="urn:microsoft.com/office/officeart/2005/8/layout/list1"/>
    <dgm:cxn modelId="{18514BFD-1E2F-F340-902D-5240B46924A3}" type="presParOf" srcId="{73D69A0B-EE3E-4AE3-90F3-E7694350B250}" destId="{ECDE04F6-FAEB-41FB-AD82-E924D57E41A1}" srcOrd="8" destOrd="0" presId="urn:microsoft.com/office/officeart/2005/8/layout/list1"/>
    <dgm:cxn modelId="{4B607CCF-AB3F-8143-9589-69382635B06E}" type="presParOf" srcId="{ECDE04F6-FAEB-41FB-AD82-E924D57E41A1}" destId="{69250286-DDFE-48C8-AAC7-828455D39D2D}" srcOrd="0" destOrd="0" presId="urn:microsoft.com/office/officeart/2005/8/layout/list1"/>
    <dgm:cxn modelId="{90650279-5F33-D04D-B10E-C8468F064621}" type="presParOf" srcId="{ECDE04F6-FAEB-41FB-AD82-E924D57E41A1}" destId="{40E9E38D-CA43-4865-A08B-18CA7D0E8419}" srcOrd="1" destOrd="0" presId="urn:microsoft.com/office/officeart/2005/8/layout/list1"/>
    <dgm:cxn modelId="{61884570-76FC-7B4B-9421-C71D04C21CCD}" type="presParOf" srcId="{73D69A0B-EE3E-4AE3-90F3-E7694350B250}" destId="{759483A1-61C8-4601-8A84-EB76CAC44100}" srcOrd="9" destOrd="0" presId="urn:microsoft.com/office/officeart/2005/8/layout/list1"/>
    <dgm:cxn modelId="{662651F0-AF09-F64A-AFAB-77EE55BDE297}" type="presParOf" srcId="{73D69A0B-EE3E-4AE3-90F3-E7694350B250}" destId="{7EC6E81A-4606-4ADF-90B4-F4FC11C6CDA5}" srcOrd="10" destOrd="0" presId="urn:microsoft.com/office/officeart/2005/8/layout/list1"/>
    <dgm:cxn modelId="{1A3AB75E-47EA-544B-B772-79B3C220B666}" type="presParOf" srcId="{73D69A0B-EE3E-4AE3-90F3-E7694350B250}" destId="{87A9049C-52F3-244F-94A6-0C8078C61507}" srcOrd="11" destOrd="0" presId="urn:microsoft.com/office/officeart/2005/8/layout/list1"/>
    <dgm:cxn modelId="{1D1FC4B8-7564-D44D-8CC0-078D904F8304}" type="presParOf" srcId="{73D69A0B-EE3E-4AE3-90F3-E7694350B250}" destId="{F019252D-6ED0-2844-8F8A-53A68106EEAC}" srcOrd="12" destOrd="0" presId="urn:microsoft.com/office/officeart/2005/8/layout/list1"/>
    <dgm:cxn modelId="{9021E32D-3B42-A140-84C7-358E2C41B10A}" type="presParOf" srcId="{F019252D-6ED0-2844-8F8A-53A68106EEAC}" destId="{DF9F244C-E831-0345-96A8-0DDD095111D1}" srcOrd="0" destOrd="0" presId="urn:microsoft.com/office/officeart/2005/8/layout/list1"/>
    <dgm:cxn modelId="{4E18C982-DC2C-0548-8E9A-8D2687C5A536}" type="presParOf" srcId="{F019252D-6ED0-2844-8F8A-53A68106EEAC}" destId="{ABD2F908-A3F4-DA4F-8122-064E73CC9421}" srcOrd="1" destOrd="0" presId="urn:microsoft.com/office/officeart/2005/8/layout/list1"/>
    <dgm:cxn modelId="{B49928A2-02DD-7044-9328-52C1AC729B74}" type="presParOf" srcId="{73D69A0B-EE3E-4AE3-90F3-E7694350B250}" destId="{332B00C2-0EF5-D843-A87D-53BE3CF16309}" srcOrd="13" destOrd="0" presId="urn:microsoft.com/office/officeart/2005/8/layout/list1"/>
    <dgm:cxn modelId="{41338D9D-65EF-DC45-B96D-ACCF4208FA1C}" type="presParOf" srcId="{73D69A0B-EE3E-4AE3-90F3-E7694350B250}" destId="{F2614B74-40B5-744C-9D3B-21DF6063B014}"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16BB7F-E406-5247-8586-03FB355B40AA}">
      <dsp:nvSpPr>
        <dsp:cNvPr id="0" name=""/>
        <dsp:cNvSpPr/>
      </dsp:nvSpPr>
      <dsp:spPr>
        <a:xfrm>
          <a:off x="0" y="8945"/>
          <a:ext cx="5531432" cy="1130243"/>
        </a:xfrm>
        <a:prstGeom prst="round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solidFill>
                <a:schemeClr val="tx1"/>
              </a:solidFill>
            </a:rPr>
            <a:t>Power-hungry structures for </a:t>
          </a:r>
          <a:r>
            <a:rPr lang="en-US" sz="2000" kern="1200" err="1">
              <a:solidFill>
                <a:schemeClr val="tx1"/>
              </a:solidFill>
            </a:rPr>
            <a:t>OoO</a:t>
          </a:r>
          <a:r>
            <a:rPr lang="en-US" sz="2000" kern="1200">
              <a:solidFill>
                <a:schemeClr val="tx1"/>
              </a:solidFill>
            </a:rPr>
            <a:t> scheduling</a:t>
          </a:r>
        </a:p>
        <a:p>
          <a:pPr marL="0" lvl="0" indent="0" algn="l" defTabSz="889000">
            <a:lnSpc>
              <a:spcPct val="90000"/>
            </a:lnSpc>
            <a:spcBef>
              <a:spcPct val="0"/>
            </a:spcBef>
            <a:spcAft>
              <a:spcPct val="35000"/>
            </a:spcAft>
            <a:buNone/>
          </a:pPr>
          <a:r>
            <a:rPr lang="en-US" sz="1600" kern="1200">
              <a:solidFill>
                <a:schemeClr val="tx1"/>
              </a:solidFill>
            </a:rPr>
            <a:t>         Adds significant area and power overhead compared to in-order cores</a:t>
          </a:r>
        </a:p>
      </dsp:txBody>
      <dsp:txXfrm>
        <a:off x="55174" y="64119"/>
        <a:ext cx="5421084" cy="1019895"/>
      </dsp:txXfrm>
    </dsp:sp>
    <dsp:sp modelId="{BE266323-FDCC-0D4E-8740-F6330B0DEBE1}">
      <dsp:nvSpPr>
        <dsp:cNvPr id="0" name=""/>
        <dsp:cNvSpPr/>
      </dsp:nvSpPr>
      <dsp:spPr>
        <a:xfrm>
          <a:off x="0" y="1139189"/>
          <a:ext cx="5531432"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623" tIns="19050" rIns="106680" bIns="19050" numCol="1" spcCol="1270" anchor="t" anchorCtr="0">
          <a:noAutofit/>
        </a:bodyPr>
        <a:lstStyle/>
        <a:p>
          <a:pPr marL="114300" lvl="1" indent="-114300" algn="l" defTabSz="533400">
            <a:lnSpc>
              <a:spcPct val="90000"/>
            </a:lnSpc>
            <a:spcBef>
              <a:spcPct val="0"/>
            </a:spcBef>
            <a:spcAft>
              <a:spcPct val="20000"/>
            </a:spcAft>
            <a:buChar char="•"/>
          </a:pPr>
          <a:endParaRPr lang="en-US" sz="1200" kern="1200"/>
        </a:p>
      </dsp:txBody>
      <dsp:txXfrm>
        <a:off x="0" y="1139189"/>
        <a:ext cx="5531432" cy="248400"/>
      </dsp:txXfrm>
    </dsp:sp>
    <dsp:sp modelId="{62182CC4-7692-D740-9430-9239E30CD245}">
      <dsp:nvSpPr>
        <dsp:cNvPr id="0" name=""/>
        <dsp:cNvSpPr/>
      </dsp:nvSpPr>
      <dsp:spPr>
        <a:xfrm>
          <a:off x="0" y="1399939"/>
          <a:ext cx="5531432" cy="1520268"/>
        </a:xfrm>
        <a:prstGeom prst="round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solidFill>
                <a:schemeClr val="tx1"/>
              </a:solidFill>
            </a:rPr>
            <a:t>NMAs challenge latency tolerance achieved through instruction-level parallelism (ILP)</a:t>
          </a:r>
        </a:p>
        <a:p>
          <a:pPr marL="0" lvl="0" indent="0" algn="l" defTabSz="889000">
            <a:lnSpc>
              <a:spcPct val="90000"/>
            </a:lnSpc>
            <a:spcBef>
              <a:spcPct val="0"/>
            </a:spcBef>
            <a:spcAft>
              <a:spcPct val="35000"/>
            </a:spcAft>
            <a:buNone/>
          </a:pPr>
          <a:r>
            <a:rPr lang="en-US" sz="1600" kern="1200">
              <a:solidFill>
                <a:schemeClr val="tx1"/>
              </a:solidFill>
            </a:rPr>
            <a:t>       Dependencies lead to stalling and inhibit ILP</a:t>
          </a:r>
        </a:p>
        <a:p>
          <a:pPr marL="0" lvl="0" indent="0" algn="l" defTabSz="889000">
            <a:lnSpc>
              <a:spcPct val="90000"/>
            </a:lnSpc>
            <a:spcBef>
              <a:spcPct val="0"/>
            </a:spcBef>
            <a:spcAft>
              <a:spcPct val="35000"/>
            </a:spcAft>
            <a:buNone/>
          </a:pPr>
          <a:r>
            <a:rPr lang="en-US" sz="1600" kern="1200">
              <a:solidFill>
                <a:schemeClr val="tx1"/>
              </a:solidFill>
            </a:rPr>
            <a:t>       NMAs have long latencies</a:t>
          </a:r>
        </a:p>
      </dsp:txBody>
      <dsp:txXfrm>
        <a:off x="74213" y="1474152"/>
        <a:ext cx="5383006" cy="1371842"/>
      </dsp:txXfrm>
    </dsp:sp>
    <dsp:sp modelId="{845ECFD3-8BEE-5B4B-BE8D-077BE973C635}">
      <dsp:nvSpPr>
        <dsp:cNvPr id="0" name=""/>
        <dsp:cNvSpPr/>
      </dsp:nvSpPr>
      <dsp:spPr>
        <a:xfrm>
          <a:off x="0" y="2907858"/>
          <a:ext cx="5531432"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623" tIns="19050" rIns="106680" bIns="19050" numCol="1" spcCol="1270" anchor="t" anchorCtr="0">
          <a:noAutofit/>
        </a:bodyPr>
        <a:lstStyle/>
        <a:p>
          <a:pPr marL="114300" lvl="1" indent="-114300" algn="l" defTabSz="533400">
            <a:lnSpc>
              <a:spcPct val="90000"/>
            </a:lnSpc>
            <a:spcBef>
              <a:spcPct val="0"/>
            </a:spcBef>
            <a:spcAft>
              <a:spcPct val="20000"/>
            </a:spcAft>
            <a:buChar char="•"/>
          </a:pPr>
          <a:endParaRPr lang="en-US" sz="1200" kern="1200"/>
        </a:p>
      </dsp:txBody>
      <dsp:txXfrm>
        <a:off x="0" y="2907858"/>
        <a:ext cx="5531432" cy="248400"/>
      </dsp:txXfrm>
    </dsp:sp>
    <dsp:sp modelId="{802AF862-36D2-B442-BE72-726B1B8B78D6}">
      <dsp:nvSpPr>
        <dsp:cNvPr id="0" name=""/>
        <dsp:cNvSpPr/>
      </dsp:nvSpPr>
      <dsp:spPr>
        <a:xfrm>
          <a:off x="0" y="3168032"/>
          <a:ext cx="5531432" cy="1184715"/>
        </a:xfrm>
        <a:prstGeom prst="round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solidFill>
                <a:schemeClr val="tx1"/>
              </a:solidFill>
            </a:rPr>
            <a:t>Prior works augment already complex core designs with additional hardware</a:t>
          </a:r>
        </a:p>
        <a:p>
          <a:pPr marL="0" lvl="0" indent="0" algn="l" defTabSz="889000">
            <a:lnSpc>
              <a:spcPct val="90000"/>
            </a:lnSpc>
            <a:spcBef>
              <a:spcPct val="0"/>
            </a:spcBef>
            <a:spcAft>
              <a:spcPct val="35000"/>
            </a:spcAft>
            <a:buNone/>
          </a:pPr>
          <a:r>
            <a:rPr lang="en-US" sz="1600" kern="1200">
              <a:solidFill>
                <a:schemeClr val="tx1"/>
              </a:solidFill>
            </a:rPr>
            <a:t>        e.g. prefetchers [1, 2] and in-memory technologies [3]</a:t>
          </a:r>
        </a:p>
      </dsp:txBody>
      <dsp:txXfrm>
        <a:off x="57833" y="3225865"/>
        <a:ext cx="5415766" cy="1069049"/>
      </dsp:txXfrm>
    </dsp:sp>
    <dsp:sp modelId="{260CA473-C527-1245-871D-7E7AC8EA3CFB}">
      <dsp:nvSpPr>
        <dsp:cNvPr id="0" name=""/>
        <dsp:cNvSpPr/>
      </dsp:nvSpPr>
      <dsp:spPr>
        <a:xfrm>
          <a:off x="0" y="4340973"/>
          <a:ext cx="5531432"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623" tIns="19050" rIns="106680" bIns="19050" numCol="1" spcCol="1270" anchor="t" anchorCtr="0">
          <a:noAutofit/>
        </a:bodyPr>
        <a:lstStyle/>
        <a:p>
          <a:pPr marL="114300" lvl="1" indent="-114300" algn="l" defTabSz="533400">
            <a:lnSpc>
              <a:spcPct val="90000"/>
            </a:lnSpc>
            <a:spcBef>
              <a:spcPct val="0"/>
            </a:spcBef>
            <a:spcAft>
              <a:spcPct val="20000"/>
            </a:spcAft>
            <a:buChar char="•"/>
          </a:pPr>
          <a:endParaRPr lang="en-US" sz="1200" kern="1200"/>
        </a:p>
      </dsp:txBody>
      <dsp:txXfrm>
        <a:off x="0" y="4340973"/>
        <a:ext cx="5531432" cy="248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66075-4D10-47B3-9C1D-DA8F57C03A63}">
      <dsp:nvSpPr>
        <dsp:cNvPr id="0" name=""/>
        <dsp:cNvSpPr/>
      </dsp:nvSpPr>
      <dsp:spPr>
        <a:xfrm>
          <a:off x="0" y="4606"/>
          <a:ext cx="6588691" cy="981254"/>
        </a:xfrm>
        <a:prstGeom prst="roundRect">
          <a:avLst>
            <a:gd name="adj" fmla="val 10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sp>
    <dsp:sp modelId="{255B9EFB-C939-4CEF-83B5-E2BE9EA29B63}">
      <dsp:nvSpPr>
        <dsp:cNvPr id="0" name=""/>
        <dsp:cNvSpPr/>
      </dsp:nvSpPr>
      <dsp:spPr>
        <a:xfrm>
          <a:off x="296829" y="225389"/>
          <a:ext cx="539690" cy="5396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D1BA67-EE09-4C39-8AE3-249C59BDADEC}">
      <dsp:nvSpPr>
        <dsp:cNvPr id="0" name=""/>
        <dsp:cNvSpPr/>
      </dsp:nvSpPr>
      <dsp:spPr>
        <a:xfrm>
          <a:off x="1133349" y="4606"/>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100000"/>
            </a:lnSpc>
            <a:spcBef>
              <a:spcPct val="0"/>
            </a:spcBef>
            <a:spcAft>
              <a:spcPct val="35000"/>
            </a:spcAft>
            <a:buNone/>
          </a:pPr>
          <a:r>
            <a:rPr lang="en-US" sz="1900" kern="1200">
              <a:solidFill>
                <a:schemeClr val="bg2">
                  <a:lumMod val="90000"/>
                </a:schemeClr>
              </a:solidFill>
            </a:rPr>
            <a:t>Motivation</a:t>
          </a:r>
        </a:p>
      </dsp:txBody>
      <dsp:txXfrm>
        <a:off x="1133349" y="4606"/>
        <a:ext cx="5455341" cy="981254"/>
      </dsp:txXfrm>
    </dsp:sp>
    <dsp:sp modelId="{EDDCA492-2424-4A01-BFFA-BB2C56279E75}">
      <dsp:nvSpPr>
        <dsp:cNvPr id="0" name=""/>
        <dsp:cNvSpPr/>
      </dsp:nvSpPr>
      <dsp:spPr>
        <a:xfrm>
          <a:off x="0" y="1231175"/>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80E9E4-E6C8-4FC0-9088-27C38348C5E5}">
      <dsp:nvSpPr>
        <dsp:cNvPr id="0" name=""/>
        <dsp:cNvSpPr/>
      </dsp:nvSpPr>
      <dsp:spPr>
        <a:xfrm>
          <a:off x="296829" y="1451957"/>
          <a:ext cx="539690" cy="5396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09CF7E-13DA-44EE-B1A6-A8F386E889DE}">
      <dsp:nvSpPr>
        <dsp:cNvPr id="0" name=""/>
        <dsp:cNvSpPr/>
      </dsp:nvSpPr>
      <dsp:spPr>
        <a:xfrm>
          <a:off x="1133349" y="1231175"/>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100000"/>
            </a:lnSpc>
            <a:spcBef>
              <a:spcPct val="0"/>
            </a:spcBef>
            <a:spcAft>
              <a:spcPct val="35000"/>
            </a:spcAft>
            <a:buNone/>
          </a:pPr>
          <a:r>
            <a:rPr lang="en-US" sz="1900" kern="1200"/>
            <a:t>Compiler Approach</a:t>
          </a:r>
        </a:p>
      </dsp:txBody>
      <dsp:txXfrm>
        <a:off x="1133349" y="1231175"/>
        <a:ext cx="5455341" cy="981254"/>
      </dsp:txXfrm>
    </dsp:sp>
    <dsp:sp modelId="{611C1240-C62E-499E-AFCD-CD66C072E764}">
      <dsp:nvSpPr>
        <dsp:cNvPr id="0" name=""/>
        <dsp:cNvSpPr/>
      </dsp:nvSpPr>
      <dsp:spPr>
        <a:xfrm>
          <a:off x="0" y="2457744"/>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929EE-A7AA-4FB2-A5EF-20A724B7220C}">
      <dsp:nvSpPr>
        <dsp:cNvPr id="0" name=""/>
        <dsp:cNvSpPr/>
      </dsp:nvSpPr>
      <dsp:spPr>
        <a:xfrm>
          <a:off x="296829" y="2678526"/>
          <a:ext cx="539690" cy="5396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E92C54-08DC-4954-91E0-FE90506A9776}">
      <dsp:nvSpPr>
        <dsp:cNvPr id="0" name=""/>
        <dsp:cNvSpPr/>
      </dsp:nvSpPr>
      <dsp:spPr>
        <a:xfrm>
          <a:off x="1133349" y="2457744"/>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100000"/>
            </a:lnSpc>
            <a:spcBef>
              <a:spcPct val="0"/>
            </a:spcBef>
            <a:spcAft>
              <a:spcPct val="35000"/>
            </a:spcAft>
            <a:buNone/>
          </a:pPr>
          <a:r>
            <a:rPr lang="en-US" sz="1900" kern="1200">
              <a:solidFill>
                <a:schemeClr val="bg2">
                  <a:lumMod val="90000"/>
                </a:schemeClr>
              </a:solidFill>
            </a:rPr>
            <a:t>GraphAttack</a:t>
          </a:r>
          <a:r>
            <a:rPr lang="en-US" sz="1900" kern="1200">
              <a:solidFill>
                <a:schemeClr val="bg2">
                  <a:lumMod val="90000"/>
                </a:schemeClr>
              </a:solidFill>
              <a:latin typeface="Calibri Light" panose="020F0302020204030204"/>
            </a:rPr>
            <a:t> </a:t>
          </a:r>
          <a:r>
            <a:rPr lang="en-US" sz="1900" kern="1200">
              <a:solidFill>
                <a:schemeClr val="bg2">
                  <a:lumMod val="90000"/>
                </a:schemeClr>
              </a:solidFill>
            </a:rPr>
            <a:t>Architecture</a:t>
          </a:r>
          <a:endParaRPr lang="en-US" sz="1900" kern="1200">
            <a:solidFill>
              <a:schemeClr val="bg2">
                <a:lumMod val="90000"/>
              </a:schemeClr>
            </a:solidFill>
            <a:latin typeface="Calibri Light" panose="020F0302020204030204"/>
          </a:endParaRPr>
        </a:p>
      </dsp:txBody>
      <dsp:txXfrm>
        <a:off x="1133349" y="2457744"/>
        <a:ext cx="5455341" cy="981254"/>
      </dsp:txXfrm>
    </dsp:sp>
    <dsp:sp modelId="{0A0B996F-E730-4F55-8C87-E304A55768AE}">
      <dsp:nvSpPr>
        <dsp:cNvPr id="0" name=""/>
        <dsp:cNvSpPr/>
      </dsp:nvSpPr>
      <dsp:spPr>
        <a:xfrm>
          <a:off x="0" y="3684312"/>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149696-C33E-4E72-B383-C7CD7739D8AD}">
      <dsp:nvSpPr>
        <dsp:cNvPr id="0" name=""/>
        <dsp:cNvSpPr/>
      </dsp:nvSpPr>
      <dsp:spPr>
        <a:xfrm>
          <a:off x="296829" y="3905095"/>
          <a:ext cx="539690" cy="5396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F2382B-3D17-4872-BFAF-CE95B0526DE6}">
      <dsp:nvSpPr>
        <dsp:cNvPr id="0" name=""/>
        <dsp:cNvSpPr/>
      </dsp:nvSpPr>
      <dsp:spPr>
        <a:xfrm>
          <a:off x="1133349" y="3684312"/>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100000"/>
            </a:lnSpc>
            <a:spcBef>
              <a:spcPct val="0"/>
            </a:spcBef>
            <a:spcAft>
              <a:spcPct val="35000"/>
            </a:spcAft>
            <a:buNone/>
          </a:pPr>
          <a:r>
            <a:rPr lang="en-US" sz="1900" kern="1200">
              <a:solidFill>
                <a:schemeClr val="bg2">
                  <a:lumMod val="90000"/>
                </a:schemeClr>
              </a:solidFill>
            </a:rPr>
            <a:t>Evaluation</a:t>
          </a:r>
        </a:p>
      </dsp:txBody>
      <dsp:txXfrm>
        <a:off x="1133349" y="3684312"/>
        <a:ext cx="5455341" cy="981254"/>
      </dsp:txXfrm>
    </dsp:sp>
    <dsp:sp modelId="{EC05C8B3-DAEB-40D0-A3FE-D55338C421EE}">
      <dsp:nvSpPr>
        <dsp:cNvPr id="0" name=""/>
        <dsp:cNvSpPr/>
      </dsp:nvSpPr>
      <dsp:spPr>
        <a:xfrm>
          <a:off x="0" y="4910881"/>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78D120-0CC8-44A1-B75C-FE70428DFF37}">
      <dsp:nvSpPr>
        <dsp:cNvPr id="0" name=""/>
        <dsp:cNvSpPr/>
      </dsp:nvSpPr>
      <dsp:spPr>
        <a:xfrm>
          <a:off x="296829" y="5131663"/>
          <a:ext cx="539690" cy="5396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58B9EB-BFDB-4C62-B9AC-F79602D79143}">
      <dsp:nvSpPr>
        <dsp:cNvPr id="0" name=""/>
        <dsp:cNvSpPr/>
      </dsp:nvSpPr>
      <dsp:spPr>
        <a:xfrm>
          <a:off x="1133349" y="4910881"/>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100000"/>
            </a:lnSpc>
            <a:spcBef>
              <a:spcPct val="0"/>
            </a:spcBef>
            <a:spcAft>
              <a:spcPct val="35000"/>
            </a:spcAft>
            <a:buNone/>
          </a:pPr>
          <a:r>
            <a:rPr lang="en-US" sz="1900" kern="1200">
              <a:solidFill>
                <a:schemeClr val="bg2">
                  <a:lumMod val="90000"/>
                </a:schemeClr>
              </a:solidFill>
            </a:rPr>
            <a:t>Conclusions</a:t>
          </a:r>
        </a:p>
      </dsp:txBody>
      <dsp:txXfrm>
        <a:off x="1133349" y="4910881"/>
        <a:ext cx="5455341" cy="9812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66075-4D10-47B3-9C1D-DA8F57C03A63}">
      <dsp:nvSpPr>
        <dsp:cNvPr id="0" name=""/>
        <dsp:cNvSpPr/>
      </dsp:nvSpPr>
      <dsp:spPr>
        <a:xfrm>
          <a:off x="0" y="4606"/>
          <a:ext cx="6588691" cy="981254"/>
        </a:xfrm>
        <a:prstGeom prst="roundRect">
          <a:avLst>
            <a:gd name="adj" fmla="val 10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sp>
    <dsp:sp modelId="{255B9EFB-C939-4CEF-83B5-E2BE9EA29B63}">
      <dsp:nvSpPr>
        <dsp:cNvPr id="0" name=""/>
        <dsp:cNvSpPr/>
      </dsp:nvSpPr>
      <dsp:spPr>
        <a:xfrm>
          <a:off x="296829" y="225389"/>
          <a:ext cx="539690" cy="5396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D1BA67-EE09-4C39-8AE3-249C59BDADEC}">
      <dsp:nvSpPr>
        <dsp:cNvPr id="0" name=""/>
        <dsp:cNvSpPr/>
      </dsp:nvSpPr>
      <dsp:spPr>
        <a:xfrm>
          <a:off x="1133349" y="4606"/>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100000"/>
            </a:lnSpc>
            <a:spcBef>
              <a:spcPct val="0"/>
            </a:spcBef>
            <a:spcAft>
              <a:spcPct val="35000"/>
            </a:spcAft>
            <a:buNone/>
          </a:pPr>
          <a:r>
            <a:rPr lang="en-US" sz="1900" kern="1200">
              <a:solidFill>
                <a:schemeClr val="bg2">
                  <a:lumMod val="90000"/>
                </a:schemeClr>
              </a:solidFill>
            </a:rPr>
            <a:t>Motivation</a:t>
          </a:r>
        </a:p>
      </dsp:txBody>
      <dsp:txXfrm>
        <a:off x="1133349" y="4606"/>
        <a:ext cx="5455341" cy="981254"/>
      </dsp:txXfrm>
    </dsp:sp>
    <dsp:sp modelId="{EDDCA492-2424-4A01-BFFA-BB2C56279E75}">
      <dsp:nvSpPr>
        <dsp:cNvPr id="0" name=""/>
        <dsp:cNvSpPr/>
      </dsp:nvSpPr>
      <dsp:spPr>
        <a:xfrm>
          <a:off x="0" y="1231175"/>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80E9E4-E6C8-4FC0-9088-27C38348C5E5}">
      <dsp:nvSpPr>
        <dsp:cNvPr id="0" name=""/>
        <dsp:cNvSpPr/>
      </dsp:nvSpPr>
      <dsp:spPr>
        <a:xfrm>
          <a:off x="296829" y="1451957"/>
          <a:ext cx="539690" cy="5396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09CF7E-13DA-44EE-B1A6-A8F386E889DE}">
      <dsp:nvSpPr>
        <dsp:cNvPr id="0" name=""/>
        <dsp:cNvSpPr/>
      </dsp:nvSpPr>
      <dsp:spPr>
        <a:xfrm>
          <a:off x="1133349" y="1231175"/>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100000"/>
            </a:lnSpc>
            <a:spcBef>
              <a:spcPct val="0"/>
            </a:spcBef>
            <a:spcAft>
              <a:spcPct val="35000"/>
            </a:spcAft>
            <a:buNone/>
          </a:pPr>
          <a:r>
            <a:rPr lang="en-US" sz="1900" kern="1200">
              <a:solidFill>
                <a:schemeClr val="bg2">
                  <a:lumMod val="90000"/>
                </a:schemeClr>
              </a:solidFill>
            </a:rPr>
            <a:t>Compiler Approach</a:t>
          </a:r>
        </a:p>
      </dsp:txBody>
      <dsp:txXfrm>
        <a:off x="1133349" y="1231175"/>
        <a:ext cx="5455341" cy="981254"/>
      </dsp:txXfrm>
    </dsp:sp>
    <dsp:sp modelId="{611C1240-C62E-499E-AFCD-CD66C072E764}">
      <dsp:nvSpPr>
        <dsp:cNvPr id="0" name=""/>
        <dsp:cNvSpPr/>
      </dsp:nvSpPr>
      <dsp:spPr>
        <a:xfrm>
          <a:off x="0" y="2457744"/>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929EE-A7AA-4FB2-A5EF-20A724B7220C}">
      <dsp:nvSpPr>
        <dsp:cNvPr id="0" name=""/>
        <dsp:cNvSpPr/>
      </dsp:nvSpPr>
      <dsp:spPr>
        <a:xfrm>
          <a:off x="296829" y="2678526"/>
          <a:ext cx="539690" cy="5396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E92C54-08DC-4954-91E0-FE90506A9776}">
      <dsp:nvSpPr>
        <dsp:cNvPr id="0" name=""/>
        <dsp:cNvSpPr/>
      </dsp:nvSpPr>
      <dsp:spPr>
        <a:xfrm>
          <a:off x="1133349" y="2457744"/>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100000"/>
            </a:lnSpc>
            <a:spcBef>
              <a:spcPct val="0"/>
            </a:spcBef>
            <a:spcAft>
              <a:spcPct val="35000"/>
            </a:spcAft>
            <a:buNone/>
          </a:pPr>
          <a:r>
            <a:rPr lang="en-US" sz="1900" kern="1200">
              <a:solidFill>
                <a:schemeClr val="tx1"/>
              </a:solidFill>
            </a:rPr>
            <a:t>GraphAttack Architecture</a:t>
          </a:r>
        </a:p>
      </dsp:txBody>
      <dsp:txXfrm>
        <a:off x="1133349" y="2457744"/>
        <a:ext cx="5455341" cy="981254"/>
      </dsp:txXfrm>
    </dsp:sp>
    <dsp:sp modelId="{0A0B996F-E730-4F55-8C87-E304A55768AE}">
      <dsp:nvSpPr>
        <dsp:cNvPr id="0" name=""/>
        <dsp:cNvSpPr/>
      </dsp:nvSpPr>
      <dsp:spPr>
        <a:xfrm>
          <a:off x="0" y="3684312"/>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149696-C33E-4E72-B383-C7CD7739D8AD}">
      <dsp:nvSpPr>
        <dsp:cNvPr id="0" name=""/>
        <dsp:cNvSpPr/>
      </dsp:nvSpPr>
      <dsp:spPr>
        <a:xfrm>
          <a:off x="296829" y="3905095"/>
          <a:ext cx="539690" cy="5396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F2382B-3D17-4872-BFAF-CE95B0526DE6}">
      <dsp:nvSpPr>
        <dsp:cNvPr id="0" name=""/>
        <dsp:cNvSpPr/>
      </dsp:nvSpPr>
      <dsp:spPr>
        <a:xfrm>
          <a:off x="1133349" y="3684312"/>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100000"/>
            </a:lnSpc>
            <a:spcBef>
              <a:spcPct val="0"/>
            </a:spcBef>
            <a:spcAft>
              <a:spcPct val="35000"/>
            </a:spcAft>
            <a:buNone/>
          </a:pPr>
          <a:r>
            <a:rPr lang="en-US" sz="1900" kern="1200">
              <a:solidFill>
                <a:schemeClr val="bg2">
                  <a:lumMod val="90000"/>
                </a:schemeClr>
              </a:solidFill>
            </a:rPr>
            <a:t>Evaluation</a:t>
          </a:r>
        </a:p>
      </dsp:txBody>
      <dsp:txXfrm>
        <a:off x="1133349" y="3684312"/>
        <a:ext cx="5455341" cy="981254"/>
      </dsp:txXfrm>
    </dsp:sp>
    <dsp:sp modelId="{EC05C8B3-DAEB-40D0-A3FE-D55338C421EE}">
      <dsp:nvSpPr>
        <dsp:cNvPr id="0" name=""/>
        <dsp:cNvSpPr/>
      </dsp:nvSpPr>
      <dsp:spPr>
        <a:xfrm>
          <a:off x="0" y="4910881"/>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78D120-0CC8-44A1-B75C-FE70428DFF37}">
      <dsp:nvSpPr>
        <dsp:cNvPr id="0" name=""/>
        <dsp:cNvSpPr/>
      </dsp:nvSpPr>
      <dsp:spPr>
        <a:xfrm>
          <a:off x="296829" y="5131663"/>
          <a:ext cx="539690" cy="5396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58B9EB-BFDB-4C62-B9AC-F79602D79143}">
      <dsp:nvSpPr>
        <dsp:cNvPr id="0" name=""/>
        <dsp:cNvSpPr/>
      </dsp:nvSpPr>
      <dsp:spPr>
        <a:xfrm>
          <a:off x="1133349" y="4910881"/>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100000"/>
            </a:lnSpc>
            <a:spcBef>
              <a:spcPct val="0"/>
            </a:spcBef>
            <a:spcAft>
              <a:spcPct val="35000"/>
            </a:spcAft>
            <a:buNone/>
          </a:pPr>
          <a:r>
            <a:rPr lang="en-US" sz="1900" kern="1200">
              <a:solidFill>
                <a:schemeClr val="bg2">
                  <a:lumMod val="90000"/>
                </a:schemeClr>
              </a:solidFill>
            </a:rPr>
            <a:t>Conclusions</a:t>
          </a:r>
        </a:p>
      </dsp:txBody>
      <dsp:txXfrm>
        <a:off x="1133349" y="4910881"/>
        <a:ext cx="5455341" cy="9812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66075-4D10-47B3-9C1D-DA8F57C03A63}">
      <dsp:nvSpPr>
        <dsp:cNvPr id="0" name=""/>
        <dsp:cNvSpPr/>
      </dsp:nvSpPr>
      <dsp:spPr>
        <a:xfrm>
          <a:off x="0" y="4606"/>
          <a:ext cx="6588691" cy="981254"/>
        </a:xfrm>
        <a:prstGeom prst="roundRect">
          <a:avLst>
            <a:gd name="adj" fmla="val 10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sp>
    <dsp:sp modelId="{255B9EFB-C939-4CEF-83B5-E2BE9EA29B63}">
      <dsp:nvSpPr>
        <dsp:cNvPr id="0" name=""/>
        <dsp:cNvSpPr/>
      </dsp:nvSpPr>
      <dsp:spPr>
        <a:xfrm>
          <a:off x="296829" y="225389"/>
          <a:ext cx="539690" cy="5396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D1BA67-EE09-4C39-8AE3-249C59BDADEC}">
      <dsp:nvSpPr>
        <dsp:cNvPr id="0" name=""/>
        <dsp:cNvSpPr/>
      </dsp:nvSpPr>
      <dsp:spPr>
        <a:xfrm>
          <a:off x="1133349" y="4606"/>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100000"/>
            </a:lnSpc>
            <a:spcBef>
              <a:spcPct val="0"/>
            </a:spcBef>
            <a:spcAft>
              <a:spcPct val="35000"/>
            </a:spcAft>
            <a:buNone/>
          </a:pPr>
          <a:r>
            <a:rPr lang="en-US" sz="1900" kern="1200">
              <a:solidFill>
                <a:schemeClr val="bg2">
                  <a:lumMod val="90000"/>
                </a:schemeClr>
              </a:solidFill>
            </a:rPr>
            <a:t>Motivation</a:t>
          </a:r>
        </a:p>
      </dsp:txBody>
      <dsp:txXfrm>
        <a:off x="1133349" y="4606"/>
        <a:ext cx="5455341" cy="981254"/>
      </dsp:txXfrm>
    </dsp:sp>
    <dsp:sp modelId="{EDDCA492-2424-4A01-BFFA-BB2C56279E75}">
      <dsp:nvSpPr>
        <dsp:cNvPr id="0" name=""/>
        <dsp:cNvSpPr/>
      </dsp:nvSpPr>
      <dsp:spPr>
        <a:xfrm>
          <a:off x="0" y="1231175"/>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80E9E4-E6C8-4FC0-9088-27C38348C5E5}">
      <dsp:nvSpPr>
        <dsp:cNvPr id="0" name=""/>
        <dsp:cNvSpPr/>
      </dsp:nvSpPr>
      <dsp:spPr>
        <a:xfrm>
          <a:off x="296829" y="1451957"/>
          <a:ext cx="539690" cy="5396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09CF7E-13DA-44EE-B1A6-A8F386E889DE}">
      <dsp:nvSpPr>
        <dsp:cNvPr id="0" name=""/>
        <dsp:cNvSpPr/>
      </dsp:nvSpPr>
      <dsp:spPr>
        <a:xfrm>
          <a:off x="1133349" y="1231175"/>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100000"/>
            </a:lnSpc>
            <a:spcBef>
              <a:spcPct val="0"/>
            </a:spcBef>
            <a:spcAft>
              <a:spcPct val="35000"/>
            </a:spcAft>
            <a:buNone/>
          </a:pPr>
          <a:r>
            <a:rPr lang="en-US" sz="1900" kern="1200">
              <a:solidFill>
                <a:schemeClr val="bg2">
                  <a:lumMod val="90000"/>
                </a:schemeClr>
              </a:solidFill>
            </a:rPr>
            <a:t>Compiler Approach</a:t>
          </a:r>
        </a:p>
      </dsp:txBody>
      <dsp:txXfrm>
        <a:off x="1133349" y="1231175"/>
        <a:ext cx="5455341" cy="981254"/>
      </dsp:txXfrm>
    </dsp:sp>
    <dsp:sp modelId="{611C1240-C62E-499E-AFCD-CD66C072E764}">
      <dsp:nvSpPr>
        <dsp:cNvPr id="0" name=""/>
        <dsp:cNvSpPr/>
      </dsp:nvSpPr>
      <dsp:spPr>
        <a:xfrm>
          <a:off x="0" y="2457744"/>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929EE-A7AA-4FB2-A5EF-20A724B7220C}">
      <dsp:nvSpPr>
        <dsp:cNvPr id="0" name=""/>
        <dsp:cNvSpPr/>
      </dsp:nvSpPr>
      <dsp:spPr>
        <a:xfrm>
          <a:off x="296829" y="2678526"/>
          <a:ext cx="539690" cy="5396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E92C54-08DC-4954-91E0-FE90506A9776}">
      <dsp:nvSpPr>
        <dsp:cNvPr id="0" name=""/>
        <dsp:cNvSpPr/>
      </dsp:nvSpPr>
      <dsp:spPr>
        <a:xfrm>
          <a:off x="1133349" y="2457744"/>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100000"/>
            </a:lnSpc>
            <a:spcBef>
              <a:spcPct val="0"/>
            </a:spcBef>
            <a:spcAft>
              <a:spcPct val="35000"/>
            </a:spcAft>
            <a:buNone/>
          </a:pPr>
          <a:r>
            <a:rPr lang="en-US" sz="1900" kern="1200" err="1">
              <a:solidFill>
                <a:schemeClr val="bg2">
                  <a:lumMod val="90000"/>
                </a:schemeClr>
              </a:solidFill>
            </a:rPr>
            <a:t>GraphAttack</a:t>
          </a:r>
          <a:r>
            <a:rPr lang="en-US" sz="1900" kern="1200">
              <a:solidFill>
                <a:schemeClr val="bg2">
                  <a:lumMod val="90000"/>
                </a:schemeClr>
              </a:solidFill>
            </a:rPr>
            <a:t>! Architecture</a:t>
          </a:r>
        </a:p>
      </dsp:txBody>
      <dsp:txXfrm>
        <a:off x="1133349" y="2457744"/>
        <a:ext cx="5455341" cy="981254"/>
      </dsp:txXfrm>
    </dsp:sp>
    <dsp:sp modelId="{0A0B996F-E730-4F55-8C87-E304A55768AE}">
      <dsp:nvSpPr>
        <dsp:cNvPr id="0" name=""/>
        <dsp:cNvSpPr/>
      </dsp:nvSpPr>
      <dsp:spPr>
        <a:xfrm>
          <a:off x="0" y="3684312"/>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149696-C33E-4E72-B383-C7CD7739D8AD}">
      <dsp:nvSpPr>
        <dsp:cNvPr id="0" name=""/>
        <dsp:cNvSpPr/>
      </dsp:nvSpPr>
      <dsp:spPr>
        <a:xfrm>
          <a:off x="296829" y="3905095"/>
          <a:ext cx="539690" cy="5396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F2382B-3D17-4872-BFAF-CE95B0526DE6}">
      <dsp:nvSpPr>
        <dsp:cNvPr id="0" name=""/>
        <dsp:cNvSpPr/>
      </dsp:nvSpPr>
      <dsp:spPr>
        <a:xfrm>
          <a:off x="1133349" y="3684312"/>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100000"/>
            </a:lnSpc>
            <a:spcBef>
              <a:spcPct val="0"/>
            </a:spcBef>
            <a:spcAft>
              <a:spcPct val="35000"/>
            </a:spcAft>
            <a:buNone/>
          </a:pPr>
          <a:r>
            <a:rPr lang="en-US" sz="1900" kern="1200">
              <a:solidFill>
                <a:schemeClr val="tx1"/>
              </a:solidFill>
            </a:rPr>
            <a:t>Evaluation</a:t>
          </a:r>
        </a:p>
      </dsp:txBody>
      <dsp:txXfrm>
        <a:off x="1133349" y="3684312"/>
        <a:ext cx="5455341" cy="981254"/>
      </dsp:txXfrm>
    </dsp:sp>
    <dsp:sp modelId="{EC05C8B3-DAEB-40D0-A3FE-D55338C421EE}">
      <dsp:nvSpPr>
        <dsp:cNvPr id="0" name=""/>
        <dsp:cNvSpPr/>
      </dsp:nvSpPr>
      <dsp:spPr>
        <a:xfrm>
          <a:off x="0" y="4910881"/>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78D120-0CC8-44A1-B75C-FE70428DFF37}">
      <dsp:nvSpPr>
        <dsp:cNvPr id="0" name=""/>
        <dsp:cNvSpPr/>
      </dsp:nvSpPr>
      <dsp:spPr>
        <a:xfrm>
          <a:off x="296829" y="5131663"/>
          <a:ext cx="539690" cy="5396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58B9EB-BFDB-4C62-B9AC-F79602D79143}">
      <dsp:nvSpPr>
        <dsp:cNvPr id="0" name=""/>
        <dsp:cNvSpPr/>
      </dsp:nvSpPr>
      <dsp:spPr>
        <a:xfrm>
          <a:off x="1133349" y="4910881"/>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100000"/>
            </a:lnSpc>
            <a:spcBef>
              <a:spcPct val="0"/>
            </a:spcBef>
            <a:spcAft>
              <a:spcPct val="35000"/>
            </a:spcAft>
            <a:buNone/>
          </a:pPr>
          <a:r>
            <a:rPr lang="en-US" sz="1900" kern="1200">
              <a:solidFill>
                <a:schemeClr val="bg2">
                  <a:lumMod val="90000"/>
                </a:schemeClr>
              </a:solidFill>
            </a:rPr>
            <a:t>Conclusions</a:t>
          </a:r>
        </a:p>
      </dsp:txBody>
      <dsp:txXfrm>
        <a:off x="1133349" y="4910881"/>
        <a:ext cx="5455341" cy="9812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66075-4D10-47B3-9C1D-DA8F57C03A63}">
      <dsp:nvSpPr>
        <dsp:cNvPr id="0" name=""/>
        <dsp:cNvSpPr/>
      </dsp:nvSpPr>
      <dsp:spPr>
        <a:xfrm>
          <a:off x="0" y="4606"/>
          <a:ext cx="6588691" cy="981254"/>
        </a:xfrm>
        <a:prstGeom prst="roundRect">
          <a:avLst>
            <a:gd name="adj" fmla="val 10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sp>
    <dsp:sp modelId="{255B9EFB-C939-4CEF-83B5-E2BE9EA29B63}">
      <dsp:nvSpPr>
        <dsp:cNvPr id="0" name=""/>
        <dsp:cNvSpPr/>
      </dsp:nvSpPr>
      <dsp:spPr>
        <a:xfrm>
          <a:off x="296829" y="225389"/>
          <a:ext cx="539690" cy="5396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D1BA67-EE09-4C39-8AE3-249C59BDADEC}">
      <dsp:nvSpPr>
        <dsp:cNvPr id="0" name=""/>
        <dsp:cNvSpPr/>
      </dsp:nvSpPr>
      <dsp:spPr>
        <a:xfrm>
          <a:off x="1133349" y="4606"/>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100000"/>
            </a:lnSpc>
            <a:spcBef>
              <a:spcPct val="0"/>
            </a:spcBef>
            <a:spcAft>
              <a:spcPct val="35000"/>
            </a:spcAft>
            <a:buNone/>
          </a:pPr>
          <a:r>
            <a:rPr lang="en-US" sz="1900" kern="1200">
              <a:solidFill>
                <a:schemeClr val="bg2">
                  <a:lumMod val="90000"/>
                </a:schemeClr>
              </a:solidFill>
            </a:rPr>
            <a:t>Motivation</a:t>
          </a:r>
        </a:p>
      </dsp:txBody>
      <dsp:txXfrm>
        <a:off x="1133349" y="4606"/>
        <a:ext cx="5455341" cy="981254"/>
      </dsp:txXfrm>
    </dsp:sp>
    <dsp:sp modelId="{EDDCA492-2424-4A01-BFFA-BB2C56279E75}">
      <dsp:nvSpPr>
        <dsp:cNvPr id="0" name=""/>
        <dsp:cNvSpPr/>
      </dsp:nvSpPr>
      <dsp:spPr>
        <a:xfrm>
          <a:off x="0" y="1231175"/>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80E9E4-E6C8-4FC0-9088-27C38348C5E5}">
      <dsp:nvSpPr>
        <dsp:cNvPr id="0" name=""/>
        <dsp:cNvSpPr/>
      </dsp:nvSpPr>
      <dsp:spPr>
        <a:xfrm>
          <a:off x="296829" y="1451957"/>
          <a:ext cx="539690" cy="5396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09CF7E-13DA-44EE-B1A6-A8F386E889DE}">
      <dsp:nvSpPr>
        <dsp:cNvPr id="0" name=""/>
        <dsp:cNvSpPr/>
      </dsp:nvSpPr>
      <dsp:spPr>
        <a:xfrm>
          <a:off x="1133349" y="1231175"/>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100000"/>
            </a:lnSpc>
            <a:spcBef>
              <a:spcPct val="0"/>
            </a:spcBef>
            <a:spcAft>
              <a:spcPct val="35000"/>
            </a:spcAft>
            <a:buNone/>
          </a:pPr>
          <a:r>
            <a:rPr lang="en-US" sz="1900" kern="1200">
              <a:solidFill>
                <a:schemeClr val="bg2">
                  <a:lumMod val="90000"/>
                </a:schemeClr>
              </a:solidFill>
            </a:rPr>
            <a:t>Compiler Approach</a:t>
          </a:r>
        </a:p>
      </dsp:txBody>
      <dsp:txXfrm>
        <a:off x="1133349" y="1231175"/>
        <a:ext cx="5455341" cy="981254"/>
      </dsp:txXfrm>
    </dsp:sp>
    <dsp:sp modelId="{611C1240-C62E-499E-AFCD-CD66C072E764}">
      <dsp:nvSpPr>
        <dsp:cNvPr id="0" name=""/>
        <dsp:cNvSpPr/>
      </dsp:nvSpPr>
      <dsp:spPr>
        <a:xfrm>
          <a:off x="0" y="2457744"/>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929EE-A7AA-4FB2-A5EF-20A724B7220C}">
      <dsp:nvSpPr>
        <dsp:cNvPr id="0" name=""/>
        <dsp:cNvSpPr/>
      </dsp:nvSpPr>
      <dsp:spPr>
        <a:xfrm>
          <a:off x="296829" y="2678526"/>
          <a:ext cx="539690" cy="5396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E92C54-08DC-4954-91E0-FE90506A9776}">
      <dsp:nvSpPr>
        <dsp:cNvPr id="0" name=""/>
        <dsp:cNvSpPr/>
      </dsp:nvSpPr>
      <dsp:spPr>
        <a:xfrm>
          <a:off x="1133349" y="2457744"/>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100000"/>
            </a:lnSpc>
            <a:spcBef>
              <a:spcPct val="0"/>
            </a:spcBef>
            <a:spcAft>
              <a:spcPct val="35000"/>
            </a:spcAft>
            <a:buNone/>
          </a:pPr>
          <a:r>
            <a:rPr lang="en-US" sz="1900" kern="1200" err="1">
              <a:solidFill>
                <a:schemeClr val="bg2">
                  <a:lumMod val="90000"/>
                </a:schemeClr>
              </a:solidFill>
            </a:rPr>
            <a:t>GraphAttack</a:t>
          </a:r>
          <a:r>
            <a:rPr lang="en-US" sz="1900" kern="1200">
              <a:solidFill>
                <a:schemeClr val="bg2">
                  <a:lumMod val="90000"/>
                </a:schemeClr>
              </a:solidFill>
            </a:rPr>
            <a:t>! Architecture</a:t>
          </a:r>
        </a:p>
      </dsp:txBody>
      <dsp:txXfrm>
        <a:off x="1133349" y="2457744"/>
        <a:ext cx="5455341" cy="981254"/>
      </dsp:txXfrm>
    </dsp:sp>
    <dsp:sp modelId="{0A0B996F-E730-4F55-8C87-E304A55768AE}">
      <dsp:nvSpPr>
        <dsp:cNvPr id="0" name=""/>
        <dsp:cNvSpPr/>
      </dsp:nvSpPr>
      <dsp:spPr>
        <a:xfrm>
          <a:off x="0" y="3684312"/>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149696-C33E-4E72-B383-C7CD7739D8AD}">
      <dsp:nvSpPr>
        <dsp:cNvPr id="0" name=""/>
        <dsp:cNvSpPr/>
      </dsp:nvSpPr>
      <dsp:spPr>
        <a:xfrm>
          <a:off x="296829" y="3905095"/>
          <a:ext cx="539690" cy="5396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F2382B-3D17-4872-BFAF-CE95B0526DE6}">
      <dsp:nvSpPr>
        <dsp:cNvPr id="0" name=""/>
        <dsp:cNvSpPr/>
      </dsp:nvSpPr>
      <dsp:spPr>
        <a:xfrm>
          <a:off x="1133349" y="3684312"/>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100000"/>
            </a:lnSpc>
            <a:spcBef>
              <a:spcPct val="0"/>
            </a:spcBef>
            <a:spcAft>
              <a:spcPct val="35000"/>
            </a:spcAft>
            <a:buNone/>
          </a:pPr>
          <a:r>
            <a:rPr lang="en-US" sz="1900" kern="1200">
              <a:solidFill>
                <a:schemeClr val="bg2">
                  <a:lumMod val="90000"/>
                </a:schemeClr>
              </a:solidFill>
            </a:rPr>
            <a:t>Evaluation</a:t>
          </a:r>
        </a:p>
      </dsp:txBody>
      <dsp:txXfrm>
        <a:off x="1133349" y="3684312"/>
        <a:ext cx="5455341" cy="981254"/>
      </dsp:txXfrm>
    </dsp:sp>
    <dsp:sp modelId="{EC05C8B3-DAEB-40D0-A3FE-D55338C421EE}">
      <dsp:nvSpPr>
        <dsp:cNvPr id="0" name=""/>
        <dsp:cNvSpPr/>
      </dsp:nvSpPr>
      <dsp:spPr>
        <a:xfrm>
          <a:off x="0" y="4910881"/>
          <a:ext cx="6588691" cy="9812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78D120-0CC8-44A1-B75C-FE70428DFF37}">
      <dsp:nvSpPr>
        <dsp:cNvPr id="0" name=""/>
        <dsp:cNvSpPr/>
      </dsp:nvSpPr>
      <dsp:spPr>
        <a:xfrm>
          <a:off x="296829" y="5131663"/>
          <a:ext cx="539690" cy="5396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58B9EB-BFDB-4C62-B9AC-F79602D79143}">
      <dsp:nvSpPr>
        <dsp:cNvPr id="0" name=""/>
        <dsp:cNvSpPr/>
      </dsp:nvSpPr>
      <dsp:spPr>
        <a:xfrm>
          <a:off x="1133349" y="4910881"/>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844550">
            <a:lnSpc>
              <a:spcPct val="100000"/>
            </a:lnSpc>
            <a:spcBef>
              <a:spcPct val="0"/>
            </a:spcBef>
            <a:spcAft>
              <a:spcPct val="35000"/>
            </a:spcAft>
            <a:buNone/>
          </a:pPr>
          <a:r>
            <a:rPr lang="en-US" sz="1900" kern="1200">
              <a:solidFill>
                <a:schemeClr val="tx1"/>
              </a:solidFill>
            </a:rPr>
            <a:t>Conclusions</a:t>
          </a:r>
        </a:p>
      </dsp:txBody>
      <dsp:txXfrm>
        <a:off x="1133349" y="4910881"/>
        <a:ext cx="5455341" cy="9812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68B33-4281-4984-A1D1-3C85B4544847}">
      <dsp:nvSpPr>
        <dsp:cNvPr id="0" name=""/>
        <dsp:cNvSpPr/>
      </dsp:nvSpPr>
      <dsp:spPr>
        <a:xfrm>
          <a:off x="0" y="310154"/>
          <a:ext cx="5811128" cy="921374"/>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1008" tIns="270764" rIns="451008" bIns="92456" numCol="1" spcCol="1270" anchor="t" anchorCtr="0">
          <a:noAutofit/>
        </a:bodyPr>
        <a:lstStyle/>
        <a:p>
          <a:pPr marL="114300" lvl="1" indent="-114300" algn="l" defTabSz="577850">
            <a:lnSpc>
              <a:spcPct val="90000"/>
            </a:lnSpc>
            <a:spcBef>
              <a:spcPct val="0"/>
            </a:spcBef>
            <a:spcAft>
              <a:spcPct val="15000"/>
            </a:spcAft>
            <a:buChar char="•"/>
          </a:pPr>
          <a:r>
            <a:rPr lang="en-US" sz="1300" b="0" kern="1200"/>
            <a:t>Tyler Sorensen, </a:t>
          </a:r>
          <a:r>
            <a:rPr lang="en-US" sz="1300" b="0" kern="1200">
              <a:latin typeface="Calibri Light" panose="020F0302020204030204"/>
            </a:rPr>
            <a:t>Luwa</a:t>
          </a:r>
          <a:r>
            <a:rPr lang="en-US" sz="1300" b="0" kern="1200"/>
            <a:t> Matthews, </a:t>
          </a:r>
          <a:r>
            <a:rPr lang="en-US" sz="1300" b="0" kern="1200">
              <a:latin typeface="Calibri Light" panose="020F0302020204030204"/>
            </a:rPr>
            <a:t>Jonathan Balkind, Fei Gao, Juan</a:t>
          </a:r>
          <a:r>
            <a:rPr lang="en-US" sz="1300" b="0" kern="1200"/>
            <a:t> Luis Aragón, </a:t>
          </a:r>
          <a:r>
            <a:rPr lang="en-US" sz="1300" b="0" kern="1200">
              <a:latin typeface="Calibri Light" panose="020F0302020204030204"/>
            </a:rPr>
            <a:t>David Wentzlaff, Margaret</a:t>
          </a:r>
          <a:r>
            <a:rPr lang="en-US" sz="1300" b="0" kern="1200"/>
            <a:t> Martonosi, and the rest of the DECADES team</a:t>
          </a:r>
        </a:p>
      </dsp:txBody>
      <dsp:txXfrm>
        <a:off x="0" y="310154"/>
        <a:ext cx="5811128" cy="921374"/>
      </dsp:txXfrm>
    </dsp:sp>
    <dsp:sp modelId="{1A1EA272-7F59-4373-A38B-CF2D856AFFB1}">
      <dsp:nvSpPr>
        <dsp:cNvPr id="0" name=""/>
        <dsp:cNvSpPr/>
      </dsp:nvSpPr>
      <dsp:spPr>
        <a:xfrm>
          <a:off x="290556" y="118274"/>
          <a:ext cx="4067789"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753" tIns="0" rIns="153753" bIns="0" numCol="1" spcCol="1270" anchor="ctr" anchorCtr="0">
          <a:noAutofit/>
        </a:bodyPr>
        <a:lstStyle/>
        <a:p>
          <a:pPr marL="0" lvl="0" indent="0" algn="l" defTabSz="577850">
            <a:lnSpc>
              <a:spcPct val="90000"/>
            </a:lnSpc>
            <a:spcBef>
              <a:spcPct val="0"/>
            </a:spcBef>
            <a:spcAft>
              <a:spcPct val="35000"/>
            </a:spcAft>
            <a:buNone/>
            <a:defRPr b="1"/>
          </a:pPr>
          <a:r>
            <a:rPr lang="en-US" sz="1300" kern="1200"/>
            <a:t>Thank you to</a:t>
          </a:r>
          <a:r>
            <a:rPr lang="en-US" sz="1300" kern="1200">
              <a:latin typeface="Calibri Light" panose="020F0302020204030204"/>
            </a:rPr>
            <a:t> our </a:t>
          </a:r>
          <a:r>
            <a:rPr lang="en-US" sz="1300" kern="1200"/>
            <a:t>collaborators:</a:t>
          </a:r>
          <a:r>
            <a:rPr lang="en-US" sz="1300" kern="1200">
              <a:latin typeface="Calibri Light" panose="020F0302020204030204"/>
            </a:rPr>
            <a:t> </a:t>
          </a:r>
          <a:endParaRPr lang="en-US" sz="1300" kern="1200"/>
        </a:p>
      </dsp:txBody>
      <dsp:txXfrm>
        <a:off x="309290" y="137008"/>
        <a:ext cx="4030321" cy="346292"/>
      </dsp:txXfrm>
    </dsp:sp>
    <dsp:sp modelId="{5FC68A71-A2DF-4F49-AF62-7649F0F2421B}">
      <dsp:nvSpPr>
        <dsp:cNvPr id="0" name=""/>
        <dsp:cNvSpPr/>
      </dsp:nvSpPr>
      <dsp:spPr>
        <a:xfrm>
          <a:off x="0" y="1493609"/>
          <a:ext cx="5811128" cy="1392299"/>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1008" tIns="270764" rIns="451008"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hlinkClick xmlns:r="http://schemas.openxmlformats.org/officeDocument/2006/relationships" r:id="rId1">
                <a:extLst>
                  <a:ext uri="{A12FA001-AC4F-418D-AE19-62706E023703}">
                    <ahyp:hlinkClr xmlns:ahyp="http://schemas.microsoft.com/office/drawing/2018/hyperlinkcolor" val="tx"/>
                  </a:ext>
                </a:extLst>
              </a:hlinkClick>
            </a:rPr>
            <a:t>amanocha@princeton.edu</a:t>
          </a:r>
          <a:endParaRPr lang="en-US" sz="1300" kern="1200"/>
        </a:p>
        <a:p>
          <a:pPr marL="114300" lvl="1" indent="-114300" algn="l" defTabSz="577850">
            <a:lnSpc>
              <a:spcPct val="90000"/>
            </a:lnSpc>
            <a:spcBef>
              <a:spcPct val="0"/>
            </a:spcBef>
            <a:spcAft>
              <a:spcPct val="15000"/>
            </a:spcAft>
            <a:buChar char="•"/>
          </a:pPr>
          <a:r>
            <a:rPr lang="en-US" sz="1300" kern="1200">
              <a:latin typeface="Calibri Light" panose="020F0302020204030204"/>
              <a:hlinkClick xmlns:r="http://schemas.openxmlformats.org/officeDocument/2006/relationships" r:id="rId2"/>
            </a:rPr>
            <a:t>morenes@princeton.edu</a:t>
          </a:r>
        </a:p>
        <a:p>
          <a:pPr marL="114300" lvl="1" indent="-114300" algn="l" defTabSz="577850">
            <a:lnSpc>
              <a:spcPct val="90000"/>
            </a:lnSpc>
            <a:spcBef>
              <a:spcPct val="0"/>
            </a:spcBef>
            <a:spcAft>
              <a:spcPct val="15000"/>
            </a:spcAft>
            <a:buChar char="•"/>
          </a:pPr>
          <a:r>
            <a:rPr lang="en-US" sz="1300" kern="1200" err="1">
              <a:latin typeface="Calibri Light" panose="020F0302020204030204"/>
            </a:rPr>
            <a:t>etureci@princeton.edu</a:t>
          </a:r>
          <a:endParaRPr lang="en-US" sz="1300" kern="1200">
            <a:latin typeface="Calibri Light" panose="020F0302020204030204"/>
          </a:endParaRPr>
        </a:p>
        <a:p>
          <a:pPr marL="114300" lvl="1" indent="-114300" algn="l" defTabSz="577850">
            <a:lnSpc>
              <a:spcPct val="90000"/>
            </a:lnSpc>
            <a:spcBef>
              <a:spcPct val="0"/>
            </a:spcBef>
            <a:spcAft>
              <a:spcPct val="15000"/>
            </a:spcAft>
            <a:buChar char="•"/>
          </a:pPr>
          <a:r>
            <a:rPr lang="en-US" sz="1300" kern="1200">
              <a:hlinkClick xmlns:r="http://schemas.openxmlformats.org/officeDocument/2006/relationships" r:id="rId3">
                <a:extLst>
                  <a:ext uri="{A12FA001-AC4F-418D-AE19-62706E023703}">
                    <ahyp:hlinkClr xmlns:ahyp="http://schemas.microsoft.com/office/drawing/2018/hyperlinkcolor" val="tx"/>
                  </a:ext>
                </a:extLst>
              </a:hlinkClick>
            </a:rPr>
            <a:t>https://mrmgroup.cs.princeton.edu/</a:t>
          </a:r>
          <a:endParaRPr lang="en-US" sz="1300" kern="1200"/>
        </a:p>
        <a:p>
          <a:pPr marL="114300" lvl="1" indent="-114300" algn="l" defTabSz="577850">
            <a:lnSpc>
              <a:spcPct val="90000"/>
            </a:lnSpc>
            <a:spcBef>
              <a:spcPct val="0"/>
            </a:spcBef>
            <a:spcAft>
              <a:spcPct val="15000"/>
            </a:spcAft>
            <a:buChar char="•"/>
          </a:pPr>
          <a:r>
            <a:rPr lang="en-US" sz="1300" kern="1200">
              <a:hlinkClick xmlns:r="http://schemas.openxmlformats.org/officeDocument/2006/relationships" r:id="rId4">
                <a:extLst>
                  <a:ext uri="{A12FA001-AC4F-418D-AE19-62706E023703}">
                    <ahyp:hlinkClr xmlns:ahyp="http://schemas.microsoft.com/office/drawing/2018/hyperlinkcolor" val="tx"/>
                  </a:ext>
                </a:extLst>
              </a:hlinkClick>
            </a:rPr>
            <a:t>https://decades.cs.princeton.edu/</a:t>
          </a:r>
          <a:endParaRPr lang="en-US" sz="1300" kern="1200"/>
        </a:p>
      </dsp:txBody>
      <dsp:txXfrm>
        <a:off x="0" y="1493609"/>
        <a:ext cx="5811128" cy="1392299"/>
      </dsp:txXfrm>
    </dsp:sp>
    <dsp:sp modelId="{837C5925-79F4-4226-87F5-8BD39AB0B182}">
      <dsp:nvSpPr>
        <dsp:cNvPr id="0" name=""/>
        <dsp:cNvSpPr/>
      </dsp:nvSpPr>
      <dsp:spPr>
        <a:xfrm>
          <a:off x="290556" y="1301729"/>
          <a:ext cx="4067789" cy="3837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753" tIns="0" rIns="153753" bIns="0" numCol="1" spcCol="1270" anchor="ctr" anchorCtr="0">
          <a:noAutofit/>
        </a:bodyPr>
        <a:lstStyle/>
        <a:p>
          <a:pPr marL="0" lvl="0" indent="0" algn="l" defTabSz="577850">
            <a:lnSpc>
              <a:spcPct val="90000"/>
            </a:lnSpc>
            <a:spcBef>
              <a:spcPct val="0"/>
            </a:spcBef>
            <a:spcAft>
              <a:spcPct val="35000"/>
            </a:spcAft>
            <a:buNone/>
            <a:defRPr b="1"/>
          </a:pPr>
          <a:r>
            <a:rPr lang="en-US" sz="1300" kern="1200"/>
            <a:t>Contact: </a:t>
          </a:r>
        </a:p>
      </dsp:txBody>
      <dsp:txXfrm>
        <a:off x="309290" y="1320463"/>
        <a:ext cx="4030321" cy="346292"/>
      </dsp:txXfrm>
    </dsp:sp>
    <dsp:sp modelId="{7EC6E81A-4606-4ADF-90B4-F4FC11C6CDA5}">
      <dsp:nvSpPr>
        <dsp:cNvPr id="0" name=""/>
        <dsp:cNvSpPr/>
      </dsp:nvSpPr>
      <dsp:spPr>
        <a:xfrm>
          <a:off x="0" y="3147989"/>
          <a:ext cx="5811128" cy="982799"/>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1008" tIns="270764" rIns="451008"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hlinkClick xmlns:r="http://schemas.openxmlformats.org/officeDocument/2006/relationships" r:id="rId5">
                <a:extLst>
                  <a:ext uri="{A12FA001-AC4F-418D-AE19-62706E023703}">
                    <ahyp:hlinkClr xmlns:ahyp="http://schemas.microsoft.com/office/drawing/2018/hyperlinkcolor" val="tx"/>
                  </a:ext>
                </a:extLst>
              </a:hlinkClick>
            </a:rPr>
            <a:t>https://github.com/amanocha/FAST-LLAMAs</a:t>
          </a:r>
          <a:endParaRPr lang="en-US" sz="1300" kern="1200"/>
        </a:p>
        <a:p>
          <a:pPr marL="114300" lvl="1" indent="-114300" algn="l" defTabSz="577850">
            <a:lnSpc>
              <a:spcPct val="90000"/>
            </a:lnSpc>
            <a:spcBef>
              <a:spcPct val="0"/>
            </a:spcBef>
            <a:spcAft>
              <a:spcPct val="15000"/>
            </a:spcAft>
            <a:buChar char="•"/>
          </a:pPr>
          <a:r>
            <a:rPr lang="en-US" sz="1300" kern="1200">
              <a:hlinkClick xmlns:r="http://schemas.openxmlformats.org/officeDocument/2006/relationships" r:id="rId6">
                <a:extLst>
                  <a:ext uri="{A12FA001-AC4F-418D-AE19-62706E023703}">
                    <ahyp:hlinkClr xmlns:ahyp="http://schemas.microsoft.com/office/drawing/2018/hyperlinkcolor" val="tx"/>
                  </a:ext>
                </a:extLst>
              </a:hlinkClick>
            </a:rPr>
            <a:t>https://github.com/PrincetonUniversity/</a:t>
          </a:r>
          <a:r>
            <a:rPr lang="en-US" sz="1300" u="sng" kern="1200" err="1"/>
            <a:t>DecadesCompiler</a:t>
          </a:r>
          <a:endParaRPr lang="en-US" sz="1300" kern="1200"/>
        </a:p>
        <a:p>
          <a:pPr marL="114300" lvl="1" indent="-114300" algn="l" defTabSz="577850">
            <a:lnSpc>
              <a:spcPct val="90000"/>
            </a:lnSpc>
            <a:spcBef>
              <a:spcPct val="0"/>
            </a:spcBef>
            <a:spcAft>
              <a:spcPct val="15000"/>
            </a:spcAft>
            <a:buChar char="•"/>
          </a:pPr>
          <a:r>
            <a:rPr lang="en-US" sz="1300" kern="1200">
              <a:hlinkClick xmlns:r="http://schemas.openxmlformats.org/officeDocument/2006/relationships" r:id="rId6">
                <a:extLst>
                  <a:ext uri="{A12FA001-AC4F-418D-AE19-62706E023703}">
                    <ahyp:hlinkClr xmlns:ahyp="http://schemas.microsoft.com/office/drawing/2018/hyperlinkcolor" val="tx"/>
                  </a:ext>
                </a:extLst>
              </a:hlinkClick>
            </a:rPr>
            <a:t>https://github.com/PrincetonUniversity/MosaicSim</a:t>
          </a:r>
          <a:endParaRPr lang="en-US" sz="1300" kern="1200"/>
        </a:p>
      </dsp:txBody>
      <dsp:txXfrm>
        <a:off x="0" y="3147989"/>
        <a:ext cx="5811128" cy="982799"/>
      </dsp:txXfrm>
    </dsp:sp>
    <dsp:sp modelId="{40E9E38D-CA43-4865-A08B-18CA7D0E8419}">
      <dsp:nvSpPr>
        <dsp:cNvPr id="0" name=""/>
        <dsp:cNvSpPr/>
      </dsp:nvSpPr>
      <dsp:spPr>
        <a:xfrm>
          <a:off x="290556" y="2956109"/>
          <a:ext cx="4067789" cy="3837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753" tIns="0" rIns="153753" bIns="0" numCol="1" spcCol="1270" anchor="ctr" anchorCtr="0">
          <a:noAutofit/>
        </a:bodyPr>
        <a:lstStyle/>
        <a:p>
          <a:pPr marL="0" lvl="0" indent="0" algn="l" defTabSz="577850">
            <a:lnSpc>
              <a:spcPct val="90000"/>
            </a:lnSpc>
            <a:spcBef>
              <a:spcPct val="0"/>
            </a:spcBef>
            <a:spcAft>
              <a:spcPct val="35000"/>
            </a:spcAft>
            <a:buNone/>
            <a:defRPr b="1"/>
          </a:pPr>
          <a:r>
            <a:rPr lang="en-US" sz="1300" kern="1200"/>
            <a:t>Open Source Tools:</a:t>
          </a:r>
        </a:p>
      </dsp:txBody>
      <dsp:txXfrm>
        <a:off x="309290" y="2974843"/>
        <a:ext cx="4030321" cy="346292"/>
      </dsp:txXfrm>
    </dsp:sp>
    <dsp:sp modelId="{F2614B74-40B5-744C-9D3B-21DF6063B014}">
      <dsp:nvSpPr>
        <dsp:cNvPr id="0" name=""/>
        <dsp:cNvSpPr/>
      </dsp:nvSpPr>
      <dsp:spPr>
        <a:xfrm>
          <a:off x="0" y="4392869"/>
          <a:ext cx="5811128" cy="1167074"/>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1008" tIns="270764" rIns="451008"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Decoupling with Asymmetric Access/Execute threads </a:t>
          </a:r>
          <a:r>
            <a:rPr lang="en-US" sz="1300" kern="1200">
              <a:hlinkClick xmlns:r="http://schemas.openxmlformats.org/officeDocument/2006/relationships" r:id="rId7"/>
            </a:rPr>
            <a:t>https://youtu.be/elkQcMFSvoo</a:t>
          </a:r>
          <a:endParaRPr lang="en-GB" sz="1300" kern="1200"/>
        </a:p>
        <a:p>
          <a:pPr marL="114300" lvl="1" indent="-114300" algn="l" defTabSz="577850">
            <a:lnSpc>
              <a:spcPct val="90000"/>
            </a:lnSpc>
            <a:spcBef>
              <a:spcPct val="0"/>
            </a:spcBef>
            <a:spcAft>
              <a:spcPct val="15000"/>
            </a:spcAft>
            <a:buChar char="•"/>
          </a:pPr>
          <a:r>
            <a:rPr lang="en-US" sz="1300" kern="1200"/>
            <a:t>Decoupling and prefetching on top of Linux</a:t>
          </a:r>
        </a:p>
        <a:p>
          <a:pPr marL="114300" lvl="1" indent="-114300" algn="l" defTabSz="577850">
            <a:lnSpc>
              <a:spcPct val="90000"/>
            </a:lnSpc>
            <a:spcBef>
              <a:spcPct val="0"/>
            </a:spcBef>
            <a:spcAft>
              <a:spcPct val="15000"/>
            </a:spcAft>
            <a:buChar char="•"/>
          </a:pPr>
          <a:r>
            <a:rPr lang="en-US" sz="1300" kern="1200">
              <a:hlinkClick xmlns:r="http://schemas.openxmlformats.org/officeDocument/2006/relationships" r:id="rId8"/>
            </a:rPr>
            <a:t>https://youtu.be/YRbsjqzlTOM</a:t>
          </a:r>
          <a:endParaRPr lang="en-US" sz="1300" kern="1200"/>
        </a:p>
      </dsp:txBody>
      <dsp:txXfrm>
        <a:off x="0" y="4392869"/>
        <a:ext cx="5811128" cy="1167074"/>
      </dsp:txXfrm>
    </dsp:sp>
    <dsp:sp modelId="{ABD2F908-A3F4-DA4F-8122-064E73CC9421}">
      <dsp:nvSpPr>
        <dsp:cNvPr id="0" name=""/>
        <dsp:cNvSpPr/>
      </dsp:nvSpPr>
      <dsp:spPr>
        <a:xfrm>
          <a:off x="290556" y="4200989"/>
          <a:ext cx="4067789" cy="3837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3753" tIns="0" rIns="153753" bIns="0" numCol="1" spcCol="1270" anchor="ctr" anchorCtr="0">
          <a:noAutofit/>
        </a:bodyPr>
        <a:lstStyle/>
        <a:p>
          <a:pPr marL="0" lvl="0" indent="0" algn="l" defTabSz="577850">
            <a:lnSpc>
              <a:spcPct val="90000"/>
            </a:lnSpc>
            <a:spcBef>
              <a:spcPct val="0"/>
            </a:spcBef>
            <a:spcAft>
              <a:spcPct val="35000"/>
            </a:spcAft>
            <a:buNone/>
          </a:pPr>
          <a:r>
            <a:rPr lang="en-GB" sz="1300" kern="1200"/>
            <a:t>Demos</a:t>
          </a:r>
        </a:p>
      </dsp:txBody>
      <dsp:txXfrm>
        <a:off x="309290" y="4219723"/>
        <a:ext cx="4030321"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33E9CF60-E573-0D45-B210-8E14A6F3390E}" type="datetimeFigureOut">
              <a:rPr lang="en-US" smtClean="0"/>
              <a:t>9/20/2022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52D1C0A6-A6AF-144F-8337-6E8AA4C0CAEB}" type="slidenum">
              <a:rPr lang="en-US" smtClean="0"/>
              <a:t>‹#›</a:t>
            </a:fld>
            <a:endParaRPr lang="en-US"/>
          </a:p>
        </p:txBody>
      </p:sp>
    </p:spTree>
    <p:extLst>
      <p:ext uri="{BB962C8B-B14F-4D97-AF65-F5344CB8AC3E}">
        <p14:creationId xmlns:p14="http://schemas.microsoft.com/office/powerpoint/2010/main" val="2667504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D1C0A6-A6AF-144F-8337-6E8AA4C0CAEB}" type="slidenum">
              <a:rPr lang="en-US" smtClean="0"/>
              <a:t>2</a:t>
            </a:fld>
            <a:endParaRPr lang="en-US"/>
          </a:p>
        </p:txBody>
      </p:sp>
    </p:spTree>
    <p:extLst>
      <p:ext uri="{BB962C8B-B14F-4D97-AF65-F5344CB8AC3E}">
        <p14:creationId xmlns:p14="http://schemas.microsoft.com/office/powerpoint/2010/main" val="1792133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D1C0A6-A6AF-144F-8337-6E8AA4C0CAEB}" type="slidenum">
              <a:rPr lang="en-US" smtClean="0"/>
              <a:t>11</a:t>
            </a:fld>
            <a:endParaRPr lang="en-US"/>
          </a:p>
        </p:txBody>
      </p:sp>
    </p:spTree>
    <p:extLst>
      <p:ext uri="{BB962C8B-B14F-4D97-AF65-F5344CB8AC3E}">
        <p14:creationId xmlns:p14="http://schemas.microsoft.com/office/powerpoint/2010/main" val="2914278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D1C0A6-A6AF-144F-8337-6E8AA4C0CAEB}" type="slidenum">
              <a:rPr lang="en-US" smtClean="0"/>
              <a:t>12</a:t>
            </a:fld>
            <a:endParaRPr lang="en-US"/>
          </a:p>
        </p:txBody>
      </p:sp>
    </p:spTree>
    <p:extLst>
      <p:ext uri="{BB962C8B-B14F-4D97-AF65-F5344CB8AC3E}">
        <p14:creationId xmlns:p14="http://schemas.microsoft.com/office/powerpoint/2010/main" val="3532503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a:p>
        </p:txBody>
      </p:sp>
      <p:sp>
        <p:nvSpPr>
          <p:cNvPr id="4" name="Slide Number Placeholder 3"/>
          <p:cNvSpPr>
            <a:spLocks noGrp="1"/>
          </p:cNvSpPr>
          <p:nvPr>
            <p:ph type="sldNum" sz="quarter" idx="5"/>
          </p:nvPr>
        </p:nvSpPr>
        <p:spPr/>
        <p:txBody>
          <a:bodyPr/>
          <a:lstStyle/>
          <a:p>
            <a:fld id="{52D1C0A6-A6AF-144F-8337-6E8AA4C0CAEB}" type="slidenum">
              <a:rPr lang="en-US" smtClean="0"/>
              <a:t>13</a:t>
            </a:fld>
            <a:endParaRPr lang="en-US"/>
          </a:p>
        </p:txBody>
      </p:sp>
    </p:spTree>
    <p:extLst>
      <p:ext uri="{BB962C8B-B14F-4D97-AF65-F5344CB8AC3E}">
        <p14:creationId xmlns:p14="http://schemas.microsoft.com/office/powerpoint/2010/main" val="537368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a:p>
        </p:txBody>
      </p:sp>
      <p:sp>
        <p:nvSpPr>
          <p:cNvPr id="4" name="Slide Number Placeholder 3"/>
          <p:cNvSpPr>
            <a:spLocks noGrp="1"/>
          </p:cNvSpPr>
          <p:nvPr>
            <p:ph type="sldNum" sz="quarter" idx="5"/>
          </p:nvPr>
        </p:nvSpPr>
        <p:spPr/>
        <p:txBody>
          <a:bodyPr/>
          <a:lstStyle/>
          <a:p>
            <a:fld id="{52D1C0A6-A6AF-144F-8337-6E8AA4C0CAEB}" type="slidenum">
              <a:rPr lang="en-US" smtClean="0"/>
              <a:t>14</a:t>
            </a:fld>
            <a:endParaRPr lang="en-US"/>
          </a:p>
        </p:txBody>
      </p:sp>
    </p:spTree>
    <p:extLst>
      <p:ext uri="{BB962C8B-B14F-4D97-AF65-F5344CB8AC3E}">
        <p14:creationId xmlns:p14="http://schemas.microsoft.com/office/powerpoint/2010/main" val="945738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D1C0A6-A6AF-144F-8337-6E8AA4C0CAEB}" type="slidenum">
              <a:rPr lang="en-US" smtClean="0"/>
              <a:t>15</a:t>
            </a:fld>
            <a:endParaRPr lang="en-US"/>
          </a:p>
        </p:txBody>
      </p:sp>
    </p:spTree>
    <p:extLst>
      <p:ext uri="{BB962C8B-B14F-4D97-AF65-F5344CB8AC3E}">
        <p14:creationId xmlns:p14="http://schemas.microsoft.com/office/powerpoint/2010/main" val="276015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D1C0A6-A6AF-144F-8337-6E8AA4C0CAEB}" type="slidenum">
              <a:rPr lang="en-US" smtClean="0"/>
              <a:t>16</a:t>
            </a:fld>
            <a:endParaRPr lang="en-US"/>
          </a:p>
        </p:txBody>
      </p:sp>
    </p:spTree>
    <p:extLst>
      <p:ext uri="{BB962C8B-B14F-4D97-AF65-F5344CB8AC3E}">
        <p14:creationId xmlns:p14="http://schemas.microsoft.com/office/powerpoint/2010/main" val="1384964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show where our work fits on the software-hardware stack, let’s revisit first the related work.</a:t>
            </a:r>
          </a:p>
          <a:p>
            <a:r>
              <a:rPr lang="en-US"/>
              <a:t>In this figure I show </a:t>
            </a:r>
            <a:r>
              <a:rPr lang="en-US" b="1"/>
              <a:t>the layers of the stack involved in the hardware approaches</a:t>
            </a:r>
            <a:r>
              <a:rPr lang="en-US"/>
              <a:t> we showed in the table before!</a:t>
            </a:r>
          </a:p>
          <a:p>
            <a:r>
              <a:rPr lang="en-US"/>
              <a:t>Hardware prefetching of Indirect memory accesses and Slipstream are only at the microarchitecture level, limiting the benefits to things that are known or predicted at runtime</a:t>
            </a:r>
          </a:p>
          <a:p>
            <a:r>
              <a:rPr lang="en-US"/>
              <a:t>while more holistic </a:t>
            </a:r>
            <a:r>
              <a:rPr lang="en-US" err="1"/>
              <a:t>apporaches</a:t>
            </a:r>
            <a:r>
              <a:rPr lang="en-US"/>
              <a:t> are architecturally exposed thru new instructions.</a:t>
            </a:r>
          </a:p>
          <a:p>
            <a:endParaRPr lang="en-US"/>
          </a:p>
          <a:p>
            <a:r>
              <a:rPr lang="en-US" b="1"/>
              <a:t>Programmable prefetching and </a:t>
            </a:r>
            <a:r>
              <a:rPr lang="en-US" b="1" err="1"/>
              <a:t>DeSC</a:t>
            </a:r>
            <a:r>
              <a:rPr lang="en-US" b="1"/>
              <a:t> </a:t>
            </a:r>
            <a:r>
              <a:rPr lang="en-US"/>
              <a:t>also include a compiler pass to target these newly added ISA instructions.</a:t>
            </a:r>
          </a:p>
        </p:txBody>
      </p:sp>
      <p:sp>
        <p:nvSpPr>
          <p:cNvPr id="4" name="Slide Number Placeholder 3"/>
          <p:cNvSpPr>
            <a:spLocks noGrp="1"/>
          </p:cNvSpPr>
          <p:nvPr>
            <p:ph type="sldNum" sz="quarter" idx="5"/>
          </p:nvPr>
        </p:nvSpPr>
        <p:spPr/>
        <p:txBody>
          <a:bodyPr/>
          <a:lstStyle/>
          <a:p>
            <a:fld id="{62AD769B-E9FE-49CC-8DC3-28E8B5521138}" type="slidenum">
              <a:rPr lang="en-US" smtClean="0"/>
              <a:t>17</a:t>
            </a:fld>
            <a:endParaRPr lang="en-US"/>
          </a:p>
        </p:txBody>
      </p:sp>
    </p:spTree>
    <p:extLst>
      <p:ext uri="{BB962C8B-B14F-4D97-AF65-F5344CB8AC3E}">
        <p14:creationId xmlns:p14="http://schemas.microsoft.com/office/powerpoint/2010/main" val="1744085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Finally, software only-approaches optimize code at the compiler level, </a:t>
            </a:r>
            <a:r>
              <a:rPr lang="en-US" b="1"/>
              <a:t>without</a:t>
            </a:r>
            <a:r>
              <a:rPr lang="en-US"/>
              <a:t> </a:t>
            </a:r>
            <a:r>
              <a:rPr lang="en-US" b="1"/>
              <a:t>New hardware involved.</a:t>
            </a:r>
          </a:p>
          <a:p>
            <a:endParaRPr lang="en-US"/>
          </a:p>
          <a:p>
            <a:r>
              <a:rPr lang="en-US"/>
              <a:t>While these approaches can provide good performance improvements, they are limited by the underlying hardware. </a:t>
            </a:r>
          </a:p>
          <a:p>
            <a:r>
              <a:rPr lang="en-US"/>
              <a:t>For example, In the case of </a:t>
            </a:r>
            <a:r>
              <a:rPr lang="en-US" b="1"/>
              <a:t>Clairvoyance</a:t>
            </a:r>
            <a:r>
              <a:rPr lang="en-US"/>
              <a:t>, the approach is only performing well, when used in conjunction with </a:t>
            </a:r>
            <a:r>
              <a:rPr lang="en-US" err="1"/>
              <a:t>OoO</a:t>
            </a:r>
            <a:r>
              <a:rPr lang="en-US"/>
              <a:t> cores with large instruction windows.</a:t>
            </a:r>
          </a:p>
        </p:txBody>
      </p:sp>
      <p:sp>
        <p:nvSpPr>
          <p:cNvPr id="4" name="Slide Number Placeholder 3"/>
          <p:cNvSpPr>
            <a:spLocks noGrp="1"/>
          </p:cNvSpPr>
          <p:nvPr>
            <p:ph type="sldNum" sz="quarter" idx="5"/>
          </p:nvPr>
        </p:nvSpPr>
        <p:spPr/>
        <p:txBody>
          <a:bodyPr/>
          <a:lstStyle/>
          <a:p>
            <a:fld id="{62AD769B-E9FE-49CC-8DC3-28E8B5521138}" type="slidenum">
              <a:rPr lang="en-US" smtClean="0"/>
              <a:t>18</a:t>
            </a:fld>
            <a:endParaRPr lang="en-US"/>
          </a:p>
        </p:txBody>
      </p:sp>
    </p:spTree>
    <p:extLst>
      <p:ext uri="{BB962C8B-B14F-4D97-AF65-F5344CB8AC3E}">
        <p14:creationId xmlns:p14="http://schemas.microsoft.com/office/powerpoint/2010/main" val="4237052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adding </a:t>
            </a:r>
            <a:r>
              <a:rPr lang="en-US" err="1"/>
              <a:t>GraphAttack</a:t>
            </a:r>
            <a:r>
              <a:rPr lang="en-US"/>
              <a:t> into the chart. </a:t>
            </a:r>
          </a:p>
          <a:p>
            <a:r>
              <a:rPr lang="en-US" err="1"/>
              <a:t>GraphAttack</a:t>
            </a:r>
            <a:r>
              <a:rPr lang="en-US"/>
              <a:t> </a:t>
            </a:r>
            <a:r>
              <a:rPr lang="en-US" b="1"/>
              <a:t>leverages the compiler layer to target our specialized hardware (</a:t>
            </a:r>
            <a:r>
              <a:rPr lang="en-US"/>
              <a:t>MAPLE), </a:t>
            </a:r>
            <a:r>
              <a:rPr lang="en-US" b="1"/>
              <a:t>thru its programming API.</a:t>
            </a:r>
          </a:p>
          <a:p>
            <a:r>
              <a:rPr lang="en-US"/>
              <a:t>The API operations </a:t>
            </a:r>
            <a:r>
              <a:rPr lang="en-US" b="1"/>
              <a:t>use existing memory instructions</a:t>
            </a:r>
            <a:r>
              <a:rPr lang="en-US"/>
              <a:t>, and so it is ISA-agnostic. </a:t>
            </a:r>
          </a:p>
          <a:p>
            <a:r>
              <a:rPr lang="en-US"/>
              <a:t>And our hardware approach does not modify the core, as it is connected to the Network on chip, as any other component of the SoC</a:t>
            </a:r>
          </a:p>
        </p:txBody>
      </p:sp>
      <p:sp>
        <p:nvSpPr>
          <p:cNvPr id="4" name="Slide Number Placeholder 3"/>
          <p:cNvSpPr>
            <a:spLocks noGrp="1"/>
          </p:cNvSpPr>
          <p:nvPr>
            <p:ph type="sldNum" sz="quarter" idx="5"/>
          </p:nvPr>
        </p:nvSpPr>
        <p:spPr/>
        <p:txBody>
          <a:bodyPr/>
          <a:lstStyle/>
          <a:p>
            <a:fld id="{62AD769B-E9FE-49CC-8DC3-28E8B5521138}" type="slidenum">
              <a:rPr lang="en-US" smtClean="0"/>
              <a:t>19</a:t>
            </a:fld>
            <a:endParaRPr lang="en-US"/>
          </a:p>
        </p:txBody>
      </p:sp>
    </p:spTree>
    <p:extLst>
      <p:ext uri="{BB962C8B-B14F-4D97-AF65-F5344CB8AC3E}">
        <p14:creationId xmlns:p14="http://schemas.microsoft.com/office/powerpoint/2010/main" val="3235039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MAPLEs offers a </a:t>
            </a:r>
            <a:r>
              <a:rPr lang="en-US" sz="1200" b="1" kern="1200">
                <a:solidFill>
                  <a:schemeClr val="tx1"/>
                </a:solidFill>
                <a:effectLst/>
                <a:latin typeface="+mn-lt"/>
                <a:ea typeface="+mn-ea"/>
                <a:cs typeface="+mn-cs"/>
              </a:rPr>
              <a:t>software interface </a:t>
            </a:r>
            <a:r>
              <a:rPr lang="en-US" sz="1200" kern="1200">
                <a:solidFill>
                  <a:schemeClr val="tx1"/>
                </a:solidFill>
                <a:effectLst/>
                <a:latin typeface="+mn-lt"/>
                <a:ea typeface="+mn-ea"/>
                <a:cs typeface="+mn-cs"/>
              </a:rPr>
              <a:t>to its hardware specialization. </a:t>
            </a:r>
          </a:p>
          <a:p>
            <a:r>
              <a:rPr lang="en-US" sz="1200" kern="1200">
                <a:solidFill>
                  <a:schemeClr val="tx1"/>
                </a:solidFill>
                <a:effectLst/>
                <a:latin typeface="+mn-lt"/>
                <a:ea typeface="+mn-ea"/>
                <a:cs typeface="+mn-cs"/>
              </a:rPr>
              <a:t>Its communication mechanism </a:t>
            </a:r>
            <a:r>
              <a:rPr lang="en-US" sz="1200" b="1" kern="1200">
                <a:solidFill>
                  <a:schemeClr val="tx1"/>
                </a:solidFill>
                <a:effectLst/>
                <a:latin typeface="+mn-lt"/>
                <a:ea typeface="+mn-ea"/>
                <a:cs typeface="+mn-cs"/>
              </a:rPr>
              <a:t>allows using MAPLE </a:t>
            </a:r>
            <a:r>
              <a:rPr lang="en-US" sz="1200" kern="1200">
                <a:solidFill>
                  <a:schemeClr val="tx1"/>
                </a:solidFill>
                <a:effectLst/>
                <a:latin typeface="+mn-lt"/>
                <a:ea typeface="+mn-ea"/>
                <a:cs typeface="+mn-cs"/>
              </a:rPr>
              <a:t>for, out-of-the-core, </a:t>
            </a:r>
            <a:r>
              <a:rPr lang="en-US" sz="1200" b="1" kern="1200">
                <a:solidFill>
                  <a:schemeClr val="tx1"/>
                </a:solidFill>
                <a:effectLst/>
                <a:latin typeface="+mn-lt"/>
                <a:ea typeface="+mn-ea"/>
                <a:cs typeface="+mn-cs"/>
              </a:rPr>
              <a:t>decoupling by offloading memory request to this shared device.</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its programming model is </a:t>
            </a:r>
            <a:r>
              <a:rPr lang="en-US" sz="1200" b="1" kern="1200">
                <a:solidFill>
                  <a:schemeClr val="tx1"/>
                </a:solidFill>
                <a:effectLst/>
                <a:latin typeface="+mn-lt"/>
                <a:ea typeface="+mn-ea"/>
                <a:cs typeface="+mn-cs"/>
              </a:rPr>
              <a:t>easily extensible </a:t>
            </a:r>
            <a:r>
              <a:rPr lang="en-US" sz="1200" kern="1200">
                <a:solidFill>
                  <a:schemeClr val="tx1"/>
                </a:solidFill>
                <a:effectLst/>
                <a:latin typeface="+mn-lt"/>
                <a:ea typeface="+mn-ea"/>
                <a:cs typeface="+mn-cs"/>
              </a:rPr>
              <a:t>to incorporate other access patterns or more memory operations.</a:t>
            </a:r>
          </a:p>
          <a:p>
            <a:endParaRPr lang="en-US"/>
          </a:p>
          <a:p>
            <a:r>
              <a:rPr lang="en-US" sz="1200" b="1" kern="1200">
                <a:solidFill>
                  <a:schemeClr val="tx1"/>
                </a:solidFill>
                <a:effectLst/>
                <a:latin typeface="+mn-lt"/>
                <a:ea typeface="+mn-ea"/>
                <a:cs typeface="+mn-cs"/>
              </a:rPr>
              <a:t>By using </a:t>
            </a:r>
            <a:r>
              <a:rPr lang="en-US" sz="1200" kern="1200">
                <a:solidFill>
                  <a:schemeClr val="tx1"/>
                </a:solidFill>
                <a:effectLst/>
                <a:latin typeface="+mn-lt"/>
                <a:ea typeface="+mn-ea"/>
                <a:cs typeface="+mn-cs"/>
              </a:rPr>
              <a:t>MAPLEs</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we can achieve software programmability, with the performance benefits often reserved to microarchitectural approaches, since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decoupling and operations use existing memory instructions, </a:t>
            </a:r>
            <a:r>
              <a:rPr lang="en-US" sz="1200" b="1" kern="1200">
                <a:solidFill>
                  <a:schemeClr val="tx1"/>
                </a:solidFill>
                <a:effectLst/>
                <a:latin typeface="+mn-lt"/>
                <a:ea typeface="+mn-ea"/>
                <a:cs typeface="+mn-cs"/>
              </a:rPr>
              <a:t>load and stores</a:t>
            </a:r>
            <a:r>
              <a:rPr lang="en-US" sz="1200" kern="1200">
                <a:solidFill>
                  <a:schemeClr val="tx1"/>
                </a:solidFill>
                <a:effectLst/>
                <a:latin typeface="+mn-lt"/>
                <a:ea typeface="+mn-ea"/>
                <a:cs typeface="+mn-cs"/>
              </a:rPr>
              <a:t>, into a virtual page mapped to MAPLE hardware within the IO address range.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Since there are </a:t>
            </a:r>
            <a:r>
              <a:rPr lang="en-US" sz="1200" b="1" kern="1200">
                <a:solidFill>
                  <a:schemeClr val="tx1"/>
                </a:solidFill>
                <a:effectLst/>
                <a:latin typeface="+mn-lt"/>
                <a:ea typeface="+mn-ea"/>
                <a:cs typeface="+mn-cs"/>
              </a:rPr>
              <a:t>No new instructions </a:t>
            </a:r>
            <a:r>
              <a:rPr lang="en-US" sz="1200" b="0" kern="1200">
                <a:solidFill>
                  <a:schemeClr val="tx1"/>
                </a:solidFill>
                <a:effectLst/>
                <a:latin typeface="+mn-lt"/>
                <a:ea typeface="+mn-ea"/>
                <a:cs typeface="+mn-cs"/>
              </a:rPr>
              <a:t>and</a:t>
            </a:r>
            <a:r>
              <a:rPr lang="en-US" sz="1200" b="1" kern="1200">
                <a:solidFill>
                  <a:schemeClr val="tx1"/>
                </a:solidFill>
                <a:effectLst/>
                <a:latin typeface="+mn-lt"/>
                <a:ea typeface="+mn-ea"/>
                <a:cs typeface="+mn-cs"/>
              </a:rPr>
              <a:t> MAPLE is connected to the Network-on-Chip</a:t>
            </a:r>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the Core remains unmodified</a:t>
            </a:r>
            <a:r>
              <a:rPr lang="en-US" sz="1200" kern="120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And so it </a:t>
            </a:r>
            <a:r>
              <a:rPr lang="en-US" sz="1200" b="1"/>
              <a:t>easy-to-adopt</a:t>
            </a:r>
            <a:r>
              <a:rPr lang="en-US" sz="1200"/>
              <a:t> even in the context of an </a:t>
            </a:r>
            <a:r>
              <a:rPr lang="en-US" sz="1200" b="1"/>
              <a:t>SoC generator framework</a:t>
            </a:r>
            <a:r>
              <a:rPr lang="en-US" sz="1200"/>
              <a:t>, meaning that MAPLE can be included in a </a:t>
            </a:r>
            <a:r>
              <a:rPr lang="en-US" sz="1200" err="1"/>
              <a:t>tapeout</a:t>
            </a:r>
            <a:r>
              <a:rPr lang="en-US" sz="1200"/>
              <a:t> without affecting any of the other pieces of the </a:t>
            </a:r>
            <a:r>
              <a:rPr lang="en-US" sz="1200" err="1"/>
              <a:t>SoC.</a:t>
            </a: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As shown in the picture, even </a:t>
            </a:r>
            <a:r>
              <a:rPr lang="en-US" sz="1200" b="1" kern="1200">
                <a:solidFill>
                  <a:schemeClr val="tx1"/>
                </a:solidFill>
                <a:effectLst/>
                <a:latin typeface="+mn-lt"/>
                <a:ea typeface="+mn-ea"/>
                <a:cs typeface="+mn-cs"/>
              </a:rPr>
              <a:t>Heterogeneous cores in the SoC could communicate with MAPLE.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2D1C0A6-A6AF-144F-8337-6E8AA4C0CAEB}" type="slidenum">
              <a:rPr lang="en-US" smtClean="0"/>
              <a:t>20</a:t>
            </a:fld>
            <a:endParaRPr lang="en-US"/>
          </a:p>
        </p:txBody>
      </p:sp>
    </p:spTree>
    <p:extLst>
      <p:ext uri="{BB962C8B-B14F-4D97-AF65-F5344CB8AC3E}">
        <p14:creationId xmlns:p14="http://schemas.microsoft.com/office/powerpoint/2010/main" val="3218603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D1C0A6-A6AF-144F-8337-6E8AA4C0CAEB}" type="slidenum">
              <a:rPr lang="en-US" smtClean="0"/>
              <a:t>3</a:t>
            </a:fld>
            <a:endParaRPr lang="en-US"/>
          </a:p>
        </p:txBody>
      </p:sp>
    </p:spTree>
    <p:extLst>
      <p:ext uri="{BB962C8B-B14F-4D97-AF65-F5344CB8AC3E}">
        <p14:creationId xmlns:p14="http://schemas.microsoft.com/office/powerpoint/2010/main" val="3696992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This Figure shows the </a:t>
            </a:r>
            <a:r>
              <a:rPr lang="en-US" sz="1200" b="1" kern="1200">
                <a:solidFill>
                  <a:schemeClr val="tx1"/>
                </a:solidFill>
                <a:effectLst/>
                <a:latin typeface="+mn-lt"/>
                <a:ea typeface="+mn-ea"/>
                <a:cs typeface="+mn-cs"/>
              </a:rPr>
              <a:t>software-hardware timeline of  Produce and Consume </a:t>
            </a:r>
            <a:r>
              <a:rPr lang="en-US" sz="1200" kern="1200">
                <a:solidFill>
                  <a:schemeClr val="tx1"/>
                </a:solidFill>
                <a:effectLst/>
                <a:latin typeface="+mn-lt"/>
                <a:ea typeface="+mn-ea"/>
                <a:cs typeface="+mn-cs"/>
              </a:rPr>
              <a:t>operations. </a:t>
            </a:r>
          </a:p>
          <a:p>
            <a:r>
              <a:rPr lang="en-US" sz="1200" kern="1200">
                <a:solidFill>
                  <a:schemeClr val="tx1"/>
                </a:solidFill>
                <a:effectLst/>
                <a:latin typeface="+mn-lt"/>
                <a:ea typeface="+mn-ea"/>
                <a:cs typeface="+mn-cs"/>
              </a:rPr>
              <a:t>The are different types of Produce, a core can Produce data directly, or a pointer as we just saw,, and here we are explaining the pointer case, which involve </a:t>
            </a:r>
            <a:r>
              <a:rPr lang="en-US" sz="1200" b="1" kern="1200">
                <a:solidFill>
                  <a:schemeClr val="tx1"/>
                </a:solidFill>
                <a:effectLst/>
                <a:latin typeface="+mn-lt"/>
                <a:ea typeface="+mn-ea"/>
                <a:cs typeface="+mn-cs"/>
              </a:rPr>
              <a:t>MAPLE loading it from memory.</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The produce path works as follows: </a:t>
            </a:r>
          </a:p>
          <a:p>
            <a:r>
              <a:rPr lang="en-US" sz="1200" kern="1200">
                <a:solidFill>
                  <a:schemeClr val="tx1"/>
                </a:solidFill>
                <a:effectLst/>
                <a:latin typeface="+mn-lt"/>
                <a:ea typeface="+mn-ea"/>
                <a:cs typeface="+mn-cs"/>
              </a:rPr>
              <a:t>(1) It starts doing </a:t>
            </a:r>
            <a:r>
              <a:rPr lang="en-US" sz="1200" b="1" kern="1200">
                <a:solidFill>
                  <a:schemeClr val="tx1"/>
                </a:solidFill>
                <a:effectLst/>
                <a:latin typeface="+mn-lt"/>
                <a:ea typeface="+mn-ea"/>
                <a:cs typeface="+mn-cs"/>
              </a:rPr>
              <a:t>a store instruction of the pointer to fetch</a:t>
            </a:r>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targeted to the base address of </a:t>
            </a:r>
            <a:r>
              <a:rPr lang="en-US" sz="1200" kern="1200">
                <a:solidFill>
                  <a:schemeClr val="tx1"/>
                </a:solidFill>
                <a:effectLst/>
                <a:latin typeface="+mn-lt"/>
                <a:ea typeface="+mn-ea"/>
                <a:cs typeface="+mn-cs"/>
              </a:rPr>
              <a:t>MAPLE instance’s </a:t>
            </a:r>
            <a:r>
              <a:rPr lang="en-US" sz="1200" b="1" kern="1200">
                <a:solidFill>
                  <a:schemeClr val="tx1"/>
                </a:solidFill>
                <a:effectLst/>
                <a:latin typeface="+mn-lt"/>
                <a:ea typeface="+mn-ea"/>
                <a:cs typeface="+mn-cs"/>
              </a:rPr>
              <a:t>logically </a:t>
            </a:r>
            <a:r>
              <a:rPr lang="en-US" sz="1200" b="1" kern="1200" err="1">
                <a:solidFill>
                  <a:schemeClr val="tx1"/>
                </a:solidFill>
                <a:effectLst/>
                <a:latin typeface="+mn-lt"/>
                <a:ea typeface="+mn-ea"/>
                <a:cs typeface="+mn-cs"/>
              </a:rPr>
              <a:t>ORed</a:t>
            </a:r>
            <a:r>
              <a:rPr lang="en-US" sz="1200" b="1" kern="1200">
                <a:solidFill>
                  <a:schemeClr val="tx1"/>
                </a:solidFill>
                <a:effectLst/>
                <a:latin typeface="+mn-lt"/>
                <a:ea typeface="+mn-ea"/>
                <a:cs typeface="+mn-cs"/>
              </a:rPr>
              <a:t> with the </a:t>
            </a:r>
            <a:r>
              <a:rPr lang="en-US" sz="1200" kern="1200">
                <a:solidFill>
                  <a:schemeClr val="tx1"/>
                </a:solidFill>
                <a:effectLst/>
                <a:latin typeface="+mn-lt"/>
                <a:ea typeface="+mn-ea"/>
                <a:cs typeface="+mn-cs"/>
              </a:rPr>
              <a:t>queue id, and operation code.</a:t>
            </a:r>
          </a:p>
          <a:p>
            <a:r>
              <a:rPr lang="en-US" sz="1200" kern="1200">
                <a:solidFill>
                  <a:schemeClr val="tx1"/>
                </a:solidFill>
                <a:effectLst/>
                <a:latin typeface="+mn-lt"/>
                <a:ea typeface="+mn-ea"/>
                <a:cs typeface="+mn-cs"/>
              </a:rPr>
              <a:t>(2) The decoder at MAPLE identifies the operation as a </a:t>
            </a:r>
            <a:r>
              <a:rPr lang="en-US" sz="1200" b="1" kern="1200">
                <a:solidFill>
                  <a:schemeClr val="tx1"/>
                </a:solidFill>
                <a:effectLst/>
                <a:latin typeface="+mn-lt"/>
                <a:ea typeface="+mn-ea"/>
                <a:cs typeface="+mn-cs"/>
              </a:rPr>
              <a:t>pointer produce</a:t>
            </a:r>
            <a:r>
              <a:rPr lang="en-US" sz="1200" kern="1200">
                <a:solidFill>
                  <a:schemeClr val="tx1"/>
                </a:solidFill>
                <a:effectLst/>
                <a:latin typeface="+mn-lt"/>
                <a:ea typeface="+mn-ea"/>
                <a:cs typeface="+mn-cs"/>
              </a:rPr>
              <a:t>, and routes it to the </a:t>
            </a:r>
            <a:r>
              <a:rPr lang="en-US" sz="1200" b="1" kern="1200">
                <a:solidFill>
                  <a:schemeClr val="tx1"/>
                </a:solidFill>
                <a:effectLst/>
                <a:latin typeface="+mn-lt"/>
                <a:ea typeface="+mn-ea"/>
                <a:cs typeface="+mn-cs"/>
              </a:rPr>
              <a:t>store pipeline </a:t>
            </a:r>
            <a:r>
              <a:rPr lang="en-US" sz="1200" kern="1200">
                <a:solidFill>
                  <a:schemeClr val="tx1"/>
                </a:solidFill>
                <a:effectLst/>
                <a:latin typeface="+mn-lt"/>
                <a:ea typeface="+mn-ea"/>
                <a:cs typeface="+mn-cs"/>
              </a:rPr>
              <a:t>where it will reserve an entry in the corresponding queue; </a:t>
            </a:r>
          </a:p>
          <a:p>
            <a:r>
              <a:rPr lang="en-US" sz="1200" kern="1200">
                <a:solidFill>
                  <a:schemeClr val="tx1"/>
                </a:solidFill>
                <a:effectLst/>
                <a:latin typeface="+mn-lt"/>
                <a:ea typeface="+mn-ea"/>
                <a:cs typeface="+mn-cs"/>
              </a:rPr>
              <a:t>(3) The pointer is first translated into a physical address thru the MMU, which is then requested to DRAM, </a:t>
            </a:r>
            <a:r>
              <a:rPr lang="en-US" sz="1200" b="1" kern="1200">
                <a:solidFill>
                  <a:schemeClr val="tx1"/>
                </a:solidFill>
                <a:effectLst/>
                <a:latin typeface="+mn-lt"/>
                <a:ea typeface="+mn-ea"/>
                <a:cs typeface="+mn-cs"/>
              </a:rPr>
              <a:t>using as transaction id, </a:t>
            </a:r>
            <a:r>
              <a:rPr lang="en-US" sz="1200" kern="1200">
                <a:solidFill>
                  <a:schemeClr val="tx1"/>
                </a:solidFill>
                <a:effectLst/>
                <a:latin typeface="+mn-lt"/>
                <a:ea typeface="+mn-ea"/>
                <a:cs typeface="+mn-cs"/>
              </a:rPr>
              <a:t>the </a:t>
            </a:r>
            <a:r>
              <a:rPr lang="en-US" sz="1200" b="1" kern="1200">
                <a:solidFill>
                  <a:schemeClr val="tx1"/>
                </a:solidFill>
                <a:effectLst/>
                <a:latin typeface="+mn-lt"/>
                <a:ea typeface="+mn-ea"/>
                <a:cs typeface="+mn-cs"/>
              </a:rPr>
              <a:t>index</a:t>
            </a:r>
            <a:r>
              <a:rPr lang="en-US" sz="1200" kern="1200">
                <a:solidFill>
                  <a:schemeClr val="tx1"/>
                </a:solidFill>
                <a:effectLst/>
                <a:latin typeface="+mn-lt"/>
                <a:ea typeface="+mn-ea"/>
                <a:cs typeface="+mn-cs"/>
              </a:rPr>
              <a:t> of the </a:t>
            </a:r>
            <a:r>
              <a:rPr lang="en-US" sz="1200" b="1" kern="1200">
                <a:solidFill>
                  <a:schemeClr val="tx1"/>
                </a:solidFill>
                <a:effectLst/>
                <a:latin typeface="+mn-lt"/>
                <a:ea typeface="+mn-ea"/>
                <a:cs typeface="+mn-cs"/>
              </a:rPr>
              <a:t>allocated entry in the queue</a:t>
            </a:r>
            <a:r>
              <a:rPr lang="en-US" sz="1200" kern="1200">
                <a:solidFill>
                  <a:schemeClr val="tx1"/>
                </a:solidFill>
                <a:effectLst/>
                <a:latin typeface="+mn-lt"/>
                <a:ea typeface="+mn-ea"/>
                <a:cs typeface="+mn-cs"/>
              </a:rPr>
              <a:t>;</a:t>
            </a:r>
          </a:p>
          <a:p>
            <a:r>
              <a:rPr lang="en-US" sz="1200" kern="1200">
                <a:solidFill>
                  <a:schemeClr val="tx1"/>
                </a:solidFill>
                <a:effectLst/>
                <a:latin typeface="+mn-lt"/>
                <a:ea typeface="+mn-ea"/>
                <a:cs typeface="+mn-cs"/>
              </a:rPr>
              <a:t>(4) The initial store instruction is acknowledged back to the Access thread which considers the produce finished;</a:t>
            </a:r>
          </a:p>
          <a:p>
            <a:r>
              <a:rPr lang="en-US" sz="1200" kern="1200">
                <a:solidFill>
                  <a:schemeClr val="tx1"/>
                </a:solidFill>
                <a:effectLst/>
                <a:latin typeface="+mn-lt"/>
                <a:ea typeface="+mn-ea"/>
                <a:cs typeface="+mn-cs"/>
              </a:rPr>
              <a:t>(5) The memory request reaches DRAM which responds to MAPLE; </a:t>
            </a:r>
          </a:p>
          <a:p>
            <a:r>
              <a:rPr lang="en-US" sz="1200" kern="1200">
                <a:solidFill>
                  <a:schemeClr val="tx1"/>
                </a:solidFill>
                <a:effectLst/>
                <a:latin typeface="+mn-lt"/>
                <a:ea typeface="+mn-ea"/>
                <a:cs typeface="+mn-cs"/>
              </a:rPr>
              <a:t>(6) The response is decoded and stored in the corresponding queue entry</a:t>
            </a:r>
          </a:p>
          <a:p>
            <a:endParaRPr lang="en-US"/>
          </a:p>
          <a:p>
            <a:r>
              <a:rPr lang="en-US" sz="1200" kern="1200">
                <a:solidFill>
                  <a:schemeClr val="tx1"/>
                </a:solidFill>
                <a:effectLst/>
                <a:latin typeface="+mn-lt"/>
                <a:ea typeface="+mn-ea"/>
                <a:cs typeface="+mn-cs"/>
              </a:rPr>
              <a:t>The consume path works as follows: </a:t>
            </a:r>
          </a:p>
          <a:p>
            <a:r>
              <a:rPr lang="en-US" sz="1200" kern="1200">
                <a:solidFill>
                  <a:schemeClr val="tx1"/>
                </a:solidFill>
                <a:effectLst/>
                <a:latin typeface="+mn-lt"/>
                <a:ea typeface="+mn-ea"/>
                <a:cs typeface="+mn-cs"/>
              </a:rPr>
              <a:t>(A) Execute thread generates consume operation, which is implemented in the API as load to MAPLE. Once there, it is decoded and routed to the load pipeline; </a:t>
            </a:r>
          </a:p>
          <a:p>
            <a:r>
              <a:rPr lang="en-US" sz="1200" kern="1200">
                <a:solidFill>
                  <a:schemeClr val="tx1"/>
                </a:solidFill>
                <a:effectLst/>
                <a:latin typeface="+mn-lt"/>
                <a:ea typeface="+mn-ea"/>
                <a:cs typeface="+mn-cs"/>
              </a:rPr>
              <a:t>(B) If the queue specified on the request is not empty, it would pop the head of the queue and return it as a response to the load instruction; </a:t>
            </a:r>
          </a:p>
          <a:p>
            <a:r>
              <a:rPr lang="en-US" sz="1200" kern="1200">
                <a:solidFill>
                  <a:schemeClr val="tx1"/>
                </a:solidFill>
                <a:effectLst/>
                <a:latin typeface="+mn-lt"/>
                <a:ea typeface="+mn-ea"/>
                <a:cs typeface="+mn-cs"/>
              </a:rPr>
              <a:t>(C) The response reaches the core that is playing the Execute role, and the consume operation is finished. </a:t>
            </a:r>
          </a:p>
          <a:p>
            <a:endParaRPr lang="en-US" sz="1200" kern="1200">
              <a:solidFill>
                <a:schemeClr val="tx1"/>
              </a:solidFill>
              <a:effectLst/>
              <a:latin typeface="+mn-lt"/>
              <a:ea typeface="+mn-ea"/>
              <a:cs typeface="+mn-cs"/>
            </a:endParaRPr>
          </a:p>
          <a:p>
            <a:r>
              <a:rPr lang="en-US" b="1"/>
              <a:t>This is the process for decoupling, and now I'm going to explain about how MAPLE can also be used for prefetching!</a:t>
            </a:r>
          </a:p>
        </p:txBody>
      </p:sp>
      <p:sp>
        <p:nvSpPr>
          <p:cNvPr id="4" name="Slide Number Placeholder 3"/>
          <p:cNvSpPr>
            <a:spLocks noGrp="1"/>
          </p:cNvSpPr>
          <p:nvPr>
            <p:ph type="sldNum" sz="quarter" idx="5"/>
          </p:nvPr>
        </p:nvSpPr>
        <p:spPr/>
        <p:txBody>
          <a:bodyPr/>
          <a:lstStyle/>
          <a:p>
            <a:fld id="{52D1C0A6-A6AF-144F-8337-6E8AA4C0CAEB}" type="slidenum">
              <a:rPr lang="en-US" smtClean="0"/>
              <a:t>21</a:t>
            </a:fld>
            <a:endParaRPr lang="en-US"/>
          </a:p>
        </p:txBody>
      </p:sp>
    </p:spTree>
    <p:extLst>
      <p:ext uri="{BB962C8B-B14F-4D97-AF65-F5344CB8AC3E}">
        <p14:creationId xmlns:p14="http://schemas.microsoft.com/office/powerpoint/2010/main" val="2657069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Here we can observe the </a:t>
            </a:r>
            <a:r>
              <a:rPr lang="en-US" sz="1200" b="1" kern="1200">
                <a:solidFill>
                  <a:schemeClr val="tx1"/>
                </a:solidFill>
                <a:effectLst/>
                <a:latin typeface="+mn-lt"/>
                <a:ea typeface="+mn-ea"/>
                <a:cs typeface="+mn-cs"/>
              </a:rPr>
              <a:t>breakdown of MAPLE into the 3 pipelines in yellow,</a:t>
            </a:r>
            <a:r>
              <a:rPr lang="en-US" sz="1200" kern="1200">
                <a:solidFill>
                  <a:schemeClr val="tx1"/>
                </a:solidFill>
                <a:effectLst/>
                <a:latin typeface="+mn-lt"/>
                <a:ea typeface="+mn-ea"/>
                <a:cs typeface="+mn-cs"/>
              </a:rPr>
              <a:t> and the </a:t>
            </a:r>
            <a:r>
              <a:rPr lang="en-US" sz="1200" b="1" kern="1200">
                <a:solidFill>
                  <a:schemeClr val="tx1"/>
                </a:solidFill>
                <a:effectLst/>
                <a:latin typeface="+mn-lt"/>
                <a:ea typeface="+mn-ea"/>
                <a:cs typeface="+mn-cs"/>
              </a:rPr>
              <a:t>queue controller, MMU.</a:t>
            </a:r>
            <a:endParaRPr lang="en-US"/>
          </a:p>
          <a:p>
            <a:r>
              <a:rPr lang="en-US" sz="1200" kern="1200">
                <a:solidFill>
                  <a:schemeClr val="tx1"/>
                </a:solidFill>
                <a:effectLst/>
                <a:latin typeface="+mn-lt"/>
                <a:ea typeface="+mn-ea"/>
                <a:cs typeface="+mn-cs"/>
              </a:rPr>
              <a:t>The Configuration-pipeline is used to </a:t>
            </a:r>
            <a:r>
              <a:rPr lang="en-US" sz="1200" b="1" kern="1200">
                <a:solidFill>
                  <a:schemeClr val="tx1"/>
                </a:solidFill>
                <a:effectLst/>
                <a:latin typeface="+mn-lt"/>
                <a:ea typeface="+mn-ea"/>
                <a:cs typeface="+mn-cs"/>
              </a:rPr>
              <a:t>manage the queues </a:t>
            </a:r>
            <a:r>
              <a:rPr lang="en-US" sz="1200" kern="1200">
                <a:solidFill>
                  <a:schemeClr val="tx1"/>
                </a:solidFill>
                <a:effectLst/>
                <a:latin typeface="+mn-lt"/>
                <a:ea typeface="+mn-ea"/>
                <a:cs typeface="+mn-cs"/>
              </a:rPr>
              <a:t>and their binding to software threads, </a:t>
            </a:r>
            <a:r>
              <a:rPr lang="en-US" sz="1200" b="1" kern="1200">
                <a:solidFill>
                  <a:schemeClr val="tx1"/>
                </a:solidFill>
                <a:effectLst/>
                <a:latin typeface="+mn-lt"/>
                <a:ea typeface="+mn-ea"/>
                <a:cs typeface="+mn-cs"/>
              </a:rPr>
              <a:t>aside from </a:t>
            </a:r>
            <a:r>
              <a:rPr lang="en-US" sz="1200" kern="1200">
                <a:solidFill>
                  <a:schemeClr val="tx1"/>
                </a:solidFill>
                <a:effectLst/>
                <a:latin typeface="+mn-lt"/>
                <a:ea typeface="+mn-ea"/>
                <a:cs typeface="+mn-cs"/>
              </a:rPr>
              <a:t>configuring the MMU.</a:t>
            </a:r>
          </a:p>
          <a:p>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Queues are configured at runtime</a:t>
            </a:r>
            <a:r>
              <a:rPr lang="en-US" sz="1200" kern="1200">
                <a:solidFill>
                  <a:schemeClr val="tx1"/>
                </a:solidFill>
                <a:effectLst/>
                <a:latin typeface="+mn-lt"/>
                <a:ea typeface="+mn-ea"/>
                <a:cs typeface="+mn-cs"/>
              </a:rPr>
              <a:t> as they are implemented as circular FIFOs using the device scratchpad.</a:t>
            </a:r>
          </a:p>
          <a:p>
            <a:r>
              <a:rPr lang="en-US" sz="1200" kern="1200">
                <a:solidFill>
                  <a:schemeClr val="tx1"/>
                </a:solidFill>
                <a:effectLst/>
                <a:latin typeface="+mn-lt"/>
                <a:ea typeface="+mn-ea"/>
                <a:cs typeface="+mn-cs"/>
              </a:rPr>
              <a:t> Depending on the program needs, it can have fewer but bigger queues, or many but smaller. </a:t>
            </a:r>
          </a:p>
          <a:p>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At the end of all 3 pipes, there is a final stage, to send a response back to the issuing core. </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Load-pipe (above) is solely used to consume data from the queues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And </a:t>
            </a:r>
            <a:r>
              <a:rPr lang="en-US" sz="1200" b="1" kern="1200">
                <a:solidFill>
                  <a:schemeClr val="tx1"/>
                </a:solidFill>
                <a:effectLst/>
                <a:latin typeface="+mn-lt"/>
                <a:ea typeface="+mn-ea"/>
                <a:cs typeface="+mn-cs"/>
              </a:rPr>
              <a:t>The Store-pipe </a:t>
            </a:r>
            <a:r>
              <a:rPr lang="en-US" sz="1200" kern="1200">
                <a:solidFill>
                  <a:schemeClr val="tx1"/>
                </a:solidFill>
                <a:effectLst/>
                <a:latin typeface="+mn-lt"/>
                <a:ea typeface="+mn-ea"/>
                <a:cs typeface="+mn-cs"/>
              </a:rPr>
              <a:t>(below) is used to receive data or pointers, as we have shown before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This design can receive pointers and send memory requests every cycle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2D1C0A6-A6AF-144F-8337-6E8AA4C0CAEB}" type="slidenum">
              <a:rPr lang="en-US" smtClean="0"/>
              <a:t>22</a:t>
            </a:fld>
            <a:endParaRPr lang="en-US"/>
          </a:p>
        </p:txBody>
      </p:sp>
    </p:spTree>
    <p:extLst>
      <p:ext uri="{BB962C8B-B14F-4D97-AF65-F5344CB8AC3E}">
        <p14:creationId xmlns:p14="http://schemas.microsoft.com/office/powerpoint/2010/main" val="1322969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mentioned that our MAPLE API operations are under-the-hood loads and stores, </a:t>
            </a:r>
          </a:p>
          <a:p>
            <a:r>
              <a:rPr lang="en-US"/>
              <a:t>and so </a:t>
            </a:r>
            <a:r>
              <a:rPr lang="en-US" b="1"/>
              <a:t>Cores interact with MAPLE </a:t>
            </a:r>
            <a:r>
              <a:rPr lang="en-US"/>
              <a:t>by mapping it, into virtual memory.</a:t>
            </a:r>
          </a:p>
          <a:p>
            <a:endParaRPr lang="en-US"/>
          </a:p>
          <a:p>
            <a:r>
              <a:rPr lang="en-US"/>
              <a:t>Using virtual memory provides a Process, exclusive access to MAPLE hardware resources. </a:t>
            </a:r>
          </a:p>
          <a:p>
            <a:r>
              <a:rPr lang="en-US"/>
              <a:t>---A process with many threads </a:t>
            </a:r>
            <a:r>
              <a:rPr lang="en-US" b="1"/>
              <a:t>can also map several MAPLE units</a:t>
            </a:r>
            <a:r>
              <a:rPr lang="en-US"/>
              <a:t>, across the SoC, for example in a Tiled architecture.</a:t>
            </a:r>
          </a:p>
          <a:p>
            <a:endParaRPr lang="en-US"/>
          </a:p>
          <a:p>
            <a:r>
              <a:rPr lang="en-US"/>
              <a:t>The API, handles the mapping-process of MAPLE units internally, providing an abstract concept of software queues</a:t>
            </a:r>
          </a:p>
        </p:txBody>
      </p:sp>
      <p:sp>
        <p:nvSpPr>
          <p:cNvPr id="4" name="Slide Number Placeholder 3"/>
          <p:cNvSpPr>
            <a:spLocks noGrp="1"/>
          </p:cNvSpPr>
          <p:nvPr>
            <p:ph type="sldNum" sz="quarter" idx="5"/>
          </p:nvPr>
        </p:nvSpPr>
        <p:spPr/>
        <p:txBody>
          <a:bodyPr/>
          <a:lstStyle/>
          <a:p>
            <a:fld id="{639B577F-6036-4BCD-9021-A736CBC28733}" type="slidenum">
              <a:rPr lang="en-US" smtClean="0"/>
              <a:pPr/>
              <a:t>23</a:t>
            </a:fld>
            <a:endParaRPr lang="en-US"/>
          </a:p>
        </p:txBody>
      </p:sp>
    </p:spTree>
    <p:extLst>
      <p:ext uri="{BB962C8B-B14F-4D97-AF65-F5344CB8AC3E}">
        <p14:creationId xmlns:p14="http://schemas.microsoft.com/office/powerpoint/2010/main" val="25664258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D1C0A6-A6AF-144F-8337-6E8AA4C0CAEB}" type="slidenum">
              <a:rPr lang="en-US" smtClean="0"/>
              <a:t>24</a:t>
            </a:fld>
            <a:endParaRPr lang="en-US"/>
          </a:p>
        </p:txBody>
      </p:sp>
    </p:spTree>
    <p:extLst>
      <p:ext uri="{BB962C8B-B14F-4D97-AF65-F5344CB8AC3E}">
        <p14:creationId xmlns:p14="http://schemas.microsoft.com/office/powerpoint/2010/main" val="2981464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D1C0A6-A6AF-144F-8337-6E8AA4C0CAEB}" type="slidenum">
              <a:rPr lang="en-US" smtClean="0"/>
              <a:t>25</a:t>
            </a:fld>
            <a:endParaRPr lang="en-US"/>
          </a:p>
        </p:txBody>
      </p:sp>
    </p:spTree>
    <p:extLst>
      <p:ext uri="{BB962C8B-B14F-4D97-AF65-F5344CB8AC3E}">
        <p14:creationId xmlns:p14="http://schemas.microsoft.com/office/powerpoint/2010/main" val="4280956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p>
        </p:txBody>
      </p:sp>
      <p:sp>
        <p:nvSpPr>
          <p:cNvPr id="4" name="Slide Number Placeholder 3"/>
          <p:cNvSpPr>
            <a:spLocks noGrp="1"/>
          </p:cNvSpPr>
          <p:nvPr>
            <p:ph type="sldNum" sz="quarter" idx="5"/>
          </p:nvPr>
        </p:nvSpPr>
        <p:spPr/>
        <p:txBody>
          <a:bodyPr/>
          <a:lstStyle/>
          <a:p>
            <a:fld id="{52D1C0A6-A6AF-144F-8337-6E8AA4C0CAEB}" type="slidenum">
              <a:rPr lang="en-US" smtClean="0"/>
              <a:t>26</a:t>
            </a:fld>
            <a:endParaRPr lang="en-US"/>
          </a:p>
        </p:txBody>
      </p:sp>
    </p:spTree>
    <p:extLst>
      <p:ext uri="{BB962C8B-B14F-4D97-AF65-F5344CB8AC3E}">
        <p14:creationId xmlns:p14="http://schemas.microsoft.com/office/powerpoint/2010/main" val="2976336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D1C0A6-A6AF-144F-8337-6E8AA4C0CAEB}" type="slidenum">
              <a:rPr lang="en-US" smtClean="0"/>
              <a:t>27</a:t>
            </a:fld>
            <a:endParaRPr lang="en-US"/>
          </a:p>
        </p:txBody>
      </p:sp>
    </p:spTree>
    <p:extLst>
      <p:ext uri="{BB962C8B-B14F-4D97-AF65-F5344CB8AC3E}">
        <p14:creationId xmlns:p14="http://schemas.microsoft.com/office/powerpoint/2010/main" val="16584375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D1C0A6-A6AF-144F-8337-6E8AA4C0CAEB}" type="slidenum">
              <a:rPr lang="en-US" smtClean="0"/>
              <a:t>28</a:t>
            </a:fld>
            <a:endParaRPr lang="en-US"/>
          </a:p>
        </p:txBody>
      </p:sp>
    </p:spTree>
    <p:extLst>
      <p:ext uri="{BB962C8B-B14F-4D97-AF65-F5344CB8AC3E}">
        <p14:creationId xmlns:p14="http://schemas.microsoft.com/office/powerpoint/2010/main" val="3660021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mn-lt"/>
                <a:ea typeface="Tahoma"/>
                <a:cs typeface="Tahoma"/>
              </a:rPr>
              <a:t>For the evaluation of </a:t>
            </a:r>
            <a:r>
              <a:rPr lang="en-US" sz="1200" err="1">
                <a:latin typeface="+mn-lt"/>
                <a:ea typeface="Tahoma"/>
                <a:cs typeface="Tahoma"/>
              </a:rPr>
              <a:t>GraphAttack</a:t>
            </a:r>
            <a:r>
              <a:rPr lang="en-US" sz="1200">
                <a:latin typeface="+mn-lt"/>
                <a:ea typeface="Tahoma"/>
                <a:cs typeface="Tahoma"/>
              </a:rPr>
              <a:t>, and as part of the SoC design, we integrated MAPLE into the </a:t>
            </a:r>
            <a:r>
              <a:rPr lang="en-US" sz="1200" err="1">
                <a:latin typeface="+mn-lt"/>
                <a:ea typeface="Tahoma"/>
                <a:cs typeface="Tahoma"/>
              </a:rPr>
              <a:t>OpenPiton</a:t>
            </a:r>
            <a:r>
              <a:rPr lang="en-US" sz="1200">
                <a:latin typeface="+mn-lt"/>
                <a:ea typeface="Tahoma"/>
                <a:cs typeface="Tahoma"/>
              </a:rPr>
              <a:t> manycore, on its own tile. </a:t>
            </a:r>
          </a:p>
          <a:p>
            <a:r>
              <a:rPr lang="en-US" sz="1200">
                <a:latin typeface="+mn-lt"/>
                <a:ea typeface="Tahoma"/>
                <a:cs typeface="Tahoma"/>
              </a:rPr>
              <a:t>We tested using off-the-shelf Ariane cores, that were developed by ETH Zurich</a:t>
            </a:r>
          </a:p>
          <a:p>
            <a:r>
              <a:rPr lang="en-US" sz="1200">
                <a:latin typeface="+mn-lt"/>
                <a:ea typeface="Tahoma"/>
                <a:cs typeface="Tahoma"/>
              </a:rPr>
              <a:t>The processor core, which remains unmodified, can write and read from MAPLE using the Network-on-Chip (</a:t>
            </a:r>
            <a:r>
              <a:rPr lang="en-US" sz="1200" err="1">
                <a:latin typeface="+mn-lt"/>
                <a:ea typeface="Tahoma"/>
                <a:cs typeface="Tahoma"/>
              </a:rPr>
              <a:t>NoC</a:t>
            </a:r>
            <a:r>
              <a:rPr lang="en-US" sz="1200">
                <a:latin typeface="+mn-lt"/>
                <a:ea typeface="Tahoma"/>
                <a:cs typeface="Tahoma"/>
              </a:rPr>
              <a:t>)</a:t>
            </a:r>
          </a:p>
          <a:p>
            <a:r>
              <a:rPr lang="en-US" sz="1200" b="1">
                <a:latin typeface="+mn-lt"/>
                <a:ea typeface="Tahoma"/>
                <a:cs typeface="Tahoma"/>
              </a:rPr>
              <a:t>The figure in the bottom represents a communication path from Ariane to MAPLE and back</a:t>
            </a:r>
          </a:p>
          <a:p>
            <a:endParaRPr lang="en-US"/>
          </a:p>
        </p:txBody>
      </p:sp>
      <p:sp>
        <p:nvSpPr>
          <p:cNvPr id="4" name="Slide Number Placeholder 3"/>
          <p:cNvSpPr>
            <a:spLocks noGrp="1"/>
          </p:cNvSpPr>
          <p:nvPr>
            <p:ph type="sldNum" sz="quarter" idx="5"/>
          </p:nvPr>
        </p:nvSpPr>
        <p:spPr/>
        <p:txBody>
          <a:bodyPr/>
          <a:lstStyle/>
          <a:p>
            <a:fld id="{52D1C0A6-A6AF-144F-8337-6E8AA4C0CAEB}" type="slidenum">
              <a:rPr lang="en-US" smtClean="0"/>
              <a:t>29</a:t>
            </a:fld>
            <a:endParaRPr lang="en-US"/>
          </a:p>
        </p:txBody>
      </p:sp>
    </p:spTree>
    <p:extLst>
      <p:ext uri="{BB962C8B-B14F-4D97-AF65-F5344CB8AC3E}">
        <p14:creationId xmlns:p14="http://schemas.microsoft.com/office/powerpoint/2010/main" val="30383982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lvl="0" indent="0" algn="l" rtl="0">
              <a:lnSpc>
                <a:spcPct val="115000"/>
              </a:lnSpc>
              <a:spcBef>
                <a:spcPts val="0"/>
              </a:spcBef>
              <a:spcAft>
                <a:spcPts val="0"/>
              </a:spcAft>
              <a:buNone/>
            </a:pPr>
            <a:r>
              <a:rPr lang="en-US">
                <a:solidFill>
                  <a:schemeClr val="dk1"/>
                </a:solidFill>
              </a:rPr>
              <a:t>For the evaluation of MAPLE, we are using an FPGA chip prototype of 2 Ariane cores and 1 MAPLE Tile.</a:t>
            </a:r>
          </a:p>
          <a:p>
            <a:pPr marL="0" lvl="0" indent="0" algn="l" rtl="0">
              <a:lnSpc>
                <a:spcPct val="115000"/>
              </a:lnSpc>
              <a:spcBef>
                <a:spcPts val="0"/>
              </a:spcBef>
              <a:spcAft>
                <a:spcPts val="0"/>
              </a:spcAft>
              <a:buNone/>
            </a:pPr>
            <a:r>
              <a:rPr lang="en-US">
                <a:solidFill>
                  <a:schemeClr val="dk1"/>
                </a:solidFill>
              </a:rPr>
              <a:t>And we run applications at full-system, on top of LINUX.</a:t>
            </a:r>
          </a:p>
          <a:p>
            <a:pPr marL="0" lvl="0" indent="0" algn="l" rtl="0">
              <a:lnSpc>
                <a:spcPct val="115000"/>
              </a:lnSpc>
              <a:spcBef>
                <a:spcPts val="0"/>
              </a:spcBef>
              <a:spcAft>
                <a:spcPts val="0"/>
              </a:spcAft>
              <a:buNone/>
            </a:pPr>
            <a:endParaRPr lang="en-US">
              <a:solidFill>
                <a:schemeClr val="dk1"/>
              </a:solidFill>
            </a:endParaRPr>
          </a:p>
          <a:p>
            <a:pPr marL="0" lvl="0" indent="0" algn="l" rtl="0">
              <a:lnSpc>
                <a:spcPct val="115000"/>
              </a:lnSpc>
              <a:spcBef>
                <a:spcPts val="0"/>
              </a:spcBef>
              <a:spcAft>
                <a:spcPts val="0"/>
              </a:spcAft>
              <a:buNone/>
            </a:pPr>
            <a:endParaRPr lang="en-US">
              <a:solidFill>
                <a:schemeClr val="dk1"/>
              </a:solidFill>
            </a:endParaRPr>
          </a:p>
          <a:p>
            <a:pPr marL="0" lvl="0" indent="0" algn="l" rtl="0">
              <a:lnSpc>
                <a:spcPct val="115000"/>
              </a:lnSpc>
              <a:spcBef>
                <a:spcPts val="0"/>
              </a:spcBef>
              <a:spcAft>
                <a:spcPts val="0"/>
              </a:spcAft>
              <a:buNone/>
            </a:pPr>
            <a:r>
              <a:rPr lang="en-US">
                <a:solidFill>
                  <a:schemeClr val="dk1"/>
                </a:solidFill>
              </a:rPr>
              <a:t>NEXT</a:t>
            </a:r>
          </a:p>
          <a:p>
            <a:pPr marL="0" lvl="0" indent="0" algn="l" rtl="0">
              <a:lnSpc>
                <a:spcPct val="115000"/>
              </a:lnSpc>
              <a:spcBef>
                <a:spcPts val="0"/>
              </a:spcBef>
              <a:spcAft>
                <a:spcPts val="0"/>
              </a:spcAft>
              <a:buNone/>
            </a:pPr>
            <a:endParaRPr lang="en-US">
              <a:solidFill>
                <a:schemeClr val="dk1"/>
              </a:solidFill>
            </a:endParaRPr>
          </a:p>
          <a:p>
            <a:pPr marL="0" marR="0" lvl="0" indent="0" algn="l" defTabSz="914400" rtl="0" eaLnBrk="1" fontAlgn="auto" latinLnBrk="0" hangingPunct="1">
              <a:lnSpc>
                <a:spcPct val="115000"/>
              </a:lnSpc>
              <a:spcBef>
                <a:spcPts val="0"/>
              </a:spcBef>
              <a:spcAft>
                <a:spcPts val="0"/>
              </a:spcAft>
              <a:buClrTx/>
              <a:buSzTx/>
              <a:buFontTx/>
              <a:buNone/>
              <a:tabLst/>
              <a:defRPr/>
            </a:pPr>
            <a:r>
              <a:rPr lang="en-US">
                <a:solidFill>
                  <a:schemeClr val="dk1"/>
                </a:solidFill>
              </a:rPr>
              <a:t>-----------</a:t>
            </a:r>
          </a:p>
          <a:p>
            <a:pPr marL="0" lvl="0" indent="0" algn="l" rtl="0">
              <a:lnSpc>
                <a:spcPct val="115000"/>
              </a:lnSpc>
              <a:spcBef>
                <a:spcPts val="1600"/>
              </a:spcBef>
              <a:spcAft>
                <a:spcPts val="0"/>
              </a:spcAft>
              <a:buNone/>
            </a:pPr>
            <a:r>
              <a:rPr lang="en-US"/>
              <a:t>The evaluated system builds on top of the </a:t>
            </a:r>
            <a:r>
              <a:rPr lang="en-US" err="1"/>
              <a:t>OpenPiton</a:t>
            </a:r>
            <a:r>
              <a:rPr lang="en-US"/>
              <a:t> + Ariane framework with an RTL implementation of MAPLE integrated. </a:t>
            </a:r>
          </a:p>
          <a:p>
            <a:pPr marL="0" lvl="0" indent="0" algn="l" rtl="0">
              <a:spcBef>
                <a:spcPts val="1600"/>
              </a:spcBef>
              <a:spcAft>
                <a:spcPts val="0"/>
              </a:spcAft>
              <a:buClr>
                <a:schemeClr val="dk1"/>
              </a:buClr>
              <a:buSzPts val="1100"/>
              <a:buFont typeface="Arial"/>
              <a:buNone/>
            </a:pPr>
            <a:r>
              <a:rPr lang="en-US">
                <a:solidFill>
                  <a:schemeClr val="dk1"/>
                </a:solidFill>
              </a:rPr>
              <a:t>Since the main objective of </a:t>
            </a:r>
            <a:r>
              <a:rPr lang="en-US" err="1">
                <a:solidFill>
                  <a:schemeClr val="dk1"/>
                </a:solidFill>
              </a:rPr>
              <a:t>OpenDCP</a:t>
            </a:r>
            <a:r>
              <a:rPr lang="en-US">
                <a:solidFill>
                  <a:schemeClr val="dk1"/>
                </a:solidFill>
              </a:rPr>
              <a:t> is to provide MLP using simple cores in area-constrained systems, the overhead added by any memory tolerance mechanism must be </a:t>
            </a:r>
            <a:r>
              <a:rPr lang="en-US" b="1">
                <a:solidFill>
                  <a:schemeClr val="dk1"/>
                </a:solidFill>
              </a:rPr>
              <a:t>minimal</a:t>
            </a:r>
            <a:r>
              <a:rPr lang="en-US">
                <a:solidFill>
                  <a:schemeClr val="dk1"/>
                </a:solidFill>
              </a:rPr>
              <a:t>. Synthesis results show that the area of MAPLE is 0.019mm</a:t>
            </a:r>
            <a:r>
              <a:rPr lang="en-US" baseline="30000">
                <a:solidFill>
                  <a:schemeClr val="dk1"/>
                </a:solidFill>
              </a:rPr>
              <a:t>2</a:t>
            </a:r>
            <a:r>
              <a:rPr lang="en-US">
                <a:solidFill>
                  <a:schemeClr val="dk1"/>
                </a:solidFill>
              </a:rPr>
              <a:t>, while a core tile has an area of 0.240mm. A single MAPLE device can provide MLP via communication queues for up to 8 pairs of decoupling threads, with an area overhead of just 0.49%</a:t>
            </a:r>
            <a:endParaRPr lang="en-US"/>
          </a:p>
          <a:p>
            <a:endParaRPr lang="en-US"/>
          </a:p>
        </p:txBody>
      </p:sp>
      <p:sp>
        <p:nvSpPr>
          <p:cNvPr id="4" name="Slide Number Placeholder 3"/>
          <p:cNvSpPr>
            <a:spLocks noGrp="1"/>
          </p:cNvSpPr>
          <p:nvPr>
            <p:ph type="sldNum" sz="quarter" idx="5"/>
          </p:nvPr>
        </p:nvSpPr>
        <p:spPr/>
        <p:txBody>
          <a:bodyPr/>
          <a:lstStyle/>
          <a:p>
            <a:fld id="{639B577F-6036-4BCD-9021-A736CBC28733}" type="slidenum">
              <a:rPr lang="en-US" smtClean="0"/>
              <a:pPr/>
              <a:t>30</a:t>
            </a:fld>
            <a:endParaRPr lang="en-US"/>
          </a:p>
        </p:txBody>
      </p:sp>
    </p:spTree>
    <p:extLst>
      <p:ext uri="{BB962C8B-B14F-4D97-AF65-F5344CB8AC3E}">
        <p14:creationId xmlns:p14="http://schemas.microsoft.com/office/powerpoint/2010/main" val="3478083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D1C0A6-A6AF-144F-8337-6E8AA4C0CAEB}" type="slidenum">
              <a:rPr lang="en-US" smtClean="0"/>
              <a:t>4</a:t>
            </a:fld>
            <a:endParaRPr lang="en-US"/>
          </a:p>
        </p:txBody>
      </p:sp>
    </p:spTree>
    <p:extLst>
      <p:ext uri="{BB962C8B-B14F-4D97-AF65-F5344CB8AC3E}">
        <p14:creationId xmlns:p14="http://schemas.microsoft.com/office/powerpoint/2010/main" val="36784186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0" indent="0" algn="l" rtl="0">
              <a:lnSpc>
                <a:spcPct val="115000"/>
              </a:lnSpc>
              <a:spcBef>
                <a:spcPts val="0"/>
              </a:spcBef>
              <a:spcAft>
                <a:spcPts val="0"/>
              </a:spcAft>
              <a:buNone/>
            </a:pPr>
            <a:r>
              <a:rPr lang="en-US">
                <a:solidFill>
                  <a:schemeClr val="dk1"/>
                </a:solidFill>
              </a:rPr>
              <a:t>As I mentioned we generating the bitstream into FPGA of a prototype of 2 Ariane cores and 1 MAPLE unit, for demonstration.</a:t>
            </a:r>
          </a:p>
          <a:p>
            <a:pPr marL="0" lvl="0" indent="0" algn="l" rtl="0">
              <a:lnSpc>
                <a:spcPct val="115000"/>
              </a:lnSpc>
              <a:spcBef>
                <a:spcPts val="0"/>
              </a:spcBef>
              <a:spcAft>
                <a:spcPts val="0"/>
              </a:spcAft>
              <a:buNone/>
            </a:pPr>
            <a:r>
              <a:rPr lang="en-US">
                <a:solidFill>
                  <a:schemeClr val="dk1"/>
                </a:solidFill>
              </a:rPr>
              <a:t>And in the bottom some more details of the evaluation setup</a:t>
            </a:r>
            <a:r>
              <a:rPr lang="en-US" u="sng">
                <a:solidFill>
                  <a:schemeClr val="dk1"/>
                </a:solidFill>
              </a:rPr>
              <a:t>, like the caches used in </a:t>
            </a:r>
            <a:r>
              <a:rPr lang="en-US" u="sng" err="1">
                <a:solidFill>
                  <a:schemeClr val="dk1"/>
                </a:solidFill>
              </a:rPr>
              <a:t>Openpiton</a:t>
            </a:r>
            <a:r>
              <a:rPr lang="en-US" u="sng">
                <a:solidFill>
                  <a:schemeClr val="dk1"/>
                </a:solidFill>
              </a:rPr>
              <a:t> and their latency</a:t>
            </a:r>
          </a:p>
          <a:p>
            <a:pPr marL="0" lvl="0" indent="0" algn="l" rtl="0">
              <a:lnSpc>
                <a:spcPct val="115000"/>
              </a:lnSpc>
              <a:spcBef>
                <a:spcPts val="0"/>
              </a:spcBef>
              <a:spcAft>
                <a:spcPts val="0"/>
              </a:spcAft>
              <a:buNone/>
            </a:pPr>
            <a:endParaRPr lang="en-US" u="sng">
              <a:solidFill>
                <a:schemeClr val="dk1"/>
              </a:solidFill>
            </a:endParaRPr>
          </a:p>
          <a:p>
            <a:pPr marL="0" lvl="0" indent="0" algn="l" rtl="0">
              <a:lnSpc>
                <a:spcPct val="115000"/>
              </a:lnSpc>
              <a:spcBef>
                <a:spcPts val="0"/>
              </a:spcBef>
              <a:spcAft>
                <a:spcPts val="0"/>
              </a:spcAft>
              <a:buNone/>
            </a:pPr>
            <a:endParaRPr lang="en-US">
              <a:solidFill>
                <a:schemeClr val="dk1"/>
              </a:solidFill>
            </a:endParaRPr>
          </a:p>
          <a:p>
            <a:endParaRPr lang="en-US"/>
          </a:p>
        </p:txBody>
      </p:sp>
      <p:sp>
        <p:nvSpPr>
          <p:cNvPr id="4" name="Slide Number Placeholder 3"/>
          <p:cNvSpPr>
            <a:spLocks noGrp="1"/>
          </p:cNvSpPr>
          <p:nvPr>
            <p:ph type="sldNum" sz="quarter" idx="5"/>
          </p:nvPr>
        </p:nvSpPr>
        <p:spPr/>
        <p:txBody>
          <a:bodyPr/>
          <a:lstStyle/>
          <a:p>
            <a:fld id="{639B577F-6036-4BCD-9021-A736CBC28733}" type="slidenum">
              <a:rPr lang="en-US" smtClean="0"/>
              <a:pPr/>
              <a:t>31</a:t>
            </a:fld>
            <a:endParaRPr lang="en-US"/>
          </a:p>
        </p:txBody>
      </p:sp>
    </p:spTree>
    <p:extLst>
      <p:ext uri="{BB962C8B-B14F-4D97-AF65-F5344CB8AC3E}">
        <p14:creationId xmlns:p14="http://schemas.microsoft.com/office/powerpoint/2010/main" val="837272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(click)</a:t>
            </a:r>
          </a:p>
          <a:p>
            <a:r>
              <a:rPr lang="en-US"/>
              <a:t>Now I LL show an actual DEMO run on FPGA of SDHP, using </a:t>
            </a:r>
            <a:r>
              <a:rPr lang="en-US" b="1"/>
              <a:t>decoupling and prefetching through MAPLE. </a:t>
            </a:r>
          </a:p>
          <a:p>
            <a:endParaRPr lang="en-US"/>
          </a:p>
          <a:p>
            <a:r>
              <a:rPr lang="en-US"/>
              <a:t>The demo starts by booting Linux on the FPGA, and later we will run 4 programs to make performance comparisons:</a:t>
            </a:r>
          </a:p>
          <a:p>
            <a:endParaRPr lang="en-US"/>
          </a:p>
          <a:p>
            <a:r>
              <a:rPr lang="en-US"/>
              <a:t>We run the Original program and prefetching version using a single thread. AND then do-all parallelism and the decoupled version using 2 threads.</a:t>
            </a:r>
          </a:p>
          <a:p>
            <a:endParaRPr lang="en-US"/>
          </a:p>
          <a:p>
            <a:r>
              <a:rPr lang="en-US"/>
              <a:t>….Now it is finishing the Linux boot….</a:t>
            </a:r>
          </a:p>
          <a:p>
            <a:r>
              <a:rPr lang="en-US"/>
              <a:t>And these are the programs we are going to Run…....Jumping into the results</a:t>
            </a:r>
          </a:p>
          <a:p>
            <a:endParaRPr lang="en-US"/>
          </a:p>
          <a:p>
            <a:r>
              <a:rPr lang="en-US"/>
              <a:t>First single-thread baseline… then the prefetching version</a:t>
            </a:r>
          </a:p>
          <a:p>
            <a:r>
              <a:rPr lang="en-US"/>
              <a:t>------The output is the cycle count of the programs.</a:t>
            </a:r>
          </a:p>
          <a:p>
            <a:r>
              <a:rPr lang="en-US"/>
              <a:t>Then the 2-threads with traditional parallelism…. And then the decoupled version,</a:t>
            </a:r>
          </a:p>
        </p:txBody>
      </p:sp>
      <p:sp>
        <p:nvSpPr>
          <p:cNvPr id="4" name="Slide Number Placeholder 3"/>
          <p:cNvSpPr>
            <a:spLocks noGrp="1"/>
          </p:cNvSpPr>
          <p:nvPr>
            <p:ph type="sldNum" sz="quarter" idx="5"/>
          </p:nvPr>
        </p:nvSpPr>
        <p:spPr/>
        <p:txBody>
          <a:bodyPr/>
          <a:lstStyle/>
          <a:p>
            <a:fld id="{639B577F-6036-4BCD-9021-A736CBC28733}" type="slidenum">
              <a:rPr lang="en-US" smtClean="0"/>
              <a:pPr/>
              <a:t>32</a:t>
            </a:fld>
            <a:endParaRPr lang="en-US"/>
          </a:p>
        </p:txBody>
      </p:sp>
    </p:spTree>
    <p:extLst>
      <p:ext uri="{BB962C8B-B14F-4D97-AF65-F5344CB8AC3E}">
        <p14:creationId xmlns:p14="http://schemas.microsoft.com/office/powerpoint/2010/main" val="21789031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observe the cycle count from the DEMO in detail, and see that MAPLE </a:t>
            </a:r>
            <a:r>
              <a:rPr lang="en-US" b="1"/>
              <a:t>decoupling</a:t>
            </a:r>
            <a:r>
              <a:rPr lang="en-US"/>
              <a:t> provides 2.2x speedup over two-thread doall parallelism.</a:t>
            </a:r>
          </a:p>
        </p:txBody>
      </p:sp>
      <p:sp>
        <p:nvSpPr>
          <p:cNvPr id="4" name="Slide Number Placeholder 3"/>
          <p:cNvSpPr>
            <a:spLocks noGrp="1"/>
          </p:cNvSpPr>
          <p:nvPr>
            <p:ph type="sldNum" sz="quarter" idx="5"/>
          </p:nvPr>
        </p:nvSpPr>
        <p:spPr/>
        <p:txBody>
          <a:bodyPr/>
          <a:lstStyle/>
          <a:p>
            <a:fld id="{639B577F-6036-4BCD-9021-A736CBC28733}" type="slidenum">
              <a:rPr lang="en-US" smtClean="0"/>
              <a:pPr/>
              <a:t>33</a:t>
            </a:fld>
            <a:endParaRPr lang="en-US"/>
          </a:p>
        </p:txBody>
      </p:sp>
    </p:spTree>
    <p:extLst>
      <p:ext uri="{BB962C8B-B14F-4D97-AF65-F5344CB8AC3E}">
        <p14:creationId xmlns:p14="http://schemas.microsoft.com/office/powerpoint/2010/main" val="18002711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0" indent="0" algn="l" rtl="0">
              <a:spcBef>
                <a:spcPts val="0"/>
              </a:spcBef>
              <a:spcAft>
                <a:spcPts val="0"/>
              </a:spcAft>
              <a:buClr>
                <a:schemeClr val="dk1"/>
              </a:buClr>
              <a:buSzPts val="1100"/>
              <a:buFont typeface="Arial"/>
              <a:buNone/>
            </a:pPr>
            <a:r>
              <a:rPr lang="en-US">
                <a:solidFill>
                  <a:schemeClr val="dk1"/>
                </a:solidFill>
              </a:rPr>
              <a:t>This graph shows the result we have just seen, and other 3 workloads using decoupling with MAPLE!</a:t>
            </a:r>
          </a:p>
          <a:p>
            <a:pPr marL="0" lvl="0" indent="0" algn="l" rtl="0">
              <a:spcBef>
                <a:spcPts val="0"/>
              </a:spcBef>
              <a:spcAft>
                <a:spcPts val="0"/>
              </a:spcAft>
              <a:buClr>
                <a:schemeClr val="dk1"/>
              </a:buClr>
              <a:buSzPts val="1100"/>
              <a:buFont typeface="Arial"/>
              <a:buNone/>
            </a:pPr>
            <a:endParaRPr lang="en-US">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Here we compare </a:t>
            </a:r>
            <a:r>
              <a:rPr lang="en-US" b="1">
                <a:solidFill>
                  <a:schemeClr val="dk1"/>
                </a:solidFill>
              </a:rPr>
              <a:t>the same decoupled program</a:t>
            </a:r>
            <a:r>
              <a:rPr lang="en-US">
                <a:solidFill>
                  <a:schemeClr val="dk1"/>
                </a:solidFill>
              </a:rPr>
              <a:t>, using MAPLE-API for decoupling and a shared-memory implementation, normalized to the performance </a:t>
            </a:r>
          </a:p>
          <a:p>
            <a:pPr marL="0" lvl="0" indent="0" algn="l" rtl="0">
              <a:spcBef>
                <a:spcPts val="0"/>
              </a:spcBef>
              <a:spcAft>
                <a:spcPts val="0"/>
              </a:spcAft>
              <a:buClr>
                <a:schemeClr val="dk1"/>
              </a:buClr>
              <a:buSzPts val="1100"/>
              <a:buFont typeface="Arial"/>
              <a:buNone/>
            </a:pPr>
            <a:r>
              <a:rPr lang="en-US">
                <a:solidFill>
                  <a:schemeClr val="dk1"/>
                </a:solidFill>
              </a:rPr>
              <a:t>of traditional parallelism (doall)</a:t>
            </a:r>
          </a:p>
          <a:p>
            <a:pPr marL="0" lvl="0" indent="0" algn="l" rtl="0">
              <a:spcBef>
                <a:spcPts val="0"/>
              </a:spcBef>
              <a:spcAft>
                <a:spcPts val="0"/>
              </a:spcAft>
              <a:buClr>
                <a:schemeClr val="dk1"/>
              </a:buClr>
              <a:buSzPts val="1100"/>
              <a:buFont typeface="Arial"/>
              <a:buNone/>
            </a:pPr>
            <a:r>
              <a:rPr lang="en-US">
                <a:solidFill>
                  <a:schemeClr val="dk1"/>
                </a:solidFill>
              </a:rPr>
              <a:t>---For SPMV and BFS, </a:t>
            </a:r>
            <a:r>
              <a:rPr lang="en-US" u="sng">
                <a:solidFill>
                  <a:schemeClr val="dk1"/>
                </a:solidFill>
              </a:rPr>
              <a:t>pure software DAE is not effective</a:t>
            </a:r>
            <a:r>
              <a:rPr lang="en-US" b="1">
                <a:solidFill>
                  <a:schemeClr val="dk1"/>
                </a:solidFill>
              </a:rPr>
              <a:t>, due to heavy load stalling in the Access thread</a:t>
            </a:r>
            <a:r>
              <a:rPr lang="en-US">
                <a:solidFill>
                  <a:schemeClr val="dk1"/>
                </a:solidFill>
              </a:rPr>
              <a:t>, which prevents it from running ahead of the execute thread.</a:t>
            </a:r>
          </a:p>
          <a:p>
            <a:pPr marL="0" lvl="0" indent="0" algn="l" rtl="0">
              <a:spcBef>
                <a:spcPts val="0"/>
              </a:spcBef>
              <a:spcAft>
                <a:spcPts val="0"/>
              </a:spcAft>
              <a:buClr>
                <a:schemeClr val="dk1"/>
              </a:buClr>
              <a:buSzPts val="1100"/>
              <a:buFont typeface="Arial"/>
              <a:buNone/>
            </a:pPr>
            <a:r>
              <a:rPr lang="en-US">
                <a:solidFill>
                  <a:schemeClr val="dk1"/>
                </a:solidFill>
              </a:rPr>
              <a:t>This is overcome by MAPLE, which provides hardware memory parallelism, and achieves 3x geomean speedup over shared-memory decoupling.</a:t>
            </a:r>
          </a:p>
          <a:p>
            <a:pPr marL="0" lvl="0" indent="0" algn="l" rtl="0">
              <a:spcBef>
                <a:spcPts val="0"/>
              </a:spcBef>
              <a:spcAft>
                <a:spcPts val="0"/>
              </a:spcAft>
              <a:buClr>
                <a:schemeClr val="dk1"/>
              </a:buClr>
              <a:buSzPts val="1100"/>
              <a:buFont typeface="Arial"/>
              <a:buNone/>
            </a:pPr>
            <a:endParaRPr lang="en-US">
              <a:solidFill>
                <a:schemeClr val="dk1"/>
              </a:solidFill>
            </a:endParaRPr>
          </a:p>
          <a:p>
            <a:pPr marL="0" indent="0"/>
            <a:r>
              <a:rPr lang="en-US" sz="1200"/>
              <a:t>MAPLE also </a:t>
            </a:r>
            <a:r>
              <a:rPr lang="en-US" sz="1200" b="1"/>
              <a:t>outperforms doall parallelism </a:t>
            </a:r>
            <a:r>
              <a:rPr lang="en-US" sz="1200"/>
              <a:t>across the board, achieving a geomean speedup of </a:t>
            </a:r>
            <a:r>
              <a:rPr lang="en-US" sz="1200" b="1"/>
              <a:t>1.8x</a:t>
            </a:r>
            <a:endParaRPr lang="en-US" sz="1200"/>
          </a:p>
          <a:p>
            <a:endParaRPr lang="en-US"/>
          </a:p>
        </p:txBody>
      </p:sp>
      <p:sp>
        <p:nvSpPr>
          <p:cNvPr id="4" name="Slide Number Placeholder 3"/>
          <p:cNvSpPr>
            <a:spLocks noGrp="1"/>
          </p:cNvSpPr>
          <p:nvPr>
            <p:ph type="sldNum" sz="quarter" idx="5"/>
          </p:nvPr>
        </p:nvSpPr>
        <p:spPr/>
        <p:txBody>
          <a:bodyPr/>
          <a:lstStyle/>
          <a:p>
            <a:fld id="{639B577F-6036-4BCD-9021-A736CBC28733}" type="slidenum">
              <a:rPr lang="en-US" smtClean="0"/>
              <a:pPr/>
              <a:t>34</a:t>
            </a:fld>
            <a:endParaRPr lang="en-US"/>
          </a:p>
        </p:txBody>
      </p:sp>
    </p:spTree>
    <p:extLst>
      <p:ext uri="{BB962C8B-B14F-4D97-AF65-F5344CB8AC3E}">
        <p14:creationId xmlns:p14="http://schemas.microsoft.com/office/powerpoint/2010/main" val="677205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a:ea typeface="Tahoma"/>
                <a:cs typeface="Tahoma"/>
              </a:rPr>
              <a:t>Regarding Area, MAPLE RTL has been synthesized on 12nm at 1Ghz and its area is 10% of that of an Ariane core tile (which very area-efficient in-order core already)</a:t>
            </a:r>
          </a:p>
          <a:p>
            <a:pPr marL="342900" indent="-342900">
              <a:buFont typeface="Arial" panose="020B0604020202020204" pitchFamily="34" charset="0"/>
              <a:buChar char="•"/>
            </a:pPr>
            <a:r>
              <a:rPr lang="en-US" sz="1200">
                <a:ea typeface="Tahoma"/>
                <a:cs typeface="Tahoma"/>
              </a:rPr>
              <a:t>Since each MAPLE can supply of data to 8 cores, this </a:t>
            </a:r>
            <a:r>
              <a:rPr lang="en-US" sz="1200" b="1">
                <a:ea typeface="Tahoma"/>
                <a:cs typeface="Tahoma"/>
              </a:rPr>
              <a:t>overhead means just 1.2% per core tile</a:t>
            </a:r>
          </a:p>
          <a:p>
            <a:pPr marL="285750" indent="-285750">
              <a:buFont typeface="Arial"/>
              <a:buChar char="•"/>
            </a:pPr>
            <a:endParaRPr lang="en-US" sz="1200">
              <a:ea typeface="Tahoma"/>
              <a:cs typeface="Tahom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39B577F-6036-4BCD-9021-A736CBC28733}" type="slidenum">
              <a:rPr lang="en-US" smtClean="0"/>
              <a:pPr/>
              <a:t>35</a:t>
            </a:fld>
            <a:endParaRPr lang="en-US"/>
          </a:p>
        </p:txBody>
      </p:sp>
    </p:spTree>
    <p:extLst>
      <p:ext uri="{BB962C8B-B14F-4D97-AF65-F5344CB8AC3E}">
        <p14:creationId xmlns:p14="http://schemas.microsoft.com/office/powerpoint/2010/main" val="1518911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sz="1200">
                <a:ea typeface="Tahoma"/>
                <a:cs typeface="Tahoma"/>
              </a:rPr>
              <a:t>The RTL development process was </a:t>
            </a:r>
            <a:r>
              <a:rPr lang="en-US" sz="1200" b="1">
                <a:ea typeface="Tahoma"/>
                <a:cs typeface="Tahoma"/>
              </a:rPr>
              <a:t>assisted since the beginning, by RTL Formal Verification: </a:t>
            </a:r>
          </a:p>
          <a:p>
            <a:pPr marL="285750" indent="-285750">
              <a:buFont typeface="Arial"/>
              <a:buChar char="•"/>
            </a:pPr>
            <a:r>
              <a:rPr lang="en-US" sz="1200" b="1">
                <a:ea typeface="Tahoma"/>
                <a:cs typeface="Tahoma"/>
              </a:rPr>
              <a:t>First,</a:t>
            </a:r>
            <a:r>
              <a:rPr lang="en-US" sz="1200">
                <a:ea typeface="Tahoma"/>
                <a:cs typeface="Tahoma"/>
              </a:rPr>
              <a:t> to make sure the design specification itself didn’t contain deadlocks,</a:t>
            </a:r>
          </a:p>
          <a:p>
            <a:pPr marL="285750" indent="-285750">
              <a:buFont typeface="Arial"/>
              <a:buChar char="•"/>
            </a:pPr>
            <a:r>
              <a:rPr lang="en-US" sz="1200">
                <a:ea typeface="Tahoma"/>
                <a:cs typeface="Tahoma"/>
              </a:rPr>
              <a:t>And Second, to verify that the RTL implementation was correct</a:t>
            </a:r>
          </a:p>
          <a:p>
            <a:pPr marL="285750" indent="-285750">
              <a:buFont typeface="Arial"/>
              <a:buChar char="•"/>
            </a:pPr>
            <a:endParaRPr lang="en-US" sz="1200">
              <a:ea typeface="Tahoma"/>
              <a:cs typeface="Tahoma"/>
            </a:endParaRPr>
          </a:p>
          <a:p>
            <a:pPr marL="285750" indent="-285750">
              <a:buFont typeface="Arial"/>
              <a:buChar char="•"/>
            </a:pPr>
            <a:r>
              <a:rPr lang="en-US" sz="1200">
                <a:ea typeface="Tahoma"/>
                <a:cs typeface="Tahoma"/>
              </a:rPr>
              <a:t>We deliver an implemented and verified hardware unit that assist </a:t>
            </a:r>
            <a:r>
              <a:rPr lang="en-US" sz="1200" err="1">
                <a:ea typeface="Tahoma"/>
                <a:cs typeface="Tahoma"/>
              </a:rPr>
              <a:t>GraphAttack</a:t>
            </a:r>
            <a:r>
              <a:rPr lang="en-US" sz="1200">
                <a:ea typeface="Tahoma"/>
                <a:cs typeface="Tahoma"/>
              </a:rPr>
              <a:t> software innovations, conforming our hardware-software co-design</a:t>
            </a:r>
          </a:p>
          <a:p>
            <a:pPr marL="285750" indent="-285750">
              <a:buFont typeface="Arial"/>
              <a:buChar char="•"/>
            </a:pPr>
            <a:endParaRPr lang="en-US" sz="1200">
              <a:ea typeface="Tahoma"/>
              <a:cs typeface="Tahom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39B577F-6036-4BCD-9021-A736CBC28733}" type="slidenum">
              <a:rPr lang="en-US" smtClean="0"/>
              <a:pPr/>
              <a:t>36</a:t>
            </a:fld>
            <a:endParaRPr lang="en-US"/>
          </a:p>
        </p:txBody>
      </p:sp>
    </p:spTree>
    <p:extLst>
      <p:ext uri="{BB962C8B-B14F-4D97-AF65-F5344CB8AC3E}">
        <p14:creationId xmlns:p14="http://schemas.microsoft.com/office/powerpoint/2010/main" val="19998313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D1C0A6-A6AF-144F-8337-6E8AA4C0CAEB}" type="slidenum">
              <a:rPr lang="en-US" smtClean="0"/>
              <a:t>37</a:t>
            </a:fld>
            <a:endParaRPr lang="en-US"/>
          </a:p>
        </p:txBody>
      </p:sp>
    </p:spTree>
    <p:extLst>
      <p:ext uri="{BB962C8B-B14F-4D97-AF65-F5344CB8AC3E}">
        <p14:creationId xmlns:p14="http://schemas.microsoft.com/office/powerpoint/2010/main" val="11912023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D1C0A6-A6AF-144F-8337-6E8AA4C0CAEB}" type="slidenum">
              <a:rPr lang="en-US" smtClean="0"/>
              <a:t>38</a:t>
            </a:fld>
            <a:endParaRPr lang="en-US"/>
          </a:p>
        </p:txBody>
      </p:sp>
    </p:spTree>
    <p:extLst>
      <p:ext uri="{BB962C8B-B14F-4D97-AF65-F5344CB8AC3E}">
        <p14:creationId xmlns:p14="http://schemas.microsoft.com/office/powerpoint/2010/main" val="5514657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now I'm ready to take questions from the committee or the broader </a:t>
            </a:r>
          </a:p>
        </p:txBody>
      </p:sp>
      <p:sp>
        <p:nvSpPr>
          <p:cNvPr id="4" name="Slide Number Placeholder 3"/>
          <p:cNvSpPr>
            <a:spLocks noGrp="1"/>
          </p:cNvSpPr>
          <p:nvPr>
            <p:ph type="sldNum" sz="quarter" idx="5"/>
          </p:nvPr>
        </p:nvSpPr>
        <p:spPr/>
        <p:txBody>
          <a:bodyPr/>
          <a:lstStyle/>
          <a:p>
            <a:fld id="{52D1C0A6-A6AF-144F-8337-6E8AA4C0CAEB}" type="slidenum">
              <a:rPr lang="en-US" smtClean="0"/>
              <a:t>39</a:t>
            </a:fld>
            <a:endParaRPr lang="en-US"/>
          </a:p>
        </p:txBody>
      </p:sp>
    </p:spTree>
    <p:extLst>
      <p:ext uri="{BB962C8B-B14F-4D97-AF65-F5344CB8AC3E}">
        <p14:creationId xmlns:p14="http://schemas.microsoft.com/office/powerpoint/2010/main" val="35521611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D1C0A6-A6AF-144F-8337-6E8AA4C0CAEB}" type="slidenum">
              <a:rPr lang="en-US" smtClean="0"/>
              <a:t>41</a:t>
            </a:fld>
            <a:endParaRPr lang="en-US"/>
          </a:p>
        </p:txBody>
      </p:sp>
    </p:spTree>
    <p:extLst>
      <p:ext uri="{BB962C8B-B14F-4D97-AF65-F5344CB8AC3E}">
        <p14:creationId xmlns:p14="http://schemas.microsoft.com/office/powerpoint/2010/main" val="2642003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52D1C0A6-A6AF-144F-8337-6E8AA4C0CAEB}" type="slidenum">
              <a:rPr lang="en-US" smtClean="0"/>
              <a:t>5</a:t>
            </a:fld>
            <a:endParaRPr lang="en-US"/>
          </a:p>
        </p:txBody>
      </p:sp>
    </p:spTree>
    <p:extLst>
      <p:ext uri="{BB962C8B-B14F-4D97-AF65-F5344CB8AC3E}">
        <p14:creationId xmlns:p14="http://schemas.microsoft.com/office/powerpoint/2010/main" val="15265206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0000"/>
              </a:lnSpc>
              <a:spcBef>
                <a:spcPts val="0"/>
              </a:spcBef>
              <a:buNone/>
              <a:defRPr/>
            </a:pPr>
            <a:r>
              <a:rPr lang="en-US"/>
              <a:t>For </a:t>
            </a:r>
            <a:r>
              <a:rPr lang="en-US" b="1"/>
              <a:t>LIMA operations:</a:t>
            </a:r>
          </a:p>
          <a:p>
            <a:pPr marL="0" lvl="0" indent="0">
              <a:lnSpc>
                <a:spcPct val="100000"/>
              </a:lnSpc>
              <a:spcBef>
                <a:spcPts val="0"/>
              </a:spcBef>
              <a:buNone/>
              <a:defRPr/>
            </a:pPr>
            <a:r>
              <a:rPr lang="en-US"/>
              <a:t>Once the base address of arrays A and B are configured, it fetches the array B in chunks, which are then accessed word by word to calculate the index to array A.</a:t>
            </a:r>
            <a:endParaRPr lang="en-US" sz="1600"/>
          </a:p>
        </p:txBody>
      </p:sp>
      <p:sp>
        <p:nvSpPr>
          <p:cNvPr id="4" name="Slide Number Placeholder 3"/>
          <p:cNvSpPr>
            <a:spLocks noGrp="1"/>
          </p:cNvSpPr>
          <p:nvPr>
            <p:ph type="sldNum" sz="quarter" idx="5"/>
          </p:nvPr>
        </p:nvSpPr>
        <p:spPr/>
        <p:txBody>
          <a:bodyPr/>
          <a:lstStyle/>
          <a:p>
            <a:fld id="{52D1C0A6-A6AF-144F-8337-6E8AA4C0CAEB}" type="slidenum">
              <a:rPr lang="en-US" smtClean="0"/>
              <a:t>42</a:t>
            </a:fld>
            <a:endParaRPr lang="en-US"/>
          </a:p>
        </p:txBody>
      </p:sp>
    </p:spTree>
    <p:extLst>
      <p:ext uri="{BB962C8B-B14F-4D97-AF65-F5344CB8AC3E}">
        <p14:creationId xmlns:p14="http://schemas.microsoft.com/office/powerpoint/2010/main" val="34835545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currently live in an era where we need efficient processing of big data and much of this big data is naturally represented as graphs. Some examples are social networks, communication networks, and biological networks. In fact, Google uses a Knowledge Graph to store data and </a:t>
            </a:r>
            <a:r>
              <a:rPr lang="en-US" sz="1200" b="0" i="0" kern="1200">
                <a:solidFill>
                  <a:schemeClr val="tx1"/>
                </a:solidFill>
                <a:effectLst/>
                <a:latin typeface="+mn-lt"/>
                <a:ea typeface="+mn-ea"/>
                <a:cs typeface="+mn-cs"/>
              </a:rPr>
              <a:t>enhance its </a:t>
            </a:r>
            <a:r>
              <a:rPr lang="en-US" sz="1200" b="0" i="0" u="none" strike="noStrike" kern="1200">
                <a:solidFill>
                  <a:schemeClr val="tx1"/>
                </a:solidFill>
                <a:effectLst/>
                <a:latin typeface="+mn-lt"/>
                <a:ea typeface="+mn-ea"/>
                <a:cs typeface="+mn-cs"/>
              </a:rPr>
              <a:t>search </a:t>
            </a:r>
            <a:r>
              <a:rPr lang="en-US" sz="1200" b="0" i="0" kern="1200">
                <a:solidFill>
                  <a:schemeClr val="tx1"/>
                </a:solidFill>
                <a:effectLst/>
                <a:latin typeface="+mn-lt"/>
                <a:ea typeface="+mn-ea"/>
                <a:cs typeface="+mn-cs"/>
              </a:rPr>
              <a:t>results with information gathered from a variety of sources.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Therefore, graph and other sparse computation kernels are at the heart of many data analytic applications, such as recommendation systems, natural language processing, community/cluster detection, and of course search engines like Google and Facebook.</a:t>
            </a:r>
          </a:p>
        </p:txBody>
      </p:sp>
      <p:sp>
        <p:nvSpPr>
          <p:cNvPr id="4" name="Slide Number Placeholder 3"/>
          <p:cNvSpPr>
            <a:spLocks noGrp="1"/>
          </p:cNvSpPr>
          <p:nvPr>
            <p:ph type="sldNum" sz="quarter" idx="5"/>
          </p:nvPr>
        </p:nvSpPr>
        <p:spPr/>
        <p:txBody>
          <a:bodyPr/>
          <a:lstStyle/>
          <a:p>
            <a:fld id="{52D1C0A6-A6AF-144F-8337-6E8AA4C0CAEB}" type="slidenum">
              <a:rPr lang="en-US" smtClean="0"/>
              <a:t>43</a:t>
            </a:fld>
            <a:endParaRPr lang="en-US"/>
          </a:p>
        </p:txBody>
      </p:sp>
    </p:spTree>
    <p:extLst>
      <p:ext uri="{BB962C8B-B14F-4D97-AF65-F5344CB8AC3E}">
        <p14:creationId xmlns:p14="http://schemas.microsoft.com/office/powerpoint/2010/main" val="7117615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Prior work has extensively explored improving graph processing from both ends of the computing stack. </a:t>
            </a:r>
          </a:p>
          <a:p>
            <a:endParaRPr lang="en-US"/>
          </a:p>
          <a:p>
            <a:r>
              <a:rPr lang="en-US"/>
              <a:t>Software-based techniques in general provide frameworks that aim to be scalable, parallel solutions on shared memory systems. These works use thread-level-parallelism to address memory latency bottlenecks. By having multiple threads issue irregular memory accesses simultaneously, these techniques can exploit Memory Level Parallelism (MLP). Additionally, these techniques often involve complex scheduling routines and dynamic adjustments based on runtime characteristics. While these approaches are effective for performance improvements, they are limited by the underlying hardware, for example the number of threads or cores available. Thus, we need a flexible hardware solution that synergizes with the efforts of these approaches, such as a flexible backend target that exposes the long-latency memory access bottlenecks.</a:t>
            </a:r>
          </a:p>
          <a:p>
            <a:endParaRPr lang="en-US"/>
          </a:p>
          <a:p>
            <a:r>
              <a:rPr lang="en-US"/>
              <a:t>Meanwhile, hardware-based approaches have incorporated a number of different specializations. One avenue has been data-structure aware prefetching, where regular memory accesses guide irregular access prefetches. The system is specialized to know which data structures are regularly and irregularly accessed, and can perform the prefetching accordingly. Other approaches have been accelerator-oriented, creating specialized graph analytics accelerators that strive for energy efficiency. These approaches have involved specialized pipelines, such as separate modules for node and edge processing, processing near-memory, and on-chip scratchpads. Lastly, other prior work has focused on memory subsystem customizations, including reserving caches for nodes that are expected to be accessed the most frequently. All of these hardware-oriented approaches impose significant application restrictions, such as requiring the vertex programming model, or require invasive architectural modifications. We need a less specialized, more general-purpose solution that is adaptable and easy to incorporate into modern heterogeneous, parallel systems.</a:t>
            </a:r>
          </a:p>
        </p:txBody>
      </p:sp>
      <p:sp>
        <p:nvSpPr>
          <p:cNvPr id="4" name="Slide Number Placeholder 3"/>
          <p:cNvSpPr>
            <a:spLocks noGrp="1"/>
          </p:cNvSpPr>
          <p:nvPr>
            <p:ph type="sldNum" sz="quarter" idx="5"/>
          </p:nvPr>
        </p:nvSpPr>
        <p:spPr/>
        <p:txBody>
          <a:bodyPr/>
          <a:lstStyle/>
          <a:p>
            <a:fld id="{52D1C0A6-A6AF-144F-8337-6E8AA4C0CAEB}" type="slidenum">
              <a:rPr lang="en-US" smtClean="0"/>
              <a:t>44</a:t>
            </a:fld>
            <a:endParaRPr lang="en-US"/>
          </a:p>
        </p:txBody>
      </p:sp>
    </p:spTree>
    <p:extLst>
      <p:ext uri="{BB962C8B-B14F-4D97-AF65-F5344CB8AC3E}">
        <p14:creationId xmlns:p14="http://schemas.microsoft.com/office/powerpoint/2010/main" val="29505221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Prior work has extensively explored improving graph processing from both ends of the computing stack. </a:t>
            </a:r>
          </a:p>
          <a:p>
            <a:endParaRPr lang="en-US"/>
          </a:p>
          <a:p>
            <a:r>
              <a:rPr lang="en-US"/>
              <a:t>Software-based techniques in general provide frameworks that aim to be scalable, parallel solutions on shared memory systems. These works use thread-level-parallelism to address memory latency bottlenecks. By having multiple threads issue irregular memory accesses simultaneously, these techniques can exploit Memory Level Parallelism (MLP). Additionally, these techniques often involve complex scheduling routines and dynamic adjustments based on runtime characteristics. While these approaches are effective for performance improvements, they are limited by the underlying hardware, for example the number of threads or cores available. Thus, we need a flexible hardware solution that synergizes with the efforts of these approaches, such as a flexible backend target that exposes the long-latency memory access bottlenecks.</a:t>
            </a:r>
          </a:p>
          <a:p>
            <a:endParaRPr lang="en-US"/>
          </a:p>
          <a:p>
            <a:r>
              <a:rPr lang="en-US"/>
              <a:t>Meanwhile, hardware-based approaches have incorporated a number of different specializations. One avenue has been data-structure aware prefetching, where regular memory accesses guide irregular access prefetches. The system is specialized to know which data structures are regularly and irregularly accessed, and can perform the prefetching accordingly. Other approaches have been accelerator-oriented, creating specialized graph analytics accelerators that strive for energy efficiency. These approaches have involved specialized pipelines, such as separate modules for node and edge processing, processing near-memory, and on-chip scratchpads. Lastly, other prior work has focused on memory subsystem customizations, including reserving caches for nodes that are expected to be accessed the most frequently. All of these hardware-oriented approaches impose significant application restrictions, such as requiring the vertex programming model, or require invasive architectural modifications. We need a less specialized, more general-purpose solution that is adaptable and easy to incorporate into modern heterogeneous, parallel systems.</a:t>
            </a:r>
          </a:p>
        </p:txBody>
      </p:sp>
      <p:sp>
        <p:nvSpPr>
          <p:cNvPr id="4" name="Slide Number Placeholder 3"/>
          <p:cNvSpPr>
            <a:spLocks noGrp="1"/>
          </p:cNvSpPr>
          <p:nvPr>
            <p:ph type="sldNum" sz="quarter" idx="5"/>
          </p:nvPr>
        </p:nvSpPr>
        <p:spPr/>
        <p:txBody>
          <a:bodyPr/>
          <a:lstStyle/>
          <a:p>
            <a:fld id="{52D1C0A6-A6AF-144F-8337-6E8AA4C0CAEB}" type="slidenum">
              <a:rPr lang="en-US" smtClean="0"/>
              <a:t>45</a:t>
            </a:fld>
            <a:endParaRPr lang="en-US"/>
          </a:p>
        </p:txBody>
      </p:sp>
    </p:spTree>
    <p:extLst>
      <p:ext uri="{BB962C8B-B14F-4D97-AF65-F5344CB8AC3E}">
        <p14:creationId xmlns:p14="http://schemas.microsoft.com/office/powerpoint/2010/main" val="32987824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Prior work has extensively explored improving graph processing from both ends of the computing stack. </a:t>
            </a:r>
          </a:p>
          <a:p>
            <a:endParaRPr lang="en-US"/>
          </a:p>
          <a:p>
            <a:r>
              <a:rPr lang="en-US"/>
              <a:t>Software-based techniques in general provide frameworks that aim to be scalable, parallel solutions on shared memory systems. These works use thread-level-parallelism to address memory latency bottlenecks. By having multiple threads issue irregular memory accesses simultaneously, these techniques can exploit Memory Level Parallelism (MLP). Additionally, these techniques often involve complex scheduling routines and dynamic adjustments based on runtime characteristics. While these approaches are effective for performance improvements, they are limited by the underlying hardware, for example the number of threads or cores available. Thus, we need a flexible hardware solution that synergizes with the efforts of these approaches, such as a flexible backend target that exposes the long-latency memory access bottlenecks.</a:t>
            </a:r>
          </a:p>
          <a:p>
            <a:endParaRPr lang="en-US"/>
          </a:p>
          <a:p>
            <a:r>
              <a:rPr lang="en-US"/>
              <a:t>Meanwhile, hardware-based approaches have incorporated a number of different specializations. One avenue has been data-structure aware prefetching, where regular memory accesses guide irregular access prefetches. The system is specialized to know which data structures are regularly and irregularly accessed, and can perform the prefetching accordingly. Other approaches have been accelerator-oriented, creating specialized graph analytics accelerators that strive for energy efficiency. These approaches have involved specialized pipelines, such as separate modules for node and edge processing, processing near-memory, and on-chip scratchpads. Lastly, other prior work has focused on memory subsystem customizations, including reserving caches for nodes that are expected to be accessed the most frequently. All of these hardware-oriented approaches impose significant application restrictions, such as requiring the vertex programming model, or require invasive architectural modifications. We need a less specialized, more general-purpose solution that is adaptable and easy to incorporate into modern heterogeneous, parallel systems.</a:t>
            </a:r>
          </a:p>
        </p:txBody>
      </p:sp>
      <p:sp>
        <p:nvSpPr>
          <p:cNvPr id="4" name="Slide Number Placeholder 3"/>
          <p:cNvSpPr>
            <a:spLocks noGrp="1"/>
          </p:cNvSpPr>
          <p:nvPr>
            <p:ph type="sldNum" sz="quarter" idx="5"/>
          </p:nvPr>
        </p:nvSpPr>
        <p:spPr/>
        <p:txBody>
          <a:bodyPr/>
          <a:lstStyle/>
          <a:p>
            <a:fld id="{52D1C0A6-A6AF-144F-8337-6E8AA4C0CAEB}" type="slidenum">
              <a:rPr lang="en-US" smtClean="0"/>
              <a:t>46</a:t>
            </a:fld>
            <a:endParaRPr lang="en-US"/>
          </a:p>
        </p:txBody>
      </p:sp>
    </p:spTree>
    <p:extLst>
      <p:ext uri="{BB962C8B-B14F-4D97-AF65-F5344CB8AC3E}">
        <p14:creationId xmlns:p14="http://schemas.microsoft.com/office/powerpoint/2010/main" val="10995029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Decoupled Access/Execute or DAE paradigm was first proposed decades ago by James E. Smith to address processor/memory communication latency. This technique statically divides a program into two independent instruction streams: the Access and Execute threads. This division process is also known as slicing, which is an established compiler technique. The Access thread is responsible for memory address computation and accesses to the memory hierarchy and the Execute thread performs computation. </a:t>
            </a:r>
          </a:p>
          <a:p>
            <a:endParaRPr lang="en-US"/>
          </a:p>
          <a:p>
            <a:r>
              <a:rPr lang="en-US"/>
              <a:t>The Decoupled Supply/Compute or </a:t>
            </a:r>
            <a:r>
              <a:rPr lang="en-US" err="1"/>
              <a:t>DeSC</a:t>
            </a:r>
            <a:r>
              <a:rPr lang="en-US"/>
              <a:t> technique was more recently proposed to improve upon DAE with the addition of out-of-order communication. In </a:t>
            </a:r>
            <a:r>
              <a:rPr lang="en-US" err="1"/>
              <a:t>DeSC</a:t>
            </a:r>
            <a:r>
              <a:rPr lang="en-US"/>
              <a:t>, the Access and Execute threads become data supply and computation cores, also known as the Supply and the Compute. Essentially, the Supply “produces” data for the Compute to “consume”.</a:t>
            </a:r>
          </a:p>
          <a:p>
            <a:endParaRPr lang="en-US"/>
          </a:p>
          <a:p>
            <a:r>
              <a:rPr lang="en-US"/>
              <a:t>In the diagram on the right, the compiler statically slices the SSSP kernel into Supply and Compute source code slices, and these slices are mapped onto two separate processors that operate concurrently. They communicate by the Supply producing data and placing it on a queue for the Compute to consume. Stores are decoupled since the Supply performs address computation and the Compute usually determines values to store. The store address buffer therefore maintains addresses of values that have yet to be determined while the store value buffer holds values that might need to be forwarded to later loads. I will go into further details about the terminal load buffer later.</a:t>
            </a:r>
          </a:p>
          <a:p>
            <a:endParaRPr lang="en-US"/>
          </a:p>
          <a:p>
            <a:r>
              <a:rPr lang="en-US"/>
              <a:t>As you can see in the image on the right, all loads in the original source code are performed on the Supply. The Supply sends the requests to memory and effectively produces the data that is loaded. The Compute then consumes this loaded data.</a:t>
            </a:r>
          </a:p>
          <a:p>
            <a:endParaRPr lang="en-US"/>
          </a:p>
          <a:p>
            <a:r>
              <a:rPr lang="en-US"/>
              <a:t>For all stores in the original source code, the address is determined on the Supply and the value is determined by the Compute. The Supply receives the value from the Compute and is then responsible for sending the store request to the memory hierarchy. All arithmetic computation is done on the Compute.</a:t>
            </a:r>
          </a:p>
          <a:p>
            <a:endParaRPr lang="en-US"/>
          </a:p>
        </p:txBody>
      </p:sp>
      <p:sp>
        <p:nvSpPr>
          <p:cNvPr id="4" name="Slide Number Placeholder 3"/>
          <p:cNvSpPr>
            <a:spLocks noGrp="1"/>
          </p:cNvSpPr>
          <p:nvPr>
            <p:ph type="sldNum" sz="quarter" idx="5"/>
          </p:nvPr>
        </p:nvSpPr>
        <p:spPr/>
        <p:txBody>
          <a:bodyPr/>
          <a:lstStyle/>
          <a:p>
            <a:fld id="{52D1C0A6-A6AF-144F-8337-6E8AA4C0CAEB}" type="slidenum">
              <a:rPr lang="en-US" smtClean="0"/>
              <a:t>47</a:t>
            </a:fld>
            <a:endParaRPr lang="en-US"/>
          </a:p>
        </p:txBody>
      </p:sp>
    </p:spTree>
    <p:extLst>
      <p:ext uri="{BB962C8B-B14F-4D97-AF65-F5344CB8AC3E}">
        <p14:creationId xmlns:p14="http://schemas.microsoft.com/office/powerpoint/2010/main" val="24621491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the right is an example of the compiler slicing performed.</a:t>
            </a:r>
          </a:p>
          <a:p>
            <a:endParaRPr lang="en-US"/>
          </a:p>
          <a:p>
            <a:r>
              <a:rPr lang="en-US"/>
              <a:t>All loads in the original source code are performed on the Supply. The Supply sends the requests to memory and effectively produces the data that is loaded. The Compute then consumes this loaded data.</a:t>
            </a:r>
          </a:p>
          <a:p>
            <a:endParaRPr lang="en-US"/>
          </a:p>
          <a:p>
            <a:r>
              <a:rPr lang="en-US"/>
              <a:t>For all stores in the original source code, the address is determined on the Supply and the value is determined by the Compute. The Supply receives the value from the Compute and is then responsible for sending the store request to the memory hierarchy. All arithmetic computation is done on the Compute.</a:t>
            </a:r>
          </a:p>
          <a:p>
            <a:endParaRPr lang="en-US"/>
          </a:p>
        </p:txBody>
      </p:sp>
      <p:sp>
        <p:nvSpPr>
          <p:cNvPr id="4" name="Slide Number Placeholder 3"/>
          <p:cNvSpPr>
            <a:spLocks noGrp="1"/>
          </p:cNvSpPr>
          <p:nvPr>
            <p:ph type="sldNum" sz="quarter" idx="5"/>
          </p:nvPr>
        </p:nvSpPr>
        <p:spPr/>
        <p:txBody>
          <a:bodyPr/>
          <a:lstStyle/>
          <a:p>
            <a:fld id="{52D1C0A6-A6AF-144F-8337-6E8AA4C0CAEB}" type="slidenum">
              <a:rPr lang="en-US" smtClean="0"/>
              <a:t>48</a:t>
            </a:fld>
            <a:endParaRPr lang="en-US"/>
          </a:p>
        </p:txBody>
      </p:sp>
    </p:spTree>
    <p:extLst>
      <p:ext uri="{BB962C8B-B14F-4D97-AF65-F5344CB8AC3E}">
        <p14:creationId xmlns:p14="http://schemas.microsoft.com/office/powerpoint/2010/main" val="40144926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Naturally, many applications have data dependencies and stalling the Supply inhibits it from exploiting MLP. Furthermore, the Compute can catch up and have to wait for data from the Supply, incurring the cost of memory access latency. However, in decoupled architectures, the consumer of loads is often mapped onto the Compute, so </a:t>
            </a:r>
            <a:r>
              <a:rPr lang="en-US" err="1"/>
              <a:t>DeSC</a:t>
            </a:r>
            <a:r>
              <a:rPr lang="en-US"/>
              <a:t> exploits when this occurs. </a:t>
            </a:r>
          </a:p>
          <a:p>
            <a:endParaRPr lang="en-US"/>
          </a:p>
          <a:p>
            <a:r>
              <a:rPr lang="en-US"/>
              <a:t>One of the key innovations of </a:t>
            </a:r>
            <a:r>
              <a:rPr lang="en-US" err="1"/>
              <a:t>DeSC</a:t>
            </a:r>
            <a:r>
              <a:rPr lang="en-US"/>
              <a:t> was the concept of terminal loads, loads that have no data dependencies on the Supply. These loads allow the Supply to not occupy pipeline resources when it is waiting for the memory system to service requests because the returned data is no longer needed on the Supply. It can therefore issue new memory requests before the data returns from previous requests.</a:t>
            </a:r>
          </a:p>
          <a:p>
            <a:endParaRPr lang="en-US"/>
          </a:p>
          <a:p>
            <a:r>
              <a:rPr lang="en-US"/>
              <a:t>Therefore, many terminal loads can commit early and be enqueued in a specialized buffer called the Terminal Load Buffer. Their data is then enqueued based on when they are needed in program order. This prevents the Compute from waiting on data from memory and maintains longer Supply </a:t>
            </a:r>
            <a:r>
              <a:rPr lang="en-US" err="1"/>
              <a:t>runahead</a:t>
            </a:r>
            <a:r>
              <a:rPr lang="en-US"/>
              <a:t> distances. And with multiple accesses issued early in succession, memory-level parallelism or MLP is exploited. </a:t>
            </a:r>
          </a:p>
          <a:p>
            <a:endParaRPr lang="en-US"/>
          </a:p>
          <a:p>
            <a:r>
              <a:rPr lang="en-US"/>
              <a:t>If we can exploit MLP, then we can mitigate the memory latency bottlenecks of LLAMAs!</a:t>
            </a:r>
          </a:p>
          <a:p>
            <a:endParaRPr lang="en-US"/>
          </a:p>
        </p:txBody>
      </p:sp>
      <p:sp>
        <p:nvSpPr>
          <p:cNvPr id="4" name="Slide Number Placeholder 3"/>
          <p:cNvSpPr>
            <a:spLocks noGrp="1"/>
          </p:cNvSpPr>
          <p:nvPr>
            <p:ph type="sldNum" sz="quarter" idx="5"/>
          </p:nvPr>
        </p:nvSpPr>
        <p:spPr/>
        <p:txBody>
          <a:bodyPr/>
          <a:lstStyle/>
          <a:p>
            <a:fld id="{52D1C0A6-A6AF-144F-8337-6E8AA4C0CAEB}" type="slidenum">
              <a:rPr lang="en-US" smtClean="0"/>
              <a:t>49</a:t>
            </a:fld>
            <a:endParaRPr lang="en-US"/>
          </a:p>
        </p:txBody>
      </p:sp>
    </p:spTree>
    <p:extLst>
      <p:ext uri="{BB962C8B-B14F-4D97-AF65-F5344CB8AC3E}">
        <p14:creationId xmlns:p14="http://schemas.microsoft.com/office/powerpoint/2010/main" val="748094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D1C0A6-A6AF-144F-8337-6E8AA4C0CAEB}" type="slidenum">
              <a:rPr lang="en-US" smtClean="0"/>
              <a:t>50</a:t>
            </a:fld>
            <a:endParaRPr lang="en-US"/>
          </a:p>
        </p:txBody>
      </p:sp>
    </p:spTree>
    <p:extLst>
      <p:ext uri="{BB962C8B-B14F-4D97-AF65-F5344CB8AC3E}">
        <p14:creationId xmlns:p14="http://schemas.microsoft.com/office/powerpoint/2010/main" val="26894678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illustrate how FAST-LLAMAs mitigates latency effects in graph applications, we compare three different instruction execution timelines of the parallelized SSSP kernel. The first is the  original code execution with no decoupling, the second is a traditional DAE-based approach approach, and the third is FAST-LLAMAs. In all timelines, the LLAMAs are highlighted with dotted blue boxes.</a:t>
            </a:r>
          </a:p>
          <a:p>
            <a:endParaRPr lang="en-US"/>
          </a:p>
          <a:p>
            <a:r>
              <a:rPr lang="en-US"/>
              <a:t>The first execution timeline corresponds to the original source code seen on the bottom right. Since this code is operating on an in-order core, we see that every instruction starts after its previous instruction completes and there is no overlapping of instructions. There is additional stalling waiting for the LLAMAs to complete, as these often have to retrieve data from DRAM.</a:t>
            </a:r>
          </a:p>
          <a:p>
            <a:endParaRPr lang="en-US"/>
          </a:p>
          <a:p>
            <a:r>
              <a:rPr lang="en-US"/>
              <a:t>We then focus on using a DAE-based approach. In the second execution timeline, we see that all memory operations are executed by the Supply, including the LLAMA. DAE does not support RMWs, but the entire RMW is optimistically mapped onto the Supply in this case to avoid extra communication costs between the Supply and the Compute. However, there is still a control flow dependence and the Supply has to wait for it to be resolved before it can perform worklist updates. Thus, this approach doesn’t mitigate the long-latency effects of the LLAMA since the Supply does not run ahead of the Compute. </a:t>
            </a:r>
          </a:p>
          <a:p>
            <a:endParaRPr lang="en-US"/>
          </a:p>
          <a:p>
            <a:r>
              <a:rPr lang="en-US"/>
              <a:t>In the third and final execution timeline corresponding to the FAST-LLAMAs decoupled source code, we see that there is no longer a control flow dependence on the Supply. This allows the Supply to run ahead of the Compute and issue multiple LLAMA memory requests. As seen by the overlapping of the LLAMAs, MLP is exploited. Meanwhile, the Compute handles computation and never has to wait on the Supply aside from an initial warm-up period. </a:t>
            </a:r>
          </a:p>
          <a:p>
            <a:endParaRPr lang="en-US"/>
          </a:p>
        </p:txBody>
      </p:sp>
      <p:sp>
        <p:nvSpPr>
          <p:cNvPr id="4" name="Slide Number Placeholder 3"/>
          <p:cNvSpPr>
            <a:spLocks noGrp="1"/>
          </p:cNvSpPr>
          <p:nvPr>
            <p:ph type="sldNum" sz="quarter" idx="5"/>
          </p:nvPr>
        </p:nvSpPr>
        <p:spPr/>
        <p:txBody>
          <a:bodyPr/>
          <a:lstStyle/>
          <a:p>
            <a:fld id="{52D1C0A6-A6AF-144F-8337-6E8AA4C0CAEB}" type="slidenum">
              <a:rPr lang="en-US" smtClean="0"/>
              <a:t>51</a:t>
            </a:fld>
            <a:endParaRPr lang="en-US"/>
          </a:p>
        </p:txBody>
      </p:sp>
    </p:spTree>
    <p:extLst>
      <p:ext uri="{BB962C8B-B14F-4D97-AF65-F5344CB8AC3E}">
        <p14:creationId xmlns:p14="http://schemas.microsoft.com/office/powerpoint/2010/main" val="17380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D1C0A6-A6AF-144F-8337-6E8AA4C0CAEB}" type="slidenum">
              <a:rPr lang="en-US" smtClean="0"/>
              <a:t>6</a:t>
            </a:fld>
            <a:endParaRPr lang="en-US"/>
          </a:p>
        </p:txBody>
      </p:sp>
    </p:spTree>
    <p:extLst>
      <p:ext uri="{BB962C8B-B14F-4D97-AF65-F5344CB8AC3E}">
        <p14:creationId xmlns:p14="http://schemas.microsoft.com/office/powerpoint/2010/main" val="1125094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illustrate how FAST-LLAMAs mitigates latency effects in graph applications, we compare three different instruction execution timelines of the parallelized SSSP kernel. The first is the  original code execution with no decoupling, the second is a traditional DAE-based approach approach, and the third is FAST-LLAMAs. In all timelines, the LLAMAs are highlighted with dotted blue boxes.</a:t>
            </a:r>
          </a:p>
          <a:p>
            <a:endParaRPr lang="en-US"/>
          </a:p>
          <a:p>
            <a:r>
              <a:rPr lang="en-US"/>
              <a:t>The first execution timeline corresponds to the original source code seen on the bottom right. Since this code is operating on an in-order core, we see that every instruction starts after its previous instruction completes and there is no overlapping of instructions. There is additional stalling waiting for the LLAMAs to complete, as these often have to retrieve data from DRAM.</a:t>
            </a:r>
          </a:p>
          <a:p>
            <a:endParaRPr lang="en-US"/>
          </a:p>
          <a:p>
            <a:r>
              <a:rPr lang="en-US"/>
              <a:t>We then focus on using a DAE-based approach. In the second execution timeline, we see that all memory operations are executed by the Supply, including the LLAMA. DAE does not support RMWs, but the entire RMW is optimistically mapped onto the Supply in this case to avoid extra communication costs between the Supply and the Compute. However, there is still a control flow dependence and the Supply has to wait for it to be resolved before it can perform worklist updates. Thus, this approach doesn’t mitigate the long-latency effects of the LLAMA since the Supply does not run ahead of the Compute. </a:t>
            </a:r>
          </a:p>
          <a:p>
            <a:endParaRPr lang="en-US"/>
          </a:p>
          <a:p>
            <a:r>
              <a:rPr lang="en-US"/>
              <a:t>In the third and final execution timeline corresponding to the FAST-LLAMAs decoupled source code, we see that there is no longer a control flow dependence on the Supply. This allows the Supply to run ahead of the Compute and issue multiple LLAMA memory requests. As seen by the overlapping of the LLAMAs, MLP is exploited. Meanwhile, the Compute handles computation and never has to wait on the Supply aside from an initial warm-up period. </a:t>
            </a:r>
          </a:p>
          <a:p>
            <a:endParaRPr lang="en-US"/>
          </a:p>
        </p:txBody>
      </p:sp>
      <p:sp>
        <p:nvSpPr>
          <p:cNvPr id="4" name="Slide Number Placeholder 3"/>
          <p:cNvSpPr>
            <a:spLocks noGrp="1"/>
          </p:cNvSpPr>
          <p:nvPr>
            <p:ph type="sldNum" sz="quarter" idx="5"/>
          </p:nvPr>
        </p:nvSpPr>
        <p:spPr/>
        <p:txBody>
          <a:bodyPr/>
          <a:lstStyle/>
          <a:p>
            <a:fld id="{52D1C0A6-A6AF-144F-8337-6E8AA4C0CAEB}" type="slidenum">
              <a:rPr lang="en-US" smtClean="0"/>
              <a:t>52</a:t>
            </a:fld>
            <a:endParaRPr lang="en-US"/>
          </a:p>
        </p:txBody>
      </p:sp>
    </p:spTree>
    <p:extLst>
      <p:ext uri="{BB962C8B-B14F-4D97-AF65-F5344CB8AC3E}">
        <p14:creationId xmlns:p14="http://schemas.microsoft.com/office/powerpoint/2010/main" val="27853878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illustrate how FAST-LLAMAs mitigates latency effects in graph applications, we compare three different instruction execution timelines of the parallelized SSSP kernel. The first is the  original code execution with no decoupling, the second is a traditional DAE-based approach approach, and the third is FAST-LLAMAs. In all timelines, the LLAMAs are highlighted with dotted blue boxes.</a:t>
            </a:r>
          </a:p>
          <a:p>
            <a:endParaRPr lang="en-US"/>
          </a:p>
          <a:p>
            <a:r>
              <a:rPr lang="en-US"/>
              <a:t>The first execution timeline corresponds to the original source code seen on the bottom right. Since this code is operating on an in-order core, we see that every instruction starts after its previous instruction completes and there is no overlapping of instructions. There is additional stalling waiting for the LLAMAs to complete, as these often have to retrieve data from DRAM.</a:t>
            </a:r>
          </a:p>
          <a:p>
            <a:endParaRPr lang="en-US"/>
          </a:p>
          <a:p>
            <a:r>
              <a:rPr lang="en-US"/>
              <a:t>We then focus on using a DAE-based approach. In the second execution timeline, we see that all memory operations are executed by the Supply, including the LLAMA. DAE does not support RMWs, but the entire RMW is optimistically mapped onto the Supply in this case to avoid extra communication costs between the Supply and the Compute. However, there is still a control flow dependence and the Supply has to wait for it to be resolved before it can perform worklist updates. Thus, this approach doesn’t mitigate the long-latency effects of the LLAMA since the Supply does not run ahead of the Compute. </a:t>
            </a:r>
          </a:p>
          <a:p>
            <a:endParaRPr lang="en-US"/>
          </a:p>
          <a:p>
            <a:r>
              <a:rPr lang="en-US"/>
              <a:t>In the third and final execution timeline corresponding to the FAST-LLAMAs decoupled source code, we see that there is no longer a control flow dependence on the Supply. This allows the Supply to run ahead of the Compute and issue multiple LLAMA memory requests. As seen by the overlapping of the LLAMAs, MLP is exploited. Meanwhile, the Compute handles computation and never has to wait on the Supply aside from an initial warm-up period. </a:t>
            </a:r>
          </a:p>
          <a:p>
            <a:endParaRPr lang="en-US"/>
          </a:p>
        </p:txBody>
      </p:sp>
      <p:sp>
        <p:nvSpPr>
          <p:cNvPr id="4" name="Slide Number Placeholder 3"/>
          <p:cNvSpPr>
            <a:spLocks noGrp="1"/>
          </p:cNvSpPr>
          <p:nvPr>
            <p:ph type="sldNum" sz="quarter" idx="5"/>
          </p:nvPr>
        </p:nvSpPr>
        <p:spPr/>
        <p:txBody>
          <a:bodyPr/>
          <a:lstStyle/>
          <a:p>
            <a:fld id="{52D1C0A6-A6AF-144F-8337-6E8AA4C0CAEB}" type="slidenum">
              <a:rPr lang="en-US" smtClean="0"/>
              <a:t>53</a:t>
            </a:fld>
            <a:endParaRPr lang="en-US"/>
          </a:p>
        </p:txBody>
      </p:sp>
    </p:spTree>
    <p:extLst>
      <p:ext uri="{BB962C8B-B14F-4D97-AF65-F5344CB8AC3E}">
        <p14:creationId xmlns:p14="http://schemas.microsoft.com/office/powerpoint/2010/main" val="784348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spcAft>
                <a:spcPts val="1200"/>
              </a:spcAft>
            </a:pPr>
            <a:r>
              <a:rPr lang="en-US" sz="1200"/>
              <a:t>This is a Table from the ISCA’21 submission of </a:t>
            </a:r>
            <a:r>
              <a:rPr lang="en-US" sz="1200" err="1"/>
              <a:t>OpenLT</a:t>
            </a:r>
            <a:r>
              <a:rPr lang="en-US" sz="1200"/>
              <a:t>. </a:t>
            </a:r>
            <a:r>
              <a:rPr lang="en-US" sz="2200"/>
              <a:t>I have detailed some of the approaches in this table already,, but here there is some </a:t>
            </a:r>
            <a:r>
              <a:rPr lang="en-US" sz="2200" b="1"/>
              <a:t>more extent literature</a:t>
            </a:r>
          </a:p>
          <a:p>
            <a:pPr>
              <a:spcAft>
                <a:spcPts val="1200"/>
              </a:spcAft>
            </a:pPr>
            <a:endParaRPr lang="en-US" sz="2200"/>
          </a:p>
          <a:p>
            <a:pPr lvl="1">
              <a:spcAft>
                <a:spcPts val="1200"/>
              </a:spcAft>
            </a:pPr>
            <a:r>
              <a:rPr lang="en-US" sz="1200"/>
              <a:t> The table describes </a:t>
            </a:r>
            <a:r>
              <a:rPr lang="en-US" sz="1200" b="1"/>
              <a:t>features of each technique </a:t>
            </a:r>
            <a:r>
              <a:rPr lang="en-US" sz="1200"/>
              <a:t>that makes it adoptable practice, on a SoC design:</a:t>
            </a:r>
          </a:p>
          <a:p>
            <a:pPr lvl="1">
              <a:spcAft>
                <a:spcPts val="1200"/>
              </a:spcAft>
            </a:pPr>
            <a:r>
              <a:rPr lang="en-US" sz="1200"/>
              <a:t>The table checks:</a:t>
            </a:r>
          </a:p>
          <a:p>
            <a:pPr lvl="1">
              <a:spcAft>
                <a:spcPts val="1200"/>
              </a:spcAft>
            </a:pPr>
            <a:r>
              <a:rPr lang="en-US" sz="1200"/>
              <a:t>-whether the approach requires </a:t>
            </a:r>
            <a:r>
              <a:rPr lang="en-US" sz="1200" b="1"/>
              <a:t>Core modifications. </a:t>
            </a:r>
          </a:p>
          <a:p>
            <a:pPr lvl="1">
              <a:spcAft>
                <a:spcPts val="1200"/>
              </a:spcAft>
            </a:pPr>
            <a:r>
              <a:rPr lang="en-US" sz="1200"/>
              <a:t>-whether it is software portable or its compilation uses ISA-specific instructions, </a:t>
            </a:r>
          </a:p>
          <a:p>
            <a:pPr lvl="1">
              <a:spcAft>
                <a:spcPts val="1200"/>
              </a:spcAft>
            </a:pPr>
            <a:r>
              <a:rPr lang="en-US" sz="1200"/>
              <a:t>-whether it is </a:t>
            </a:r>
            <a:r>
              <a:rPr lang="en-US" sz="1200" b="1"/>
              <a:t>also performant on</a:t>
            </a:r>
            <a:r>
              <a:rPr lang="en-US" sz="1200"/>
              <a:t> </a:t>
            </a:r>
            <a:r>
              <a:rPr lang="en-US" sz="1200" b="1"/>
              <a:t>an area-efficient </a:t>
            </a:r>
            <a:r>
              <a:rPr lang="en-US" sz="1800" b="1"/>
              <a:t>cores with small instruction windows.</a:t>
            </a:r>
          </a:p>
          <a:p>
            <a:pPr lvl="1">
              <a:spcAft>
                <a:spcPts val="1200"/>
              </a:spcAft>
            </a:pPr>
            <a:endParaRPr lang="en-US" sz="1800" b="1"/>
          </a:p>
          <a:p>
            <a:pPr>
              <a:spcAft>
                <a:spcPts val="1200"/>
              </a:spcAft>
            </a:pPr>
            <a:r>
              <a:rPr lang="en-US" sz="2200" b="1"/>
              <a:t>The last column of the table </a:t>
            </a:r>
            <a:r>
              <a:rPr lang="en-US" sz="2200"/>
              <a:t>checks if the approach Leverages program knowledge. </a:t>
            </a:r>
          </a:p>
          <a:p>
            <a:pPr>
              <a:spcAft>
                <a:spcPts val="1200"/>
              </a:spcAft>
            </a:pPr>
            <a:r>
              <a:rPr lang="en-US" sz="2200"/>
              <a:t>Extracting program information </a:t>
            </a:r>
            <a:r>
              <a:rPr lang="en-US" sz="2200" b="1"/>
              <a:t>saves area in the often-large structures </a:t>
            </a:r>
            <a:r>
              <a:rPr lang="en-US" sz="2200"/>
              <a:t>used in predictors.</a:t>
            </a:r>
          </a:p>
          <a:p>
            <a:pPr>
              <a:spcAft>
                <a:spcPts val="1200"/>
              </a:spcAft>
            </a:pPr>
            <a:endParaRPr lang="en-US" sz="2200"/>
          </a:p>
          <a:p>
            <a:pPr>
              <a:spcAft>
                <a:spcPts val="1200"/>
              </a:spcAft>
            </a:pPr>
            <a:r>
              <a:rPr lang="en-US" sz="2200" b="1" err="1"/>
              <a:t>OpenLT</a:t>
            </a:r>
            <a:r>
              <a:rPr lang="en-US" sz="2200" b="1"/>
              <a:t> is the first work the achieve all these features, </a:t>
            </a:r>
            <a:r>
              <a:rPr lang="en-US" sz="2200" b="0"/>
              <a:t>requiring </a:t>
            </a:r>
            <a:r>
              <a:rPr lang="en-US" sz="2200" b="1"/>
              <a:t>no core modifications, it is</a:t>
            </a:r>
            <a:r>
              <a:rPr lang="en-US" sz="2200"/>
              <a:t> </a:t>
            </a:r>
            <a:r>
              <a:rPr lang="en-US" sz="2200" b="1"/>
              <a:t>performant</a:t>
            </a:r>
            <a:r>
              <a:rPr lang="en-US" sz="2200"/>
              <a:t> and </a:t>
            </a:r>
            <a:r>
              <a:rPr lang="en-US" sz="2200" b="1"/>
              <a:t>area-efficient</a:t>
            </a:r>
            <a:r>
              <a:rPr lang="en-US" sz="2200"/>
              <a:t>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US"/>
          </a:p>
        </p:txBody>
      </p:sp>
      <p:sp>
        <p:nvSpPr>
          <p:cNvPr id="4" name="Slide Number Placeholder 3"/>
          <p:cNvSpPr>
            <a:spLocks noGrp="1"/>
          </p:cNvSpPr>
          <p:nvPr>
            <p:ph type="sldNum" sz="quarter" idx="5"/>
          </p:nvPr>
        </p:nvSpPr>
        <p:spPr/>
        <p:txBody>
          <a:bodyPr/>
          <a:lstStyle/>
          <a:p>
            <a:fld id="{52D1C0A6-A6AF-144F-8337-6E8AA4C0CAEB}" type="slidenum">
              <a:rPr lang="en-US" smtClean="0"/>
              <a:t>54</a:t>
            </a:fld>
            <a:endParaRPr lang="en-US"/>
          </a:p>
        </p:txBody>
      </p:sp>
    </p:spTree>
    <p:extLst>
      <p:ext uri="{BB962C8B-B14F-4D97-AF65-F5344CB8AC3E}">
        <p14:creationId xmlns:p14="http://schemas.microsoft.com/office/powerpoint/2010/main" val="31022317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These are the references shown in the previous Table</a:t>
            </a:r>
          </a:p>
        </p:txBody>
      </p:sp>
      <p:sp>
        <p:nvSpPr>
          <p:cNvPr id="4" name="Slide Number Placeholder 3"/>
          <p:cNvSpPr>
            <a:spLocks noGrp="1"/>
          </p:cNvSpPr>
          <p:nvPr>
            <p:ph type="sldNum" sz="quarter" idx="5"/>
          </p:nvPr>
        </p:nvSpPr>
        <p:spPr/>
        <p:txBody>
          <a:bodyPr/>
          <a:lstStyle/>
          <a:p>
            <a:fld id="{52D1C0A6-A6AF-144F-8337-6E8AA4C0CAEB}" type="slidenum">
              <a:rPr lang="en-US" smtClean="0"/>
              <a:t>55</a:t>
            </a:fld>
            <a:endParaRPr lang="en-US"/>
          </a:p>
        </p:txBody>
      </p:sp>
    </p:spTree>
    <p:extLst>
      <p:ext uri="{BB962C8B-B14F-4D97-AF65-F5344CB8AC3E}">
        <p14:creationId xmlns:p14="http://schemas.microsoft.com/office/powerpoint/2010/main" val="1878095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illustrate how FAST-LLAMAs mitigates latency effects in graph applications, we compare three different instruction execution timelines of the parallelized SSSP kernel. The first is the  original code execution with no decoupling, the second is a traditional DAE-based approach approach, and the third is FAST-LLAMAs. In all timelines, the LLAMAs are highlighted with dotted blue boxes.</a:t>
            </a:r>
          </a:p>
          <a:p>
            <a:endParaRPr lang="en-US"/>
          </a:p>
          <a:p>
            <a:r>
              <a:rPr lang="en-US"/>
              <a:t>The first execution timeline corresponds to the original source code seen on the bottom right. Since this code is operating on an in-order core, we see that every instruction starts after its previous instruction completes and there is no overlapping of instructions. There is additional stalling waiting for the LLAMAs to complete, as these often have to retrieve data from DRAM.</a:t>
            </a:r>
          </a:p>
          <a:p>
            <a:endParaRPr lang="en-US"/>
          </a:p>
          <a:p>
            <a:r>
              <a:rPr lang="en-US"/>
              <a:t>We then focus on using a DAE-based approach. In the second execution timeline, we see that all memory operations are executed by the Supply, including the LLAMA. DAE does not support RMWs, but the entire RMW is optimistically mapped onto the Supply in this case to avoid extra communication costs between the Supply and the Compute. However, there is still a control flow dependence and the Supply has to wait for it to be resolved before it can perform worklist updates. Thus, this approach doesn’t mitigate the long-latency effects of the LLAMA since the Supply does not run ahead of the Compute. </a:t>
            </a:r>
          </a:p>
          <a:p>
            <a:endParaRPr lang="en-US"/>
          </a:p>
          <a:p>
            <a:r>
              <a:rPr lang="en-US"/>
              <a:t>In the third and final execution timeline corresponding to the FAST-LLAMAs decoupled source code, we see that there is no longer a control flow dependence on the Supply. This allows the Supply to run ahead of the Compute and issue multiple LLAMA memory requests. As seen by the overlapping of the LLAMAs, MLP is exploited. Meanwhile, the Compute handles computation and never has to wait on the Supply aside from an initial warm-up period. </a:t>
            </a:r>
          </a:p>
          <a:p>
            <a:endParaRPr lang="en-US"/>
          </a:p>
        </p:txBody>
      </p:sp>
      <p:sp>
        <p:nvSpPr>
          <p:cNvPr id="4" name="Slide Number Placeholder 3"/>
          <p:cNvSpPr>
            <a:spLocks noGrp="1"/>
          </p:cNvSpPr>
          <p:nvPr>
            <p:ph type="sldNum" sz="quarter" idx="5"/>
          </p:nvPr>
        </p:nvSpPr>
        <p:spPr/>
        <p:txBody>
          <a:bodyPr/>
          <a:lstStyle/>
          <a:p>
            <a:fld id="{52D1C0A6-A6AF-144F-8337-6E8AA4C0CAEB}" type="slidenum">
              <a:rPr lang="en-US" smtClean="0"/>
              <a:t>56</a:t>
            </a:fld>
            <a:endParaRPr lang="en-US"/>
          </a:p>
        </p:txBody>
      </p:sp>
    </p:spTree>
    <p:extLst>
      <p:ext uri="{BB962C8B-B14F-4D97-AF65-F5344CB8AC3E}">
        <p14:creationId xmlns:p14="http://schemas.microsoft.com/office/powerpoint/2010/main" val="22241979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p>
        </p:txBody>
      </p:sp>
      <p:sp>
        <p:nvSpPr>
          <p:cNvPr id="4" name="Slide Number Placeholder 3"/>
          <p:cNvSpPr>
            <a:spLocks noGrp="1"/>
          </p:cNvSpPr>
          <p:nvPr>
            <p:ph type="sldNum" sz="quarter" idx="5"/>
          </p:nvPr>
        </p:nvSpPr>
        <p:spPr/>
        <p:txBody>
          <a:bodyPr/>
          <a:lstStyle/>
          <a:p>
            <a:fld id="{52D1C0A6-A6AF-144F-8337-6E8AA4C0CAEB}" type="slidenum">
              <a:rPr lang="en-US" smtClean="0"/>
              <a:t>57</a:t>
            </a:fld>
            <a:endParaRPr lang="en-US"/>
          </a:p>
        </p:txBody>
      </p:sp>
    </p:spTree>
    <p:extLst>
      <p:ext uri="{BB962C8B-B14F-4D97-AF65-F5344CB8AC3E}">
        <p14:creationId xmlns:p14="http://schemas.microsoft.com/office/powerpoint/2010/main" val="21603481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Is example necessary?</a:t>
            </a:r>
          </a:p>
        </p:txBody>
      </p:sp>
      <p:sp>
        <p:nvSpPr>
          <p:cNvPr id="4" name="Slide Number Placeholder 3"/>
          <p:cNvSpPr>
            <a:spLocks noGrp="1"/>
          </p:cNvSpPr>
          <p:nvPr>
            <p:ph type="sldNum" sz="quarter" idx="5"/>
          </p:nvPr>
        </p:nvSpPr>
        <p:spPr/>
        <p:txBody>
          <a:bodyPr/>
          <a:lstStyle/>
          <a:p>
            <a:fld id="{52D1C0A6-A6AF-144F-8337-6E8AA4C0CAEB}" type="slidenum">
              <a:rPr lang="en-US" smtClean="0"/>
              <a:t>58</a:t>
            </a:fld>
            <a:endParaRPr lang="en-US"/>
          </a:p>
        </p:txBody>
      </p:sp>
    </p:spTree>
    <p:extLst>
      <p:ext uri="{BB962C8B-B14F-4D97-AF65-F5344CB8AC3E}">
        <p14:creationId xmlns:p14="http://schemas.microsoft.com/office/powerpoint/2010/main" val="1417944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Prior work has extensively explored improving graph processing from both ends of the computing stack. </a:t>
            </a:r>
          </a:p>
          <a:p>
            <a:endParaRPr lang="en-US"/>
          </a:p>
          <a:p>
            <a:r>
              <a:rPr lang="en-US"/>
              <a:t>Software-based techniques in general provide frameworks that aim to be scalable, parallel solutions on shared memory systems. These works use thread-level-parallelism to address memory latency bottlenecks. By having multiple threads issue irregular memory accesses simultaneously, these techniques can exploit Memory Level Parallelism (MLP). Additionally, these techniques often involve complex scheduling routines and dynamic adjustments based on runtime characteristics. While these approaches are effective for performance improvements, they are limited by the underlying hardware, for example the number of threads or cores available. Thus, we need a flexible hardware solution that synergizes with the efforts of these approaches, such as a flexible backend target that exposes the long-latency memory access bottlenecks.</a:t>
            </a:r>
          </a:p>
          <a:p>
            <a:endParaRPr lang="en-US"/>
          </a:p>
          <a:p>
            <a:r>
              <a:rPr lang="en-US"/>
              <a:t>Meanwhile, hardware-based approaches have incorporated a number of different specializations. One avenue has been data-structure aware prefetching, where regular memory accesses guide irregular access prefetches. The system is specialized to know which data structures are regularly and irregularly accessed, and can perform the prefetching accordingly. Other approaches have been accelerator-oriented, creating specialized graph analytics accelerators that strive for energy efficiency. These approaches have involved specialized pipelines, such as separate modules for node and edge processing, processing near-memory, and on-chip scratchpads. Lastly, other prior work has focused on memory subsystem customizations, including reserving caches for nodes that are expected to be accessed the most frequently. All of these hardware-oriented approaches impose significant application restrictions, such as requiring the vertex programming model, or require invasive architectural modifications. We need a less specialized, more general-purpose solution that is adaptable and easy to incorporate into modern heterogeneous, parallel systems.</a:t>
            </a:r>
          </a:p>
        </p:txBody>
      </p:sp>
      <p:sp>
        <p:nvSpPr>
          <p:cNvPr id="4" name="Slide Number Placeholder 3"/>
          <p:cNvSpPr>
            <a:spLocks noGrp="1"/>
          </p:cNvSpPr>
          <p:nvPr>
            <p:ph type="sldNum" sz="quarter" idx="5"/>
          </p:nvPr>
        </p:nvSpPr>
        <p:spPr/>
        <p:txBody>
          <a:bodyPr/>
          <a:lstStyle/>
          <a:p>
            <a:fld id="{52D1C0A6-A6AF-144F-8337-6E8AA4C0CAEB}" type="slidenum">
              <a:rPr lang="en-US" smtClean="0"/>
              <a:t>7</a:t>
            </a:fld>
            <a:endParaRPr lang="en-US"/>
          </a:p>
        </p:txBody>
      </p:sp>
    </p:spTree>
    <p:extLst>
      <p:ext uri="{BB962C8B-B14F-4D97-AF65-F5344CB8AC3E}">
        <p14:creationId xmlns:p14="http://schemas.microsoft.com/office/powerpoint/2010/main" val="1067554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Prior work has extensively explored improving graph processing from both ends of the computing stack. </a:t>
            </a:r>
          </a:p>
          <a:p>
            <a:endParaRPr lang="en-US"/>
          </a:p>
          <a:p>
            <a:r>
              <a:rPr lang="en-US"/>
              <a:t>Software-based techniques in general provide frameworks that aim to be scalable, parallel solutions on shared memory systems. These works use thread-level-parallelism to address memory latency bottlenecks. By having multiple threads issue irregular memory accesses simultaneously, these techniques can exploit Memory Level Parallelism (MLP). Additionally, these techniques often involve complex scheduling routines and dynamic adjustments based on runtime characteristics. While these approaches are effective for performance improvements, they are limited by the underlying hardware, for example the number of threads or cores available. Thus, we need a flexible hardware solution that synergizes with the efforts of these approaches, such as a flexible backend target that exposes the long-latency memory access bottlenecks.</a:t>
            </a:r>
          </a:p>
          <a:p>
            <a:endParaRPr lang="en-US"/>
          </a:p>
          <a:p>
            <a:r>
              <a:rPr lang="en-US"/>
              <a:t>Meanwhile, hardware-based approaches have incorporated a number of different specializations. One avenue has been data-structure aware prefetching, where regular memory accesses guide irregular access prefetches. The system is specialized to know which data structures are regularly and irregularly accessed, and can perform the prefetching accordingly. Other approaches have been accelerator-oriented, creating specialized graph analytics accelerators that strive for energy efficiency. These approaches have involved specialized pipelines, such as separate modules for node and edge processing, processing near-memory, and on-chip scratchpads. Lastly, other prior work has focused on memory subsystem customizations, including reserving caches for nodes that are expected to be accessed the most frequently. All of these hardware-oriented approaches impose significant application restrictions, such as requiring the vertex programming model, or require invasive architectural modifications. We need a less specialized, more general-purpose solution that is adaptable and easy to incorporate into modern heterogeneous, parallel systems.</a:t>
            </a:r>
          </a:p>
        </p:txBody>
      </p:sp>
      <p:sp>
        <p:nvSpPr>
          <p:cNvPr id="4" name="Slide Number Placeholder 3"/>
          <p:cNvSpPr>
            <a:spLocks noGrp="1"/>
          </p:cNvSpPr>
          <p:nvPr>
            <p:ph type="sldNum" sz="quarter" idx="5"/>
          </p:nvPr>
        </p:nvSpPr>
        <p:spPr/>
        <p:txBody>
          <a:bodyPr/>
          <a:lstStyle/>
          <a:p>
            <a:fld id="{52D1C0A6-A6AF-144F-8337-6E8AA4C0CAEB}" type="slidenum">
              <a:rPr lang="en-US" smtClean="0"/>
              <a:t>8</a:t>
            </a:fld>
            <a:endParaRPr lang="en-US"/>
          </a:p>
        </p:txBody>
      </p:sp>
    </p:spTree>
    <p:extLst>
      <p:ext uri="{BB962C8B-B14F-4D97-AF65-F5344CB8AC3E}">
        <p14:creationId xmlns:p14="http://schemas.microsoft.com/office/powerpoint/2010/main" val="662739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D1C0A6-A6AF-144F-8337-6E8AA4C0CAEB}" type="slidenum">
              <a:rPr lang="en-US" smtClean="0"/>
              <a:t>9</a:t>
            </a:fld>
            <a:endParaRPr lang="en-US"/>
          </a:p>
        </p:txBody>
      </p:sp>
    </p:spTree>
    <p:extLst>
      <p:ext uri="{BB962C8B-B14F-4D97-AF65-F5344CB8AC3E}">
        <p14:creationId xmlns:p14="http://schemas.microsoft.com/office/powerpoint/2010/main" val="2587678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D1C0A6-A6AF-144F-8337-6E8AA4C0CAEB}" type="slidenum">
              <a:rPr lang="en-US" smtClean="0"/>
              <a:t>10</a:t>
            </a:fld>
            <a:endParaRPr lang="en-US"/>
          </a:p>
        </p:txBody>
      </p:sp>
    </p:spTree>
    <p:extLst>
      <p:ext uri="{BB962C8B-B14F-4D97-AF65-F5344CB8AC3E}">
        <p14:creationId xmlns:p14="http://schemas.microsoft.com/office/powerpoint/2010/main" val="2485930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FB72C-6C73-0740-BA42-786AC3D96E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D1ED5D-DD3B-BB41-830E-D54D89C1B1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C5271C-1DAC-044D-BC26-6CBD49D3981F}"/>
              </a:ext>
            </a:extLst>
          </p:cNvPr>
          <p:cNvSpPr>
            <a:spLocks noGrp="1"/>
          </p:cNvSpPr>
          <p:nvPr>
            <p:ph type="dt" sz="half" idx="10"/>
          </p:nvPr>
        </p:nvSpPr>
        <p:spPr/>
        <p:txBody>
          <a:bodyPr/>
          <a:lstStyle/>
          <a:p>
            <a:fld id="{568AA627-F393-FE48-BA55-BE4D8AC641EF}" type="datetime1">
              <a:rPr lang="en-US" smtClean="0"/>
              <a:t>9/20/2022</a:t>
            </a:fld>
            <a:endParaRPr lang="en-US"/>
          </a:p>
        </p:txBody>
      </p:sp>
      <p:sp>
        <p:nvSpPr>
          <p:cNvPr id="5" name="Footer Placeholder 4">
            <a:extLst>
              <a:ext uri="{FF2B5EF4-FFF2-40B4-BE49-F238E27FC236}">
                <a16:creationId xmlns:a16="http://schemas.microsoft.com/office/drawing/2014/main" id="{8D8F92A9-4DD2-4D4F-BF5F-60F595930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A4A09-D585-9342-902C-E7CA11570CDC}"/>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64050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BE0E1-2539-0E4D-8EC5-F3862BF2BD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7B632E-75C9-FF4C-86AF-CCAA53814E1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37F61E-3A45-DB4E-A5C4-0646C775D715}"/>
              </a:ext>
            </a:extLst>
          </p:cNvPr>
          <p:cNvSpPr>
            <a:spLocks noGrp="1"/>
          </p:cNvSpPr>
          <p:nvPr>
            <p:ph type="dt" sz="half" idx="10"/>
          </p:nvPr>
        </p:nvSpPr>
        <p:spPr/>
        <p:txBody>
          <a:bodyPr/>
          <a:lstStyle/>
          <a:p>
            <a:fld id="{852FEA1A-EE5C-1F44-8481-BFAF8C052972}" type="datetime1">
              <a:rPr lang="en-US" smtClean="0"/>
              <a:t>9/20/2022</a:t>
            </a:fld>
            <a:endParaRPr lang="en-US"/>
          </a:p>
        </p:txBody>
      </p:sp>
      <p:sp>
        <p:nvSpPr>
          <p:cNvPr id="5" name="Footer Placeholder 4">
            <a:extLst>
              <a:ext uri="{FF2B5EF4-FFF2-40B4-BE49-F238E27FC236}">
                <a16:creationId xmlns:a16="http://schemas.microsoft.com/office/drawing/2014/main" id="{2921D1B8-8087-594D-8E7D-396408D8A4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FCBB7-E84A-F545-B191-81F60243C00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628070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1F2FFC-D7D7-A546-A19A-F9D1804758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09EC44-DBD7-BF43-B0D5-FDBBB528DDF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D7D91E-CA57-574D-9E03-E500789D70D0}"/>
              </a:ext>
            </a:extLst>
          </p:cNvPr>
          <p:cNvSpPr>
            <a:spLocks noGrp="1"/>
          </p:cNvSpPr>
          <p:nvPr>
            <p:ph type="dt" sz="half" idx="10"/>
          </p:nvPr>
        </p:nvSpPr>
        <p:spPr/>
        <p:txBody>
          <a:bodyPr/>
          <a:lstStyle/>
          <a:p>
            <a:fld id="{B21BF2DC-0AD8-DB4A-83EF-48513A2951BC}" type="datetime1">
              <a:rPr lang="en-US" smtClean="0"/>
              <a:t>9/20/2022</a:t>
            </a:fld>
            <a:endParaRPr lang="en-US"/>
          </a:p>
        </p:txBody>
      </p:sp>
      <p:sp>
        <p:nvSpPr>
          <p:cNvPr id="5" name="Footer Placeholder 4">
            <a:extLst>
              <a:ext uri="{FF2B5EF4-FFF2-40B4-BE49-F238E27FC236}">
                <a16:creationId xmlns:a16="http://schemas.microsoft.com/office/drawing/2014/main" id="{E1AE23C5-BCAB-0546-801A-6290BF174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CDB4A7-FC0D-A349-AE41-08DB668F8D0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535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034B7-0ABF-9C40-9600-B14AE5A8DE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15C2BE-3CFF-BF45-AE45-E3F5AD6989A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63E029-5C59-5040-B61E-E54F9C5A860E}"/>
              </a:ext>
            </a:extLst>
          </p:cNvPr>
          <p:cNvSpPr>
            <a:spLocks noGrp="1"/>
          </p:cNvSpPr>
          <p:nvPr>
            <p:ph type="dt" sz="half" idx="10"/>
          </p:nvPr>
        </p:nvSpPr>
        <p:spPr/>
        <p:txBody>
          <a:bodyPr/>
          <a:lstStyle/>
          <a:p>
            <a:fld id="{74E06920-09D4-A74F-887E-F78B14D6AA30}" type="datetime1">
              <a:rPr lang="en-US" smtClean="0"/>
              <a:t>9/20/2022</a:t>
            </a:fld>
            <a:endParaRPr lang="en-US"/>
          </a:p>
        </p:txBody>
      </p:sp>
      <p:sp>
        <p:nvSpPr>
          <p:cNvPr id="5" name="Footer Placeholder 4">
            <a:extLst>
              <a:ext uri="{FF2B5EF4-FFF2-40B4-BE49-F238E27FC236}">
                <a16:creationId xmlns:a16="http://schemas.microsoft.com/office/drawing/2014/main" id="{52418C88-C6BA-D949-AA9A-7B696BE65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7A24A-850C-454A-AAED-CC35ACBE36A6}"/>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10184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43025-7353-9641-BD8F-B8D85CE4D2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4AFB87-D41B-F843-81A9-F0E58CBFE5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D2E95E-A5D8-2A48-8CF4-B83BF784E112}"/>
              </a:ext>
            </a:extLst>
          </p:cNvPr>
          <p:cNvSpPr>
            <a:spLocks noGrp="1"/>
          </p:cNvSpPr>
          <p:nvPr>
            <p:ph type="dt" sz="half" idx="10"/>
          </p:nvPr>
        </p:nvSpPr>
        <p:spPr/>
        <p:txBody>
          <a:bodyPr/>
          <a:lstStyle/>
          <a:p>
            <a:fld id="{B4250930-C23B-6D41-B3F3-103B935CD332}" type="datetime1">
              <a:rPr lang="en-US" smtClean="0"/>
              <a:t>9/20/2022</a:t>
            </a:fld>
            <a:endParaRPr lang="en-US"/>
          </a:p>
        </p:txBody>
      </p:sp>
      <p:sp>
        <p:nvSpPr>
          <p:cNvPr id="5" name="Footer Placeholder 4">
            <a:extLst>
              <a:ext uri="{FF2B5EF4-FFF2-40B4-BE49-F238E27FC236}">
                <a16:creationId xmlns:a16="http://schemas.microsoft.com/office/drawing/2014/main" id="{40E9F6E3-962C-204C-9799-E70A365C0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8B60BB-1D0E-494B-BBAB-8E010C1E5A7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85854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FDC60-B819-9444-AD63-A349046155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8E5C71-6F48-2040-9B3E-E20CAB5052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47EE79-D4B6-F744-96A1-0555B3135C4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A72C3B-0B27-C442-B5D2-208E2218168D}"/>
              </a:ext>
            </a:extLst>
          </p:cNvPr>
          <p:cNvSpPr>
            <a:spLocks noGrp="1"/>
          </p:cNvSpPr>
          <p:nvPr>
            <p:ph type="dt" sz="half" idx="10"/>
          </p:nvPr>
        </p:nvSpPr>
        <p:spPr/>
        <p:txBody>
          <a:bodyPr/>
          <a:lstStyle/>
          <a:p>
            <a:fld id="{83CED082-5F67-004F-8123-FBC180DF2A18}" type="datetime1">
              <a:rPr lang="en-US" smtClean="0"/>
              <a:t>9/20/2022</a:t>
            </a:fld>
            <a:endParaRPr lang="en-US"/>
          </a:p>
        </p:txBody>
      </p:sp>
      <p:sp>
        <p:nvSpPr>
          <p:cNvPr id="6" name="Footer Placeholder 5">
            <a:extLst>
              <a:ext uri="{FF2B5EF4-FFF2-40B4-BE49-F238E27FC236}">
                <a16:creationId xmlns:a16="http://schemas.microsoft.com/office/drawing/2014/main" id="{49A8FA4F-6E3A-DD47-A47D-2312C505A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5AD9CC-5F50-384B-AC5B-9C14C2276DA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4490590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E4C89-8C50-1A42-BAA3-A12FF58C6D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99548A-DEE9-A94D-BCF4-1811C17FE0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37D3377-C3B9-2048-9CF1-A9A1E5F032A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AFA742-FA91-0647-8D9C-3E8021A41C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BFC7060-BD89-3E44-813E-0F000C27537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7C58F5-7882-5941-BFCF-1F307ABE0164}"/>
              </a:ext>
            </a:extLst>
          </p:cNvPr>
          <p:cNvSpPr>
            <a:spLocks noGrp="1"/>
          </p:cNvSpPr>
          <p:nvPr>
            <p:ph type="dt" sz="half" idx="10"/>
          </p:nvPr>
        </p:nvSpPr>
        <p:spPr/>
        <p:txBody>
          <a:bodyPr/>
          <a:lstStyle/>
          <a:p>
            <a:fld id="{4B14730C-E6DD-384E-B11A-6B8206047417}" type="datetime1">
              <a:rPr lang="en-US" smtClean="0"/>
              <a:t>9/20/2022</a:t>
            </a:fld>
            <a:endParaRPr lang="en-US"/>
          </a:p>
        </p:txBody>
      </p:sp>
      <p:sp>
        <p:nvSpPr>
          <p:cNvPr id="8" name="Footer Placeholder 7">
            <a:extLst>
              <a:ext uri="{FF2B5EF4-FFF2-40B4-BE49-F238E27FC236}">
                <a16:creationId xmlns:a16="http://schemas.microsoft.com/office/drawing/2014/main" id="{3B705906-AB6F-C944-8A0C-1096860DD0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32C772-A1F8-D846-BCA9-5BA2BF15EA46}"/>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23160472"/>
      </p:ext>
    </p:extLst>
  </p:cSld>
  <p:clrMapOvr>
    <a:masterClrMapping/>
  </p:clrMapOvr>
  <p:hf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6846D-18CD-E146-A31D-CAB6FCC3D0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36B4BE-3CCD-0F4F-A0DC-F885DED787C7}"/>
              </a:ext>
            </a:extLst>
          </p:cNvPr>
          <p:cNvSpPr>
            <a:spLocks noGrp="1"/>
          </p:cNvSpPr>
          <p:nvPr>
            <p:ph type="dt" sz="half" idx="10"/>
          </p:nvPr>
        </p:nvSpPr>
        <p:spPr/>
        <p:txBody>
          <a:bodyPr/>
          <a:lstStyle/>
          <a:p>
            <a:fld id="{B867D3C1-9596-7E44-A1DB-97F3C9702A11}" type="datetime1">
              <a:rPr lang="en-US" smtClean="0"/>
              <a:t>9/20/2022</a:t>
            </a:fld>
            <a:endParaRPr lang="en-US"/>
          </a:p>
        </p:txBody>
      </p:sp>
      <p:sp>
        <p:nvSpPr>
          <p:cNvPr id="4" name="Footer Placeholder 3">
            <a:extLst>
              <a:ext uri="{FF2B5EF4-FFF2-40B4-BE49-F238E27FC236}">
                <a16:creationId xmlns:a16="http://schemas.microsoft.com/office/drawing/2014/main" id="{CE9FBD09-F0ED-7A4C-BCE2-0631A6E5E3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1B9F90-8370-1D46-AF50-55EFD11F380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67627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5DEBB0-C10E-8D4C-9D33-5F64007FE2F3}"/>
              </a:ext>
            </a:extLst>
          </p:cNvPr>
          <p:cNvSpPr>
            <a:spLocks noGrp="1"/>
          </p:cNvSpPr>
          <p:nvPr>
            <p:ph type="dt" sz="half" idx="10"/>
          </p:nvPr>
        </p:nvSpPr>
        <p:spPr/>
        <p:txBody>
          <a:bodyPr/>
          <a:lstStyle/>
          <a:p>
            <a:fld id="{FC73E978-91FA-5249-AB76-E2900456E483}" type="datetime1">
              <a:rPr lang="en-US" smtClean="0"/>
              <a:t>9/20/2022</a:t>
            </a:fld>
            <a:endParaRPr lang="en-US"/>
          </a:p>
        </p:txBody>
      </p:sp>
      <p:sp>
        <p:nvSpPr>
          <p:cNvPr id="3" name="Footer Placeholder 2">
            <a:extLst>
              <a:ext uri="{FF2B5EF4-FFF2-40B4-BE49-F238E27FC236}">
                <a16:creationId xmlns:a16="http://schemas.microsoft.com/office/drawing/2014/main" id="{CF5B5A5D-382D-2F41-AFAE-797A4651C8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183489-9C99-F340-8D83-EFF2E16F92A1}"/>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745259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EEFCB-FB45-7F4D-9842-F1F97FC15A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3F8846-7CDB-4543-A003-0D928ABDF6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F170FE-6255-D44F-8E59-6A8665708D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743E0D-0C3D-EC45-9BE8-408C97E52ADF}"/>
              </a:ext>
            </a:extLst>
          </p:cNvPr>
          <p:cNvSpPr>
            <a:spLocks noGrp="1"/>
          </p:cNvSpPr>
          <p:nvPr>
            <p:ph type="dt" sz="half" idx="10"/>
          </p:nvPr>
        </p:nvSpPr>
        <p:spPr/>
        <p:txBody>
          <a:bodyPr/>
          <a:lstStyle/>
          <a:p>
            <a:fld id="{6543EC31-9F5C-0142-9378-5AD68C13F83F}" type="datetime1">
              <a:rPr lang="en-US" smtClean="0"/>
              <a:t>9/20/2022</a:t>
            </a:fld>
            <a:endParaRPr lang="en-US"/>
          </a:p>
        </p:txBody>
      </p:sp>
      <p:sp>
        <p:nvSpPr>
          <p:cNvPr id="6" name="Footer Placeholder 5">
            <a:extLst>
              <a:ext uri="{FF2B5EF4-FFF2-40B4-BE49-F238E27FC236}">
                <a16:creationId xmlns:a16="http://schemas.microsoft.com/office/drawing/2014/main" id="{9D991452-F7DE-1044-8194-7A0FF612B6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916BD5-EF8E-7A48-9694-52CEA562E044}"/>
              </a:ext>
            </a:extLst>
          </p:cNvPr>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99818208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93A8E-095C-EA40-ACAB-39741E9EAD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08017F-13A8-EF4B-A3E9-1BDC5B0F57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710323-1073-0F45-A8E6-31175B2E48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2E15671-C10E-6744-8AAF-ED7803BED782}"/>
              </a:ext>
            </a:extLst>
          </p:cNvPr>
          <p:cNvSpPr>
            <a:spLocks noGrp="1"/>
          </p:cNvSpPr>
          <p:nvPr>
            <p:ph type="dt" sz="half" idx="10"/>
          </p:nvPr>
        </p:nvSpPr>
        <p:spPr/>
        <p:txBody>
          <a:bodyPr/>
          <a:lstStyle/>
          <a:p>
            <a:fld id="{4B14730C-E6DD-384E-B11A-6B8206047417}" type="datetime1">
              <a:rPr lang="en-US" smtClean="0"/>
              <a:t>9/20/2022</a:t>
            </a:fld>
            <a:endParaRPr lang="en-US"/>
          </a:p>
        </p:txBody>
      </p:sp>
      <p:sp>
        <p:nvSpPr>
          <p:cNvPr id="6" name="Footer Placeholder 5">
            <a:extLst>
              <a:ext uri="{FF2B5EF4-FFF2-40B4-BE49-F238E27FC236}">
                <a16:creationId xmlns:a16="http://schemas.microsoft.com/office/drawing/2014/main" id="{2A1698FC-8D5E-C544-94A2-E82B4C9251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E79DF1-B8FB-3741-9C7D-48031A31D966}"/>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4780872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2FEB1A-4965-884F-94B9-1E608F5F3D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E63D7A-8286-DA41-BE4B-9D62B1EAD1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77C241-44B6-E547-8671-D8A58D6868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14730C-E6DD-384E-B11A-6B8206047417}" type="datetime1">
              <a:rPr lang="en-US" smtClean="0"/>
              <a:t>9/20/2022</a:t>
            </a:fld>
            <a:endParaRPr lang="en-US"/>
          </a:p>
        </p:txBody>
      </p:sp>
      <p:sp>
        <p:nvSpPr>
          <p:cNvPr id="5" name="Footer Placeholder 4">
            <a:extLst>
              <a:ext uri="{FF2B5EF4-FFF2-40B4-BE49-F238E27FC236}">
                <a16:creationId xmlns:a16="http://schemas.microsoft.com/office/drawing/2014/main" id="{A640BDAD-AB30-AE4E-8C67-DD40E30BA2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C98D58-93CD-3742-8491-F031D533EF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3199578208"/>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4.tiff"/><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73D_1E5E1283.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18/10/relationships/comments" Target="../comments/modernComment_6DE_F0304677.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3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3.svg"/></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microsoft.com/office/2018/10/relationships/comments" Target="../comments/modernComment_11A_E5D221D7.xm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hyperlink" Target="https://www.smartcitiesworld.net/" TargetMode="External"/><Relationship Id="rId5" Type="http://schemas.openxmlformats.org/officeDocument/2006/relationships/image" Target="../media/image49.tiff"/><Relationship Id="rId4" Type="http://schemas.openxmlformats.org/officeDocument/2006/relationships/image" Target="../media/image48.tiff"/></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emf"/></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2842"/>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B0354608-2C0B-45C8-8C8B-8E3ED2EF5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40FA4204-CA75-4717-AB4E-54523F38F7C3}"/>
              </a:ext>
            </a:extLst>
          </p:cNvPr>
          <p:cNvPicPr>
            <a:picLocks noChangeAspect="1"/>
          </p:cNvPicPr>
          <p:nvPr/>
        </p:nvPicPr>
        <p:blipFill rotWithShape="1">
          <a:blip r:embed="rId2">
            <a:alphaModFix amt="40000"/>
          </a:blip>
          <a:srcRect t="5113" b="10617"/>
          <a:stretch/>
        </p:blipFill>
        <p:spPr>
          <a:xfrm>
            <a:off x="2" y="10"/>
            <a:ext cx="12191997" cy="6857990"/>
          </a:xfrm>
          <a:prstGeom prst="rect">
            <a:avLst/>
          </a:prstGeom>
        </p:spPr>
      </p:pic>
      <p:sp>
        <p:nvSpPr>
          <p:cNvPr id="5" name="Title 4">
            <a:extLst>
              <a:ext uri="{FF2B5EF4-FFF2-40B4-BE49-F238E27FC236}">
                <a16:creationId xmlns:a16="http://schemas.microsoft.com/office/drawing/2014/main" id="{D037ED79-0A0B-9B44-A9EB-0CFA78E11B06}"/>
              </a:ext>
            </a:extLst>
          </p:cNvPr>
          <p:cNvSpPr>
            <a:spLocks noGrp="1"/>
          </p:cNvSpPr>
          <p:nvPr>
            <p:ph type="ctrTitle"/>
          </p:nvPr>
        </p:nvSpPr>
        <p:spPr>
          <a:xfrm>
            <a:off x="2380445" y="2157195"/>
            <a:ext cx="7608682" cy="2288225"/>
          </a:xfrm>
        </p:spPr>
        <p:txBody>
          <a:bodyPr>
            <a:normAutofit/>
          </a:bodyPr>
          <a:lstStyle/>
          <a:p>
            <a:pPr algn="l"/>
            <a:r>
              <a:rPr lang="en-US" sz="4000" b="1" err="1"/>
              <a:t>GraphAttack+MAPLE</a:t>
            </a:r>
            <a:r>
              <a:rPr lang="en-US" sz="4000" b="1"/>
              <a:t>: Optimizing Data Supply for Graph Applications on In-Order Multicore Architectures</a:t>
            </a:r>
          </a:p>
        </p:txBody>
      </p:sp>
      <p:sp>
        <p:nvSpPr>
          <p:cNvPr id="61" name="Freeform 5">
            <a:extLst>
              <a:ext uri="{FF2B5EF4-FFF2-40B4-BE49-F238E27FC236}">
                <a16:creationId xmlns:a16="http://schemas.microsoft.com/office/drawing/2014/main" id="{A69EB637-CEDE-43AD-8B65-DDD63C08F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5">
            <a:extLst>
              <a:ext uri="{FF2B5EF4-FFF2-40B4-BE49-F238E27FC236}">
                <a16:creationId xmlns:a16="http://schemas.microsoft.com/office/drawing/2014/main" id="{CDD7DB09-290B-4A1F-BFC1-51ED7C978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5">
            <a:extLst>
              <a:ext uri="{FF2B5EF4-FFF2-40B4-BE49-F238E27FC236}">
                <a16:creationId xmlns:a16="http://schemas.microsoft.com/office/drawing/2014/main" id="{B0FAED46-1BF7-48DB-980D-571CD2A30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01182F9F-C34C-9C4A-8FC4-EEA3832130DF}"/>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ormAutofit/>
          </a:bodyPr>
          <a:lstStyle/>
          <a:p>
            <a:pPr algn="ctr">
              <a:spcAft>
                <a:spcPts val="600"/>
              </a:spcAft>
            </a:pPr>
            <a:fld id="{3A98EE3D-8CD1-4C3F-BD1C-C98C9596463C}" type="slidenum">
              <a:rPr lang="en-US" smtClean="0">
                <a:solidFill>
                  <a:schemeClr val="bg1"/>
                </a:solidFill>
              </a:rPr>
              <a:pPr algn="ctr">
                <a:spcAft>
                  <a:spcPts val="600"/>
                </a:spcAft>
              </a:pPr>
              <a:t>1</a:t>
            </a:fld>
            <a:endParaRPr lang="en-US">
              <a:solidFill>
                <a:schemeClr val="bg1"/>
              </a:solidFill>
            </a:endParaRPr>
          </a:p>
        </p:txBody>
      </p:sp>
      <p:sp>
        <p:nvSpPr>
          <p:cNvPr id="9" name="Title 4">
            <a:extLst>
              <a:ext uri="{FF2B5EF4-FFF2-40B4-BE49-F238E27FC236}">
                <a16:creationId xmlns:a16="http://schemas.microsoft.com/office/drawing/2014/main" id="{A07F5A06-45BF-944E-AFBA-53293637C5DE}"/>
              </a:ext>
            </a:extLst>
          </p:cNvPr>
          <p:cNvSpPr txBox="1">
            <a:spLocks/>
          </p:cNvSpPr>
          <p:nvPr/>
        </p:nvSpPr>
        <p:spPr>
          <a:xfrm>
            <a:off x="2162030" y="4865951"/>
            <a:ext cx="8211355" cy="9121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t>Aninda Manocha, Marcelo </a:t>
            </a:r>
            <a:r>
              <a:rPr lang="en-US" sz="2800" err="1"/>
              <a:t>Orenes</a:t>
            </a:r>
            <a:r>
              <a:rPr lang="en-US" sz="2800"/>
              <a:t>-Vera, and Esin </a:t>
            </a:r>
            <a:r>
              <a:rPr lang="en-US" sz="2800" err="1"/>
              <a:t>Tureci</a:t>
            </a:r>
            <a:endParaRPr lang="en-US" sz="2800"/>
          </a:p>
          <a:p>
            <a:pPr algn="l"/>
            <a:r>
              <a:rPr lang="en-US" sz="2400"/>
              <a:t>November 18,  2021</a:t>
            </a:r>
          </a:p>
        </p:txBody>
      </p:sp>
    </p:spTree>
    <p:extLst>
      <p:ext uri="{BB962C8B-B14F-4D97-AF65-F5344CB8AC3E}">
        <p14:creationId xmlns:p14="http://schemas.microsoft.com/office/powerpoint/2010/main" val="291352192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14527A-4F17-CB44-975C-D4F23F934F67}"/>
              </a:ext>
            </a:extLst>
          </p:cNvPr>
          <p:cNvSpPr>
            <a:spLocks noGrp="1"/>
          </p:cNvSpPr>
          <p:nvPr>
            <p:ph type="title"/>
          </p:nvPr>
        </p:nvSpPr>
        <p:spPr>
          <a:xfrm>
            <a:off x="594360" y="637125"/>
            <a:ext cx="3802276" cy="5256371"/>
          </a:xfrm>
        </p:spPr>
        <p:txBody>
          <a:bodyPr>
            <a:normAutofit/>
          </a:bodyPr>
          <a:lstStyle/>
          <a:p>
            <a:r>
              <a:rPr lang="en-US" sz="4800"/>
              <a:t>Outline</a:t>
            </a:r>
          </a:p>
        </p:txBody>
      </p:sp>
      <p:sp>
        <p:nvSpPr>
          <p:cNvPr id="4" name="Slide Number Placeholder 3">
            <a:extLst>
              <a:ext uri="{FF2B5EF4-FFF2-40B4-BE49-F238E27FC236}">
                <a16:creationId xmlns:a16="http://schemas.microsoft.com/office/drawing/2014/main" id="{E6DB7102-B85A-AD4B-933E-4EFC1D86CB83}"/>
              </a:ext>
            </a:extLst>
          </p:cNvPr>
          <p:cNvSpPr>
            <a:spLocks noGrp="1"/>
          </p:cNvSpPr>
          <p:nvPr>
            <p:ph type="sldNum" sz="quarter" idx="12"/>
          </p:nvPr>
        </p:nvSpPr>
        <p:spPr>
          <a:xfrm>
            <a:off x="8610600" y="6356350"/>
            <a:ext cx="2743200" cy="365125"/>
          </a:xfrm>
        </p:spPr>
        <p:txBody>
          <a:bodyPr>
            <a:normAutofit/>
          </a:bodyPr>
          <a:lstStyle/>
          <a:p>
            <a:pPr>
              <a:spcAft>
                <a:spcPts val="600"/>
              </a:spcAft>
            </a:pPr>
            <a:fld id="{3A98EE3D-8CD1-4C3F-BD1C-C98C9596463C}" type="slidenum">
              <a:rPr lang="en-US">
                <a:solidFill>
                  <a:srgbClr val="898989"/>
                </a:solidFill>
              </a:rPr>
              <a:pPr>
                <a:spcAft>
                  <a:spcPts val="600"/>
                </a:spcAft>
              </a:pPr>
              <a:t>10</a:t>
            </a:fld>
            <a:endParaRPr lang="en-US">
              <a:solidFill>
                <a:srgbClr val="898989"/>
              </a:solidFill>
            </a:endParaRPr>
          </a:p>
        </p:txBody>
      </p:sp>
      <p:graphicFrame>
        <p:nvGraphicFramePr>
          <p:cNvPr id="6" name="Content Placeholder 2">
            <a:extLst>
              <a:ext uri="{FF2B5EF4-FFF2-40B4-BE49-F238E27FC236}">
                <a16:creationId xmlns:a16="http://schemas.microsoft.com/office/drawing/2014/main" id="{93173127-1EA1-4EF1-8008-617584704A23}"/>
              </a:ext>
            </a:extLst>
          </p:cNvPr>
          <p:cNvGraphicFramePr>
            <a:graphicFrameLocks noGrp="1"/>
          </p:cNvGraphicFramePr>
          <p:nvPr>
            <p:ph idx="1"/>
            <p:extLst>
              <p:ext uri="{D42A27DB-BD31-4B8C-83A1-F6EECF244321}">
                <p14:modId xmlns:p14="http://schemas.microsoft.com/office/powerpoint/2010/main" val="1887775739"/>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A6BE696B-D288-5A47-A99E-5D1CDEA9312F}"/>
              </a:ext>
            </a:extLst>
          </p:cNvPr>
          <p:cNvSpPr txBox="1"/>
          <p:nvPr/>
        </p:nvSpPr>
        <p:spPr>
          <a:xfrm>
            <a:off x="4175760" y="166624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493519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ounded Rectangle 62">
            <a:extLst>
              <a:ext uri="{FF2B5EF4-FFF2-40B4-BE49-F238E27FC236}">
                <a16:creationId xmlns:a16="http://schemas.microsoft.com/office/drawing/2014/main" id="{05185768-FD33-F34F-BD97-068E5BE3FF75}"/>
              </a:ext>
            </a:extLst>
          </p:cNvPr>
          <p:cNvSpPr/>
          <p:nvPr/>
        </p:nvSpPr>
        <p:spPr>
          <a:xfrm>
            <a:off x="685016" y="1290104"/>
            <a:ext cx="5783408" cy="1246198"/>
          </a:xfrm>
          <a:prstGeom prst="roundRect">
            <a:avLst/>
          </a:prstGeom>
          <a:solidFill>
            <a:schemeClr val="accent1">
              <a:lumMod val="40000"/>
              <a:lumOff val="6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a:extLst>
              <a:ext uri="{FF2B5EF4-FFF2-40B4-BE49-F238E27FC236}">
                <a16:creationId xmlns:a16="http://schemas.microsoft.com/office/drawing/2014/main" id="{0CE4D208-A0B5-F249-AC22-F9C67A09D31A}"/>
              </a:ext>
            </a:extLst>
          </p:cNvPr>
          <p:cNvSpPr/>
          <p:nvPr/>
        </p:nvSpPr>
        <p:spPr>
          <a:xfrm>
            <a:off x="685016" y="2663267"/>
            <a:ext cx="5783408" cy="777941"/>
          </a:xfrm>
          <a:prstGeom prst="roundRect">
            <a:avLst/>
          </a:prstGeom>
          <a:solidFill>
            <a:schemeClr val="accent1">
              <a:lumMod val="40000"/>
              <a:lumOff val="6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ounded Rectangle 64">
            <a:extLst>
              <a:ext uri="{FF2B5EF4-FFF2-40B4-BE49-F238E27FC236}">
                <a16:creationId xmlns:a16="http://schemas.microsoft.com/office/drawing/2014/main" id="{7A6B618A-ED6F-FB43-8930-D78FECA0A229}"/>
              </a:ext>
            </a:extLst>
          </p:cNvPr>
          <p:cNvSpPr/>
          <p:nvPr/>
        </p:nvSpPr>
        <p:spPr>
          <a:xfrm>
            <a:off x="673090" y="3580336"/>
            <a:ext cx="5783408" cy="1061829"/>
          </a:xfrm>
          <a:prstGeom prst="roundRect">
            <a:avLst/>
          </a:prstGeom>
          <a:solidFill>
            <a:schemeClr val="accent1">
              <a:lumMod val="40000"/>
              <a:lumOff val="6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Elbow Connector 54">
            <a:extLst>
              <a:ext uri="{FF2B5EF4-FFF2-40B4-BE49-F238E27FC236}">
                <a16:creationId xmlns:a16="http://schemas.microsoft.com/office/drawing/2014/main" id="{E8B372A7-D460-294B-8819-7F21479D510F}"/>
              </a:ext>
            </a:extLst>
          </p:cNvPr>
          <p:cNvCxnSpPr>
            <a:cxnSpLocks/>
            <a:stCxn id="48" idx="1"/>
            <a:endCxn id="59" idx="1"/>
          </p:cNvCxnSpPr>
          <p:nvPr/>
        </p:nvCxnSpPr>
        <p:spPr>
          <a:xfrm rot="10800000" flipH="1" flipV="1">
            <a:off x="8119072" y="2870156"/>
            <a:ext cx="254417" cy="700871"/>
          </a:xfrm>
          <a:prstGeom prst="bentConnector3">
            <a:avLst>
              <a:gd name="adj1" fmla="val -89852"/>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5932A5E0-F486-C041-91FC-25D35F9EFD3E}"/>
              </a:ext>
            </a:extLst>
          </p:cNvPr>
          <p:cNvCxnSpPr>
            <a:cxnSpLocks/>
          </p:cNvCxnSpPr>
          <p:nvPr/>
        </p:nvCxnSpPr>
        <p:spPr>
          <a:xfrm flipH="1">
            <a:off x="7887917" y="1990656"/>
            <a:ext cx="485573"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758D0BEB-92B9-454C-A6F6-70EF695D7D60}"/>
              </a:ext>
            </a:extLst>
          </p:cNvPr>
          <p:cNvSpPr/>
          <p:nvPr/>
        </p:nvSpPr>
        <p:spPr>
          <a:xfrm>
            <a:off x="8119073" y="2670018"/>
            <a:ext cx="431383" cy="40027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908B775-9D05-1046-A932-F314DB0213CC}"/>
              </a:ext>
            </a:extLst>
          </p:cNvPr>
          <p:cNvSpPr/>
          <p:nvPr/>
        </p:nvSpPr>
        <p:spPr>
          <a:xfrm>
            <a:off x="8550456" y="2670018"/>
            <a:ext cx="431383" cy="40027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22D00E6-0FFD-7749-8C8B-979C635872AF}"/>
              </a:ext>
            </a:extLst>
          </p:cNvPr>
          <p:cNvSpPr/>
          <p:nvPr/>
        </p:nvSpPr>
        <p:spPr>
          <a:xfrm>
            <a:off x="8970177" y="2670018"/>
            <a:ext cx="431383" cy="40027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E8E4752-A50C-544E-AAA1-42B8E433F023}"/>
              </a:ext>
            </a:extLst>
          </p:cNvPr>
          <p:cNvSpPr/>
          <p:nvPr/>
        </p:nvSpPr>
        <p:spPr>
          <a:xfrm>
            <a:off x="9401560" y="2670018"/>
            <a:ext cx="431383" cy="40027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D4204E3-F524-D742-AB0B-E85EB9F35E37}"/>
              </a:ext>
            </a:extLst>
          </p:cNvPr>
          <p:cNvSpPr/>
          <p:nvPr/>
        </p:nvSpPr>
        <p:spPr>
          <a:xfrm>
            <a:off x="9829773" y="2670018"/>
            <a:ext cx="431383" cy="40027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A119047-ACFF-4A4D-B705-16DFC251CC09}"/>
              </a:ext>
            </a:extLst>
          </p:cNvPr>
          <p:cNvSpPr/>
          <p:nvPr/>
        </p:nvSpPr>
        <p:spPr>
          <a:xfrm>
            <a:off x="10252664" y="2670018"/>
            <a:ext cx="431383" cy="40027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73DE715-79E2-0146-B24E-C40C5F5CC267}"/>
              </a:ext>
            </a:extLst>
          </p:cNvPr>
          <p:cNvSpPr/>
          <p:nvPr/>
        </p:nvSpPr>
        <p:spPr>
          <a:xfrm>
            <a:off x="10680877" y="2670018"/>
            <a:ext cx="431383" cy="40027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Elbow Connector 55">
            <a:extLst>
              <a:ext uri="{FF2B5EF4-FFF2-40B4-BE49-F238E27FC236}">
                <a16:creationId xmlns:a16="http://schemas.microsoft.com/office/drawing/2014/main" id="{5001DD5E-F5B4-1F45-BFD3-557753450E7C}"/>
              </a:ext>
            </a:extLst>
          </p:cNvPr>
          <p:cNvCxnSpPr>
            <a:cxnSpLocks/>
            <a:stCxn id="58" idx="3"/>
            <a:endCxn id="54" idx="3"/>
          </p:cNvCxnSpPr>
          <p:nvPr/>
        </p:nvCxnSpPr>
        <p:spPr>
          <a:xfrm flipH="1">
            <a:off x="11112260" y="2188814"/>
            <a:ext cx="246440" cy="681343"/>
          </a:xfrm>
          <a:prstGeom prst="bentConnector3">
            <a:avLst>
              <a:gd name="adj1" fmla="val -9276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9B0978AC-D2E0-4246-B114-E06B5F0E9170}"/>
              </a:ext>
            </a:extLst>
          </p:cNvPr>
          <p:cNvSpPr/>
          <p:nvPr/>
        </p:nvSpPr>
        <p:spPr>
          <a:xfrm>
            <a:off x="7109985" y="2129694"/>
            <a:ext cx="596189" cy="220751"/>
          </a:xfrm>
          <a:prstGeom prst="rect">
            <a:avLst/>
          </a:prstGeom>
          <a:solidFill>
            <a:schemeClr val="bg1"/>
          </a:solidFill>
          <a:ln>
            <a:solidFill>
              <a:srgbClr val="0041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004167"/>
                </a:solidFill>
              </a:rPr>
              <a:t>Data</a:t>
            </a:r>
          </a:p>
        </p:txBody>
      </p:sp>
      <p:sp>
        <p:nvSpPr>
          <p:cNvPr id="2" name="Title 1">
            <a:extLst>
              <a:ext uri="{FF2B5EF4-FFF2-40B4-BE49-F238E27FC236}">
                <a16:creationId xmlns:a16="http://schemas.microsoft.com/office/drawing/2014/main" id="{E9080975-6A52-2D4A-A051-A9F69620366E}"/>
              </a:ext>
            </a:extLst>
          </p:cNvPr>
          <p:cNvSpPr>
            <a:spLocks noGrp="1"/>
          </p:cNvSpPr>
          <p:nvPr>
            <p:ph type="title"/>
          </p:nvPr>
        </p:nvSpPr>
        <p:spPr>
          <a:xfrm>
            <a:off x="591063" y="68561"/>
            <a:ext cx="10751010" cy="1325563"/>
          </a:xfrm>
        </p:spPr>
        <p:txBody>
          <a:bodyPr/>
          <a:lstStyle/>
          <a:p>
            <a:r>
              <a:rPr lang="en-US"/>
              <a:t>Decoupling for Latency Tolerance</a:t>
            </a:r>
          </a:p>
        </p:txBody>
      </p:sp>
      <p:sp>
        <p:nvSpPr>
          <p:cNvPr id="3" name="Content Placeholder 2">
            <a:extLst>
              <a:ext uri="{FF2B5EF4-FFF2-40B4-BE49-F238E27FC236}">
                <a16:creationId xmlns:a16="http://schemas.microsoft.com/office/drawing/2014/main" id="{7E7C3C1A-BF6A-C64A-AAFD-1E4039C41296}"/>
              </a:ext>
            </a:extLst>
          </p:cNvPr>
          <p:cNvSpPr>
            <a:spLocks noGrp="1"/>
          </p:cNvSpPr>
          <p:nvPr>
            <p:ph sz="half" idx="1"/>
          </p:nvPr>
        </p:nvSpPr>
        <p:spPr>
          <a:xfrm>
            <a:off x="689862" y="1363772"/>
            <a:ext cx="5812497" cy="1246197"/>
          </a:xfrm>
        </p:spPr>
        <p:txBody>
          <a:bodyPr>
            <a:normAutofit/>
          </a:bodyPr>
          <a:lstStyle/>
          <a:p>
            <a:pPr marL="0" indent="0">
              <a:lnSpc>
                <a:spcPct val="100000"/>
              </a:lnSpc>
              <a:spcAft>
                <a:spcPts val="600"/>
              </a:spcAft>
              <a:buNone/>
            </a:pPr>
            <a:r>
              <a:rPr lang="en-US" sz="2000" b="1"/>
              <a:t>Decoupling</a:t>
            </a:r>
            <a:r>
              <a:rPr lang="en-US" sz="2000"/>
              <a:t>: static division of a program into a [data] </a:t>
            </a:r>
            <a:r>
              <a:rPr lang="en-US" sz="2000" i="1"/>
              <a:t>Producer</a:t>
            </a:r>
            <a:r>
              <a:rPr lang="en-US" sz="2000"/>
              <a:t>/</a:t>
            </a:r>
            <a:r>
              <a:rPr lang="en-US" sz="2000" i="1"/>
              <a:t>Consumer</a:t>
            </a:r>
            <a:r>
              <a:rPr lang="en-US" sz="2000"/>
              <a:t> pair</a:t>
            </a:r>
            <a:endParaRPr lang="en-US" sz="2000" i="1"/>
          </a:p>
          <a:p>
            <a:pPr marL="457200" lvl="1" indent="0">
              <a:lnSpc>
                <a:spcPct val="100000"/>
              </a:lnSpc>
              <a:spcAft>
                <a:spcPts val="600"/>
              </a:spcAft>
              <a:buNone/>
            </a:pPr>
            <a:r>
              <a:rPr lang="en-US" sz="1800"/>
              <a:t>Cores run independently; heterogeneous parallelism</a:t>
            </a:r>
          </a:p>
        </p:txBody>
      </p:sp>
      <p:sp>
        <p:nvSpPr>
          <p:cNvPr id="117" name="Content Placeholder 2">
            <a:extLst>
              <a:ext uri="{FF2B5EF4-FFF2-40B4-BE49-F238E27FC236}">
                <a16:creationId xmlns:a16="http://schemas.microsoft.com/office/drawing/2014/main" id="{536696EA-7C03-AF4C-8997-9E87CF2BEEBE}"/>
              </a:ext>
            </a:extLst>
          </p:cNvPr>
          <p:cNvSpPr txBox="1">
            <a:spLocks/>
          </p:cNvSpPr>
          <p:nvPr/>
        </p:nvSpPr>
        <p:spPr>
          <a:xfrm>
            <a:off x="7887917" y="4605122"/>
            <a:ext cx="3693526" cy="407595"/>
          </a:xfrm>
          <a:prstGeom prst="rect">
            <a:avLst/>
          </a:prstGeom>
          <a:noFill/>
          <a:ln w="19050">
            <a:solidFill>
              <a:srgbClr val="00B050"/>
            </a:solid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a:solidFill>
                  <a:srgbClr val="00B050"/>
                </a:solidFill>
                <a:latin typeface="+mn-lt"/>
                <a:cs typeface="Arial" panose="020B0604020202020204" pitchFamily="34" charset="0"/>
              </a:rPr>
              <a:t>Ideal: the </a:t>
            </a:r>
            <a:r>
              <a:rPr lang="en-US" sz="1400" i="1">
                <a:solidFill>
                  <a:srgbClr val="00B050"/>
                </a:solidFill>
                <a:latin typeface="+mn-lt"/>
                <a:cs typeface="Arial" panose="020B0604020202020204" pitchFamily="34" charset="0"/>
              </a:rPr>
              <a:t>Producer</a:t>
            </a:r>
            <a:r>
              <a:rPr lang="en-US" sz="1400">
                <a:solidFill>
                  <a:srgbClr val="00B050"/>
                </a:solidFill>
                <a:latin typeface="+mn-lt"/>
                <a:cs typeface="Arial" panose="020B0604020202020204" pitchFamily="34" charset="0"/>
              </a:rPr>
              <a:t> has no dependencies, so the </a:t>
            </a:r>
            <a:r>
              <a:rPr lang="en-US" sz="1400" i="1">
                <a:solidFill>
                  <a:srgbClr val="00B050"/>
                </a:solidFill>
                <a:latin typeface="+mn-lt"/>
                <a:cs typeface="Arial" panose="020B0604020202020204" pitchFamily="34" charset="0"/>
              </a:rPr>
              <a:t>Consumer</a:t>
            </a:r>
            <a:r>
              <a:rPr lang="en-US" sz="1400">
                <a:solidFill>
                  <a:srgbClr val="00B050"/>
                </a:solidFill>
                <a:latin typeface="+mn-lt"/>
                <a:cs typeface="Arial" panose="020B0604020202020204" pitchFamily="34" charset="0"/>
              </a:rPr>
              <a:t> never stalls after warm-up period!</a:t>
            </a:r>
            <a:endParaRPr lang="en-US" sz="1400">
              <a:solidFill>
                <a:srgbClr val="00B050"/>
              </a:solidFill>
              <a:latin typeface="+mn-lt"/>
            </a:endParaRPr>
          </a:p>
        </p:txBody>
      </p:sp>
      <p:sp>
        <p:nvSpPr>
          <p:cNvPr id="122" name="Rectangle 121">
            <a:extLst>
              <a:ext uri="{FF2B5EF4-FFF2-40B4-BE49-F238E27FC236}">
                <a16:creationId xmlns:a16="http://schemas.microsoft.com/office/drawing/2014/main" id="{E7C31307-DB0F-E24A-965F-3B665B29B797}"/>
              </a:ext>
            </a:extLst>
          </p:cNvPr>
          <p:cNvSpPr/>
          <p:nvPr/>
        </p:nvSpPr>
        <p:spPr>
          <a:xfrm>
            <a:off x="8417549" y="1922305"/>
            <a:ext cx="596189" cy="2207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err="1">
                <a:solidFill>
                  <a:schemeClr val="tx2"/>
                </a:solidFill>
              </a:rPr>
              <a:t>Req</a:t>
            </a:r>
            <a:endParaRPr lang="en-US" sz="1400" b="1">
              <a:solidFill>
                <a:schemeClr val="tx2"/>
              </a:solidFill>
            </a:endParaRPr>
          </a:p>
        </p:txBody>
      </p:sp>
      <p:sp>
        <p:nvSpPr>
          <p:cNvPr id="4" name="Slide Number Placeholder 3">
            <a:extLst>
              <a:ext uri="{FF2B5EF4-FFF2-40B4-BE49-F238E27FC236}">
                <a16:creationId xmlns:a16="http://schemas.microsoft.com/office/drawing/2014/main" id="{ADA49BA2-3205-E740-A71E-DB954CA1B9FE}"/>
              </a:ext>
            </a:extLst>
          </p:cNvPr>
          <p:cNvSpPr>
            <a:spLocks noGrp="1"/>
          </p:cNvSpPr>
          <p:nvPr>
            <p:ph type="sldNum" sz="quarter" idx="12"/>
          </p:nvPr>
        </p:nvSpPr>
        <p:spPr/>
        <p:txBody>
          <a:bodyPr/>
          <a:lstStyle/>
          <a:p>
            <a:fld id="{3A98EE3D-8CD1-4C3F-BD1C-C98C9596463C}" type="slidenum">
              <a:rPr lang="en-US" smtClean="0"/>
              <a:t>11</a:t>
            </a:fld>
            <a:endParaRPr lang="en-US"/>
          </a:p>
        </p:txBody>
      </p:sp>
      <p:grpSp>
        <p:nvGrpSpPr>
          <p:cNvPr id="6" name="Group 5">
            <a:extLst>
              <a:ext uri="{FF2B5EF4-FFF2-40B4-BE49-F238E27FC236}">
                <a16:creationId xmlns:a16="http://schemas.microsoft.com/office/drawing/2014/main" id="{4C714C00-F44F-F74E-BE77-F98214C5696B}"/>
              </a:ext>
            </a:extLst>
          </p:cNvPr>
          <p:cNvGrpSpPr/>
          <p:nvPr/>
        </p:nvGrpSpPr>
        <p:grpSpPr>
          <a:xfrm>
            <a:off x="6829466" y="4862388"/>
            <a:ext cx="4828177" cy="1246198"/>
            <a:chOff x="6775952" y="4463568"/>
            <a:chExt cx="4828177" cy="1246198"/>
          </a:xfrm>
        </p:grpSpPr>
        <p:cxnSp>
          <p:nvCxnSpPr>
            <p:cNvPr id="60" name="Elbow Connector 59">
              <a:extLst>
                <a:ext uri="{FF2B5EF4-FFF2-40B4-BE49-F238E27FC236}">
                  <a16:creationId xmlns:a16="http://schemas.microsoft.com/office/drawing/2014/main" id="{D6A3DDF5-EA36-EF44-A91D-307C8C17BE9F}"/>
                </a:ext>
              </a:extLst>
            </p:cNvPr>
            <p:cNvCxnSpPr>
              <a:cxnSpLocks/>
            </p:cNvCxnSpPr>
            <p:nvPr/>
          </p:nvCxnSpPr>
          <p:spPr>
            <a:xfrm>
              <a:off x="6775952" y="4463568"/>
              <a:ext cx="4828177" cy="1246198"/>
            </a:xfrm>
            <a:prstGeom prst="bentConnector3">
              <a:avLst>
                <a:gd name="adj1" fmla="val -79"/>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18B60031-626E-504C-B883-E6156F436202}"/>
                </a:ext>
              </a:extLst>
            </p:cNvPr>
            <p:cNvSpPr/>
            <p:nvPr/>
          </p:nvSpPr>
          <p:spPr>
            <a:xfrm>
              <a:off x="7477675" y="5252566"/>
              <a:ext cx="537273" cy="39213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C</a:t>
              </a:r>
            </a:p>
          </p:txBody>
        </p:sp>
        <p:cxnSp>
          <p:nvCxnSpPr>
            <p:cNvPr id="106" name="Straight Connector 105">
              <a:extLst>
                <a:ext uri="{FF2B5EF4-FFF2-40B4-BE49-F238E27FC236}">
                  <a16:creationId xmlns:a16="http://schemas.microsoft.com/office/drawing/2014/main" id="{87293433-0F72-4240-902B-5EA731D820A5}"/>
                </a:ext>
              </a:extLst>
            </p:cNvPr>
            <p:cNvCxnSpPr>
              <a:cxnSpLocks/>
            </p:cNvCxnSpPr>
            <p:nvPr/>
          </p:nvCxnSpPr>
          <p:spPr>
            <a:xfrm>
              <a:off x="6775952" y="5176366"/>
              <a:ext cx="4751977" cy="0"/>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D15B6AE7-64F7-DA46-8751-E601A20AA8C7}"/>
                </a:ext>
              </a:extLst>
            </p:cNvPr>
            <p:cNvSpPr/>
            <p:nvPr/>
          </p:nvSpPr>
          <p:spPr>
            <a:xfrm>
              <a:off x="8097173" y="5252566"/>
              <a:ext cx="537273" cy="39213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C</a:t>
              </a:r>
            </a:p>
          </p:txBody>
        </p:sp>
        <p:sp>
          <p:nvSpPr>
            <p:cNvPr id="109" name="Rectangle 108">
              <a:extLst>
                <a:ext uri="{FF2B5EF4-FFF2-40B4-BE49-F238E27FC236}">
                  <a16:creationId xmlns:a16="http://schemas.microsoft.com/office/drawing/2014/main" id="{C2FF9B8D-416A-474A-B357-792EC7BA07B1}"/>
                </a:ext>
              </a:extLst>
            </p:cNvPr>
            <p:cNvSpPr/>
            <p:nvPr/>
          </p:nvSpPr>
          <p:spPr>
            <a:xfrm>
              <a:off x="8718369" y="5246997"/>
              <a:ext cx="537273" cy="39213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C</a:t>
              </a:r>
            </a:p>
          </p:txBody>
        </p:sp>
        <p:sp>
          <p:nvSpPr>
            <p:cNvPr id="110" name="Rectangle 109">
              <a:extLst>
                <a:ext uri="{FF2B5EF4-FFF2-40B4-BE49-F238E27FC236}">
                  <a16:creationId xmlns:a16="http://schemas.microsoft.com/office/drawing/2014/main" id="{65D08FF9-876D-8448-B850-48B861F40448}"/>
                </a:ext>
              </a:extLst>
            </p:cNvPr>
            <p:cNvSpPr/>
            <p:nvPr/>
          </p:nvSpPr>
          <p:spPr>
            <a:xfrm>
              <a:off x="9339565" y="5252566"/>
              <a:ext cx="537273" cy="39213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C</a:t>
              </a:r>
            </a:p>
          </p:txBody>
        </p:sp>
        <p:sp>
          <p:nvSpPr>
            <p:cNvPr id="111" name="Rectangle 110">
              <a:extLst>
                <a:ext uri="{FF2B5EF4-FFF2-40B4-BE49-F238E27FC236}">
                  <a16:creationId xmlns:a16="http://schemas.microsoft.com/office/drawing/2014/main" id="{CBEC4BB3-BC8E-5846-9FDB-18E8E7B4EAE4}"/>
                </a:ext>
              </a:extLst>
            </p:cNvPr>
            <p:cNvSpPr/>
            <p:nvPr/>
          </p:nvSpPr>
          <p:spPr>
            <a:xfrm>
              <a:off x="9957365" y="5246996"/>
              <a:ext cx="537273" cy="39213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C</a:t>
              </a:r>
            </a:p>
          </p:txBody>
        </p:sp>
        <p:sp>
          <p:nvSpPr>
            <p:cNvPr id="112" name="Rectangle 111">
              <a:extLst>
                <a:ext uri="{FF2B5EF4-FFF2-40B4-BE49-F238E27FC236}">
                  <a16:creationId xmlns:a16="http://schemas.microsoft.com/office/drawing/2014/main" id="{0E13290C-DE0F-B548-96EB-5D2D8289C704}"/>
                </a:ext>
              </a:extLst>
            </p:cNvPr>
            <p:cNvSpPr/>
            <p:nvPr/>
          </p:nvSpPr>
          <p:spPr>
            <a:xfrm>
              <a:off x="10575165" y="5246995"/>
              <a:ext cx="537273" cy="39213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C</a:t>
              </a:r>
            </a:p>
          </p:txBody>
        </p:sp>
        <p:sp>
          <p:nvSpPr>
            <p:cNvPr id="40" name="Rectangle 39">
              <a:extLst>
                <a:ext uri="{FF2B5EF4-FFF2-40B4-BE49-F238E27FC236}">
                  <a16:creationId xmlns:a16="http://schemas.microsoft.com/office/drawing/2014/main" id="{EA67E5AE-4977-7F4B-9E41-928A35B0787D}"/>
                </a:ext>
              </a:extLst>
            </p:cNvPr>
            <p:cNvSpPr/>
            <p:nvPr/>
          </p:nvSpPr>
          <p:spPr>
            <a:xfrm>
              <a:off x="6858177" y="4699316"/>
              <a:ext cx="537273" cy="391631"/>
            </a:xfrm>
            <a:prstGeom prst="rect">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P</a:t>
              </a:r>
            </a:p>
          </p:txBody>
        </p:sp>
        <p:sp>
          <p:nvSpPr>
            <p:cNvPr id="41" name="Rectangle 40">
              <a:extLst>
                <a:ext uri="{FF2B5EF4-FFF2-40B4-BE49-F238E27FC236}">
                  <a16:creationId xmlns:a16="http://schemas.microsoft.com/office/drawing/2014/main" id="{467222E2-FCFC-114F-BA06-A3CEF54CAEC2}"/>
                </a:ext>
              </a:extLst>
            </p:cNvPr>
            <p:cNvSpPr/>
            <p:nvPr/>
          </p:nvSpPr>
          <p:spPr>
            <a:xfrm>
              <a:off x="7477675" y="4699316"/>
              <a:ext cx="537273" cy="391631"/>
            </a:xfrm>
            <a:prstGeom prst="rect">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P</a:t>
              </a:r>
            </a:p>
          </p:txBody>
        </p:sp>
        <p:sp>
          <p:nvSpPr>
            <p:cNvPr id="42" name="Rectangle 41">
              <a:extLst>
                <a:ext uri="{FF2B5EF4-FFF2-40B4-BE49-F238E27FC236}">
                  <a16:creationId xmlns:a16="http://schemas.microsoft.com/office/drawing/2014/main" id="{DFA59AFA-CA49-3441-9BD0-330FA9FF9286}"/>
                </a:ext>
              </a:extLst>
            </p:cNvPr>
            <p:cNvSpPr/>
            <p:nvPr/>
          </p:nvSpPr>
          <p:spPr>
            <a:xfrm>
              <a:off x="8097173" y="4699316"/>
              <a:ext cx="537273" cy="391631"/>
            </a:xfrm>
            <a:prstGeom prst="rect">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P</a:t>
              </a:r>
            </a:p>
          </p:txBody>
        </p:sp>
        <p:sp>
          <p:nvSpPr>
            <p:cNvPr id="43" name="Rectangle 42">
              <a:extLst>
                <a:ext uri="{FF2B5EF4-FFF2-40B4-BE49-F238E27FC236}">
                  <a16:creationId xmlns:a16="http://schemas.microsoft.com/office/drawing/2014/main" id="{B827762A-3A13-684A-ACA7-A16340C0007A}"/>
                </a:ext>
              </a:extLst>
            </p:cNvPr>
            <p:cNvSpPr/>
            <p:nvPr/>
          </p:nvSpPr>
          <p:spPr>
            <a:xfrm>
              <a:off x="8718369" y="4699316"/>
              <a:ext cx="537273" cy="391631"/>
            </a:xfrm>
            <a:prstGeom prst="rect">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P</a:t>
              </a:r>
            </a:p>
          </p:txBody>
        </p:sp>
        <p:sp>
          <p:nvSpPr>
            <p:cNvPr id="44" name="Rectangle 43">
              <a:extLst>
                <a:ext uri="{FF2B5EF4-FFF2-40B4-BE49-F238E27FC236}">
                  <a16:creationId xmlns:a16="http://schemas.microsoft.com/office/drawing/2014/main" id="{3AB871BF-FA4F-E949-B201-A793AA6B3314}"/>
                </a:ext>
              </a:extLst>
            </p:cNvPr>
            <p:cNvSpPr/>
            <p:nvPr/>
          </p:nvSpPr>
          <p:spPr>
            <a:xfrm>
              <a:off x="9339565" y="4693813"/>
              <a:ext cx="537273" cy="391631"/>
            </a:xfrm>
            <a:prstGeom prst="rect">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P</a:t>
              </a:r>
            </a:p>
          </p:txBody>
        </p:sp>
        <p:sp>
          <p:nvSpPr>
            <p:cNvPr id="45" name="Rectangle 44">
              <a:extLst>
                <a:ext uri="{FF2B5EF4-FFF2-40B4-BE49-F238E27FC236}">
                  <a16:creationId xmlns:a16="http://schemas.microsoft.com/office/drawing/2014/main" id="{C51A974F-0886-9C42-A0AF-98F318E18EF5}"/>
                </a:ext>
              </a:extLst>
            </p:cNvPr>
            <p:cNvSpPr/>
            <p:nvPr/>
          </p:nvSpPr>
          <p:spPr>
            <a:xfrm>
              <a:off x="9959740" y="4693812"/>
              <a:ext cx="537273" cy="391631"/>
            </a:xfrm>
            <a:prstGeom prst="rect">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P</a:t>
              </a:r>
            </a:p>
          </p:txBody>
        </p:sp>
      </p:grpSp>
      <p:sp>
        <p:nvSpPr>
          <p:cNvPr id="38" name="Content Placeholder 2">
            <a:extLst>
              <a:ext uri="{FF2B5EF4-FFF2-40B4-BE49-F238E27FC236}">
                <a16:creationId xmlns:a16="http://schemas.microsoft.com/office/drawing/2014/main" id="{E307C116-D39A-6A4B-90B2-8E556040602C}"/>
              </a:ext>
            </a:extLst>
          </p:cNvPr>
          <p:cNvSpPr txBox="1">
            <a:spLocks/>
          </p:cNvSpPr>
          <p:nvPr/>
        </p:nvSpPr>
        <p:spPr>
          <a:xfrm>
            <a:off x="6472230" y="6366704"/>
            <a:ext cx="1416193" cy="239805"/>
          </a:xfrm>
          <a:prstGeom prst="rect">
            <a:avLst/>
          </a:prstGeom>
          <a:noFill/>
          <a:ln w="19050">
            <a:no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a:latin typeface="+mn-lt"/>
                <a:cs typeface="Arial" panose="020B0604020202020204" pitchFamily="34" charset="0"/>
              </a:rPr>
              <a:t>Warm-up period</a:t>
            </a:r>
            <a:endParaRPr lang="en-US" sz="1400">
              <a:latin typeface="+mn-lt"/>
            </a:endParaRPr>
          </a:p>
          <a:p>
            <a:endParaRPr lang="en-US" sz="1600">
              <a:latin typeface="+mn-lt"/>
            </a:endParaRPr>
          </a:p>
        </p:txBody>
      </p:sp>
      <p:sp>
        <p:nvSpPr>
          <p:cNvPr id="5" name="Left Brace 4">
            <a:extLst>
              <a:ext uri="{FF2B5EF4-FFF2-40B4-BE49-F238E27FC236}">
                <a16:creationId xmlns:a16="http://schemas.microsoft.com/office/drawing/2014/main" id="{76E856BE-DA9B-0C41-8B6B-F6235D740451}"/>
              </a:ext>
            </a:extLst>
          </p:cNvPr>
          <p:cNvSpPr/>
          <p:nvPr/>
        </p:nvSpPr>
        <p:spPr>
          <a:xfrm rot="16200000">
            <a:off x="7098149" y="5973837"/>
            <a:ext cx="164358" cy="53727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a:extLst>
              <a:ext uri="{FF2B5EF4-FFF2-40B4-BE49-F238E27FC236}">
                <a16:creationId xmlns:a16="http://schemas.microsoft.com/office/drawing/2014/main" id="{6A4DD840-C2E3-FD44-ADD5-DE09CECE3090}"/>
              </a:ext>
            </a:extLst>
          </p:cNvPr>
          <p:cNvGrpSpPr/>
          <p:nvPr/>
        </p:nvGrpSpPr>
        <p:grpSpPr>
          <a:xfrm>
            <a:off x="1217166" y="4862388"/>
            <a:ext cx="4828177" cy="1246198"/>
            <a:chOff x="6775952" y="4463568"/>
            <a:chExt cx="4828177" cy="1246198"/>
          </a:xfrm>
        </p:grpSpPr>
        <p:cxnSp>
          <p:nvCxnSpPr>
            <p:cNvPr id="78" name="Elbow Connector 77">
              <a:extLst>
                <a:ext uri="{FF2B5EF4-FFF2-40B4-BE49-F238E27FC236}">
                  <a16:creationId xmlns:a16="http://schemas.microsoft.com/office/drawing/2014/main" id="{11DB243D-8CFB-FD42-95BF-58A1A668B70F}"/>
                </a:ext>
              </a:extLst>
            </p:cNvPr>
            <p:cNvCxnSpPr>
              <a:cxnSpLocks/>
            </p:cNvCxnSpPr>
            <p:nvPr/>
          </p:nvCxnSpPr>
          <p:spPr>
            <a:xfrm>
              <a:off x="6775952" y="4463568"/>
              <a:ext cx="4828177" cy="1246198"/>
            </a:xfrm>
            <a:prstGeom prst="bentConnector3">
              <a:avLst>
                <a:gd name="adj1" fmla="val -79"/>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F284022B-2311-9646-A0BC-21B2D49818AD}"/>
                </a:ext>
              </a:extLst>
            </p:cNvPr>
            <p:cNvSpPr/>
            <p:nvPr/>
          </p:nvSpPr>
          <p:spPr>
            <a:xfrm>
              <a:off x="7551245" y="5252566"/>
              <a:ext cx="537273" cy="39213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C</a:t>
              </a:r>
            </a:p>
          </p:txBody>
        </p:sp>
        <p:cxnSp>
          <p:nvCxnSpPr>
            <p:cNvPr id="80" name="Straight Connector 79">
              <a:extLst>
                <a:ext uri="{FF2B5EF4-FFF2-40B4-BE49-F238E27FC236}">
                  <a16:creationId xmlns:a16="http://schemas.microsoft.com/office/drawing/2014/main" id="{724166F9-F3C6-1643-B18C-8F809AE69F49}"/>
                </a:ext>
              </a:extLst>
            </p:cNvPr>
            <p:cNvCxnSpPr>
              <a:cxnSpLocks/>
            </p:cNvCxnSpPr>
            <p:nvPr/>
          </p:nvCxnSpPr>
          <p:spPr>
            <a:xfrm>
              <a:off x="6775952" y="5176366"/>
              <a:ext cx="4751977" cy="0"/>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14AAFD2D-62F9-6245-9470-89839507CE8D}"/>
                </a:ext>
              </a:extLst>
            </p:cNvPr>
            <p:cNvSpPr/>
            <p:nvPr/>
          </p:nvSpPr>
          <p:spPr>
            <a:xfrm>
              <a:off x="7551244" y="4693812"/>
              <a:ext cx="537273" cy="39213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C</a:t>
              </a:r>
            </a:p>
          </p:txBody>
        </p:sp>
        <p:sp>
          <p:nvSpPr>
            <p:cNvPr id="82" name="Rectangle 81">
              <a:extLst>
                <a:ext uri="{FF2B5EF4-FFF2-40B4-BE49-F238E27FC236}">
                  <a16:creationId xmlns:a16="http://schemas.microsoft.com/office/drawing/2014/main" id="{D7863C8A-67EC-BC46-A8FC-CA1615C6104E}"/>
                </a:ext>
              </a:extLst>
            </p:cNvPr>
            <p:cNvSpPr/>
            <p:nvPr/>
          </p:nvSpPr>
          <p:spPr>
            <a:xfrm>
              <a:off x="8982038" y="5258149"/>
              <a:ext cx="537273" cy="39213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C</a:t>
              </a:r>
            </a:p>
          </p:txBody>
        </p:sp>
        <p:sp>
          <p:nvSpPr>
            <p:cNvPr id="83" name="Rectangle 82">
              <a:extLst>
                <a:ext uri="{FF2B5EF4-FFF2-40B4-BE49-F238E27FC236}">
                  <a16:creationId xmlns:a16="http://schemas.microsoft.com/office/drawing/2014/main" id="{C309F422-90A5-C342-B5A7-37825B34E9AD}"/>
                </a:ext>
              </a:extLst>
            </p:cNvPr>
            <p:cNvSpPr/>
            <p:nvPr/>
          </p:nvSpPr>
          <p:spPr>
            <a:xfrm>
              <a:off x="8982038" y="4704964"/>
              <a:ext cx="537273" cy="39213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C</a:t>
              </a:r>
            </a:p>
          </p:txBody>
        </p:sp>
        <p:sp>
          <p:nvSpPr>
            <p:cNvPr id="84" name="Rectangle 83">
              <a:extLst>
                <a:ext uri="{FF2B5EF4-FFF2-40B4-BE49-F238E27FC236}">
                  <a16:creationId xmlns:a16="http://schemas.microsoft.com/office/drawing/2014/main" id="{9AE16AC2-6BD3-1648-B95A-5BE2BD1DB1E7}"/>
                </a:ext>
              </a:extLst>
            </p:cNvPr>
            <p:cNvSpPr/>
            <p:nvPr/>
          </p:nvSpPr>
          <p:spPr>
            <a:xfrm>
              <a:off x="10413968" y="5246486"/>
              <a:ext cx="537273" cy="39213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C</a:t>
              </a:r>
            </a:p>
          </p:txBody>
        </p:sp>
        <p:sp>
          <p:nvSpPr>
            <p:cNvPr id="85" name="Rectangle 84">
              <a:extLst>
                <a:ext uri="{FF2B5EF4-FFF2-40B4-BE49-F238E27FC236}">
                  <a16:creationId xmlns:a16="http://schemas.microsoft.com/office/drawing/2014/main" id="{F5CC28E9-705F-6B4D-9A14-7F4CB350E22A}"/>
                </a:ext>
              </a:extLst>
            </p:cNvPr>
            <p:cNvSpPr/>
            <p:nvPr/>
          </p:nvSpPr>
          <p:spPr>
            <a:xfrm>
              <a:off x="10413967" y="4693302"/>
              <a:ext cx="537273" cy="39213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C</a:t>
              </a:r>
            </a:p>
          </p:txBody>
        </p:sp>
        <p:sp>
          <p:nvSpPr>
            <p:cNvPr id="88" name="Rectangle 87">
              <a:extLst>
                <a:ext uri="{FF2B5EF4-FFF2-40B4-BE49-F238E27FC236}">
                  <a16:creationId xmlns:a16="http://schemas.microsoft.com/office/drawing/2014/main" id="{D3CA6560-7021-1B49-88FF-3BF0F2F7FE65}"/>
                </a:ext>
              </a:extLst>
            </p:cNvPr>
            <p:cNvSpPr/>
            <p:nvPr/>
          </p:nvSpPr>
          <p:spPr>
            <a:xfrm>
              <a:off x="8263496" y="4710979"/>
              <a:ext cx="537273" cy="391631"/>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C</a:t>
              </a:r>
            </a:p>
          </p:txBody>
        </p:sp>
        <p:sp>
          <p:nvSpPr>
            <p:cNvPr id="89" name="Rectangle 88">
              <a:extLst>
                <a:ext uri="{FF2B5EF4-FFF2-40B4-BE49-F238E27FC236}">
                  <a16:creationId xmlns:a16="http://schemas.microsoft.com/office/drawing/2014/main" id="{70BD726B-348E-CA4B-B556-BB049FF37C63}"/>
                </a:ext>
              </a:extLst>
            </p:cNvPr>
            <p:cNvSpPr/>
            <p:nvPr/>
          </p:nvSpPr>
          <p:spPr>
            <a:xfrm>
              <a:off x="8263496" y="5258657"/>
              <a:ext cx="537273" cy="391631"/>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C</a:t>
              </a:r>
            </a:p>
          </p:txBody>
        </p:sp>
        <p:sp>
          <p:nvSpPr>
            <p:cNvPr id="90" name="Rectangle 89">
              <a:extLst>
                <a:ext uri="{FF2B5EF4-FFF2-40B4-BE49-F238E27FC236}">
                  <a16:creationId xmlns:a16="http://schemas.microsoft.com/office/drawing/2014/main" id="{951B815E-3EFE-6843-8100-2DB798671BC3}"/>
                </a:ext>
              </a:extLst>
            </p:cNvPr>
            <p:cNvSpPr/>
            <p:nvPr/>
          </p:nvSpPr>
          <p:spPr>
            <a:xfrm>
              <a:off x="9701055" y="4693813"/>
              <a:ext cx="537273" cy="391631"/>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C</a:t>
              </a:r>
            </a:p>
          </p:txBody>
        </p:sp>
        <p:sp>
          <p:nvSpPr>
            <p:cNvPr id="91" name="Rectangle 90">
              <a:extLst>
                <a:ext uri="{FF2B5EF4-FFF2-40B4-BE49-F238E27FC236}">
                  <a16:creationId xmlns:a16="http://schemas.microsoft.com/office/drawing/2014/main" id="{3FFAD674-BB9F-B94E-9CAE-AC8AEB2E690C}"/>
                </a:ext>
              </a:extLst>
            </p:cNvPr>
            <p:cNvSpPr/>
            <p:nvPr/>
          </p:nvSpPr>
          <p:spPr>
            <a:xfrm>
              <a:off x="9701055" y="5246994"/>
              <a:ext cx="537273" cy="391631"/>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C</a:t>
              </a:r>
            </a:p>
          </p:txBody>
        </p:sp>
      </p:grpSp>
      <p:sp>
        <p:nvSpPr>
          <p:cNvPr id="59" name="Rectangle 58">
            <a:extLst>
              <a:ext uri="{FF2B5EF4-FFF2-40B4-BE49-F238E27FC236}">
                <a16:creationId xmlns:a16="http://schemas.microsoft.com/office/drawing/2014/main" id="{26C673EB-9F9D-2F4E-B780-AB629CC7DC94}"/>
              </a:ext>
            </a:extLst>
          </p:cNvPr>
          <p:cNvSpPr/>
          <p:nvPr/>
        </p:nvSpPr>
        <p:spPr>
          <a:xfrm>
            <a:off x="8373490" y="3170200"/>
            <a:ext cx="2985210" cy="801656"/>
          </a:xfrm>
          <a:prstGeom prst="rect">
            <a:avLst/>
          </a:prstGeom>
          <a:solidFill>
            <a:schemeClr val="accent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Consumer</a:t>
            </a:r>
          </a:p>
        </p:txBody>
      </p:sp>
      <p:cxnSp>
        <p:nvCxnSpPr>
          <p:cNvPr id="118" name="Straight Arrow Connector 117">
            <a:extLst>
              <a:ext uri="{FF2B5EF4-FFF2-40B4-BE49-F238E27FC236}">
                <a16:creationId xmlns:a16="http://schemas.microsoft.com/office/drawing/2014/main" id="{E3875D1A-013A-1F40-871E-2F09E97B2564}"/>
              </a:ext>
            </a:extLst>
          </p:cNvPr>
          <p:cNvCxnSpPr>
            <a:cxnSpLocks/>
          </p:cNvCxnSpPr>
          <p:nvPr/>
        </p:nvCxnSpPr>
        <p:spPr>
          <a:xfrm>
            <a:off x="7887917" y="2371656"/>
            <a:ext cx="485573"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Content Placeholder 2">
            <a:extLst>
              <a:ext uri="{FF2B5EF4-FFF2-40B4-BE49-F238E27FC236}">
                <a16:creationId xmlns:a16="http://schemas.microsoft.com/office/drawing/2014/main" id="{A515A34D-599A-4948-B983-6FD8DAE3144C}"/>
              </a:ext>
            </a:extLst>
          </p:cNvPr>
          <p:cNvSpPr txBox="1">
            <a:spLocks/>
          </p:cNvSpPr>
          <p:nvPr/>
        </p:nvSpPr>
        <p:spPr>
          <a:xfrm>
            <a:off x="6660767" y="1895939"/>
            <a:ext cx="1227150" cy="551858"/>
          </a:xfrm>
          <a:prstGeom prst="rect">
            <a:avLst/>
          </a:prstGeom>
          <a:solidFill>
            <a:schemeClr val="bg1"/>
          </a:solidFill>
          <a:ln w="31750">
            <a:solidFill>
              <a:schemeClr val="tx2"/>
            </a:solid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a:solidFill>
                  <a:schemeClr val="tx2"/>
                </a:solidFill>
                <a:latin typeface="Calibri" panose="020F0502020204030204" pitchFamily="34" charset="0"/>
                <a:cs typeface="Calibri" panose="020F0502020204030204" pitchFamily="34" charset="0"/>
              </a:rPr>
              <a:t>Memory Hierarchy</a:t>
            </a:r>
          </a:p>
        </p:txBody>
      </p:sp>
      <p:sp>
        <p:nvSpPr>
          <p:cNvPr id="75" name="Content Placeholder 2">
            <a:extLst>
              <a:ext uri="{FF2B5EF4-FFF2-40B4-BE49-F238E27FC236}">
                <a16:creationId xmlns:a16="http://schemas.microsoft.com/office/drawing/2014/main" id="{C1468754-4417-D141-A35A-133BCE3FAD08}"/>
              </a:ext>
            </a:extLst>
          </p:cNvPr>
          <p:cNvSpPr txBox="1">
            <a:spLocks/>
          </p:cNvSpPr>
          <p:nvPr/>
        </p:nvSpPr>
        <p:spPr>
          <a:xfrm>
            <a:off x="8940389" y="3682001"/>
            <a:ext cx="1851411" cy="199480"/>
          </a:xfrm>
          <a:prstGeom prst="rect">
            <a:avLst/>
          </a:prstGeom>
          <a:noFill/>
          <a:ln w="19050">
            <a:no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a:solidFill>
                  <a:schemeClr val="bg1"/>
                </a:solidFill>
                <a:latin typeface="+mn-lt"/>
                <a:cs typeface="Arial" panose="020B0604020202020204" pitchFamily="34" charset="0"/>
              </a:rPr>
              <a:t>(value computation)</a:t>
            </a:r>
            <a:endParaRPr lang="en-US" sz="1400">
              <a:solidFill>
                <a:schemeClr val="bg1"/>
              </a:solidFill>
              <a:latin typeface="+mn-lt"/>
            </a:endParaRPr>
          </a:p>
          <a:p>
            <a:endParaRPr lang="en-US" sz="1600">
              <a:solidFill>
                <a:schemeClr val="bg1"/>
              </a:solidFill>
              <a:latin typeface="+mn-lt"/>
            </a:endParaRPr>
          </a:p>
        </p:txBody>
      </p:sp>
      <p:sp>
        <p:nvSpPr>
          <p:cNvPr id="94" name="TextBox 93">
            <a:extLst>
              <a:ext uri="{FF2B5EF4-FFF2-40B4-BE49-F238E27FC236}">
                <a16:creationId xmlns:a16="http://schemas.microsoft.com/office/drawing/2014/main" id="{D327B7A6-FA65-1F4F-9C18-C6CEF84184AB}"/>
              </a:ext>
            </a:extLst>
          </p:cNvPr>
          <p:cNvSpPr txBox="1"/>
          <p:nvPr/>
        </p:nvSpPr>
        <p:spPr>
          <a:xfrm>
            <a:off x="6660767" y="3983639"/>
            <a:ext cx="4931385" cy="307777"/>
          </a:xfrm>
          <a:prstGeom prst="rect">
            <a:avLst/>
          </a:prstGeom>
          <a:noFill/>
        </p:spPr>
        <p:txBody>
          <a:bodyPr wrap="square" rtlCol="0">
            <a:spAutoFit/>
          </a:bodyPr>
          <a:lstStyle/>
          <a:p>
            <a:pPr algn="ctr"/>
            <a:r>
              <a:rPr lang="en-US" sz="1400"/>
              <a:t>The </a:t>
            </a:r>
            <a:r>
              <a:rPr lang="en-US" sz="1400" i="1"/>
              <a:t>Producer</a:t>
            </a:r>
            <a:r>
              <a:rPr lang="en-US" sz="1400"/>
              <a:t> runs ahead and retrieves data for the </a:t>
            </a:r>
            <a:r>
              <a:rPr lang="en-US" sz="1400" i="1"/>
              <a:t>Consumer</a:t>
            </a:r>
            <a:endParaRPr lang="en-US" sz="1400" b="1"/>
          </a:p>
        </p:txBody>
      </p:sp>
      <p:sp>
        <p:nvSpPr>
          <p:cNvPr id="58" name="Rectangle 57">
            <a:extLst>
              <a:ext uri="{FF2B5EF4-FFF2-40B4-BE49-F238E27FC236}">
                <a16:creationId xmlns:a16="http://schemas.microsoft.com/office/drawing/2014/main" id="{1A9625AE-F65C-F44D-BAC2-B50CD5138253}"/>
              </a:ext>
            </a:extLst>
          </p:cNvPr>
          <p:cNvSpPr/>
          <p:nvPr/>
        </p:nvSpPr>
        <p:spPr>
          <a:xfrm>
            <a:off x="8373490" y="1787986"/>
            <a:ext cx="2985210" cy="801656"/>
          </a:xfrm>
          <a:prstGeom prst="rect">
            <a:avLst/>
          </a:prstGeom>
          <a:solidFill>
            <a:srgbClr val="FFC00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Producer</a:t>
            </a:r>
          </a:p>
        </p:txBody>
      </p:sp>
      <p:sp>
        <p:nvSpPr>
          <p:cNvPr id="95" name="TextBox 94">
            <a:extLst>
              <a:ext uri="{FF2B5EF4-FFF2-40B4-BE49-F238E27FC236}">
                <a16:creationId xmlns:a16="http://schemas.microsoft.com/office/drawing/2014/main" id="{1628CF82-9B7A-BA42-BD9A-D10A76C4CEAC}"/>
              </a:ext>
            </a:extLst>
          </p:cNvPr>
          <p:cNvSpPr txBox="1"/>
          <p:nvPr/>
        </p:nvSpPr>
        <p:spPr>
          <a:xfrm>
            <a:off x="1217166" y="6137171"/>
            <a:ext cx="4828177" cy="307777"/>
          </a:xfrm>
          <a:prstGeom prst="rect">
            <a:avLst/>
          </a:prstGeom>
          <a:noFill/>
        </p:spPr>
        <p:txBody>
          <a:bodyPr wrap="square" rtlCol="0">
            <a:spAutoFit/>
          </a:bodyPr>
          <a:lstStyle/>
          <a:p>
            <a:pPr algn="ctr"/>
            <a:r>
              <a:rPr lang="en-US" sz="1400" b="1"/>
              <a:t>Homogeneous</a:t>
            </a:r>
            <a:r>
              <a:rPr lang="en-US" sz="1400"/>
              <a:t> parallelism accelerates computation</a:t>
            </a:r>
            <a:endParaRPr lang="en-US" sz="1400" b="1"/>
          </a:p>
        </p:txBody>
      </p:sp>
      <p:sp>
        <p:nvSpPr>
          <p:cNvPr id="96" name="TextBox 95">
            <a:extLst>
              <a:ext uri="{FF2B5EF4-FFF2-40B4-BE49-F238E27FC236}">
                <a16:creationId xmlns:a16="http://schemas.microsoft.com/office/drawing/2014/main" id="{9EA4FFFF-37D4-A94D-8E0D-1F5417367871}"/>
              </a:ext>
            </a:extLst>
          </p:cNvPr>
          <p:cNvSpPr txBox="1"/>
          <p:nvPr/>
        </p:nvSpPr>
        <p:spPr>
          <a:xfrm>
            <a:off x="6829465" y="6139278"/>
            <a:ext cx="4828178" cy="307777"/>
          </a:xfrm>
          <a:prstGeom prst="rect">
            <a:avLst/>
          </a:prstGeom>
          <a:noFill/>
        </p:spPr>
        <p:txBody>
          <a:bodyPr wrap="square" rtlCol="0">
            <a:spAutoFit/>
          </a:bodyPr>
          <a:lstStyle/>
          <a:p>
            <a:pPr algn="ctr"/>
            <a:r>
              <a:rPr lang="en-US" sz="1400" b="1"/>
              <a:t>Heterogeneous</a:t>
            </a:r>
            <a:r>
              <a:rPr lang="en-US" sz="1400"/>
              <a:t> parallelism tolerates latency</a:t>
            </a:r>
            <a:endParaRPr lang="en-US" sz="1400" b="1"/>
          </a:p>
        </p:txBody>
      </p:sp>
      <p:sp>
        <p:nvSpPr>
          <p:cNvPr id="74" name="Content Placeholder 2">
            <a:extLst>
              <a:ext uri="{FF2B5EF4-FFF2-40B4-BE49-F238E27FC236}">
                <a16:creationId xmlns:a16="http://schemas.microsoft.com/office/drawing/2014/main" id="{8CFCAD54-1689-6F44-8797-AE2CF87B7209}"/>
              </a:ext>
            </a:extLst>
          </p:cNvPr>
          <p:cNvSpPr txBox="1">
            <a:spLocks/>
          </p:cNvSpPr>
          <p:nvPr/>
        </p:nvSpPr>
        <p:spPr>
          <a:xfrm>
            <a:off x="8373489" y="2301415"/>
            <a:ext cx="2985211" cy="268368"/>
          </a:xfrm>
          <a:prstGeom prst="rect">
            <a:avLst/>
          </a:prstGeom>
          <a:noFill/>
          <a:ln w="19050">
            <a:noFill/>
          </a:ln>
        </p:spPr>
        <p:txBody>
          <a:bodyPr lIns="0" rIns="0">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a:solidFill>
                  <a:schemeClr val="bg1"/>
                </a:solidFill>
                <a:latin typeface="+mn-lt"/>
                <a:cs typeface="Arial" panose="020B0604020202020204" pitchFamily="34" charset="0"/>
              </a:rPr>
              <a:t>(memory access, address computation)</a:t>
            </a:r>
            <a:endParaRPr lang="en-US" sz="1400">
              <a:solidFill>
                <a:schemeClr val="bg1"/>
              </a:solidFill>
              <a:latin typeface="+mn-lt"/>
            </a:endParaRPr>
          </a:p>
          <a:p>
            <a:endParaRPr lang="en-US" sz="1600">
              <a:solidFill>
                <a:schemeClr val="bg1"/>
              </a:solidFill>
              <a:latin typeface="+mn-lt"/>
            </a:endParaRPr>
          </a:p>
        </p:txBody>
      </p:sp>
      <p:cxnSp>
        <p:nvCxnSpPr>
          <p:cNvPr id="61" name="Straight Connector 60">
            <a:extLst>
              <a:ext uri="{FF2B5EF4-FFF2-40B4-BE49-F238E27FC236}">
                <a16:creationId xmlns:a16="http://schemas.microsoft.com/office/drawing/2014/main" id="{5321D087-E640-D047-B9EF-CFC0F8376F37}"/>
              </a:ext>
            </a:extLst>
          </p:cNvPr>
          <p:cNvCxnSpPr>
            <a:cxnSpLocks/>
          </p:cNvCxnSpPr>
          <p:nvPr/>
        </p:nvCxnSpPr>
        <p:spPr>
          <a:xfrm>
            <a:off x="568411" y="1112104"/>
            <a:ext cx="10952686" cy="0"/>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715B68A-72A6-884D-BF5B-B7774989C690}"/>
              </a:ext>
            </a:extLst>
          </p:cNvPr>
          <p:cNvSpPr/>
          <p:nvPr/>
        </p:nvSpPr>
        <p:spPr>
          <a:xfrm>
            <a:off x="689862" y="2687156"/>
            <a:ext cx="6096000" cy="754053"/>
          </a:xfrm>
          <a:prstGeom prst="rect">
            <a:avLst/>
          </a:prstGeom>
        </p:spPr>
        <p:txBody>
          <a:bodyPr>
            <a:spAutoFit/>
          </a:bodyPr>
          <a:lstStyle/>
          <a:p>
            <a:pPr>
              <a:lnSpc>
                <a:spcPct val="100000"/>
              </a:lnSpc>
              <a:spcAft>
                <a:spcPts val="600"/>
              </a:spcAft>
            </a:pPr>
            <a:r>
              <a:rPr lang="en-US" sz="2000"/>
              <a:t>Ideally, the </a:t>
            </a:r>
            <a:r>
              <a:rPr lang="en-US" sz="2000" i="1"/>
              <a:t>Producer</a:t>
            </a:r>
            <a:r>
              <a:rPr lang="en-US" sz="2000"/>
              <a:t> runs ahead of the </a:t>
            </a:r>
            <a:r>
              <a:rPr lang="en-US" sz="2000" i="1"/>
              <a:t>Consumer</a:t>
            </a:r>
            <a:r>
              <a:rPr lang="en-US" sz="2000"/>
              <a:t> </a:t>
            </a:r>
          </a:p>
          <a:p>
            <a:pPr lvl="1">
              <a:lnSpc>
                <a:spcPct val="100000"/>
              </a:lnSpc>
              <a:spcAft>
                <a:spcPts val="600"/>
              </a:spcAft>
            </a:pPr>
            <a:r>
              <a:rPr lang="en-US"/>
              <a:t>Issues memory requests early and enqueues data</a:t>
            </a:r>
          </a:p>
        </p:txBody>
      </p:sp>
      <p:sp>
        <p:nvSpPr>
          <p:cNvPr id="8" name="Rectangle 7">
            <a:extLst>
              <a:ext uri="{FF2B5EF4-FFF2-40B4-BE49-F238E27FC236}">
                <a16:creationId xmlns:a16="http://schemas.microsoft.com/office/drawing/2014/main" id="{3BF1FC55-8DEE-2547-8D24-25F7C40074B1}"/>
              </a:ext>
            </a:extLst>
          </p:cNvPr>
          <p:cNvSpPr/>
          <p:nvPr/>
        </p:nvSpPr>
        <p:spPr>
          <a:xfrm>
            <a:off x="689862" y="3591017"/>
            <a:ext cx="6096000" cy="1061829"/>
          </a:xfrm>
          <a:prstGeom prst="rect">
            <a:avLst/>
          </a:prstGeom>
        </p:spPr>
        <p:txBody>
          <a:bodyPr>
            <a:spAutoFit/>
          </a:bodyPr>
          <a:lstStyle/>
          <a:p>
            <a:pPr>
              <a:lnSpc>
                <a:spcPct val="100000"/>
              </a:lnSpc>
              <a:spcAft>
                <a:spcPts val="600"/>
              </a:spcAft>
            </a:pPr>
            <a:r>
              <a:rPr lang="en-US" sz="2000"/>
              <a:t>The </a:t>
            </a:r>
            <a:r>
              <a:rPr lang="en-US" sz="2000" i="1"/>
              <a:t>Consumer</a:t>
            </a:r>
            <a:r>
              <a:rPr lang="en-US" sz="2000"/>
              <a:t> consumes enqueued data and handles complex value computation</a:t>
            </a:r>
          </a:p>
          <a:p>
            <a:pPr lvl="1">
              <a:lnSpc>
                <a:spcPct val="100000"/>
              </a:lnSpc>
              <a:spcAft>
                <a:spcPts val="600"/>
              </a:spcAft>
            </a:pPr>
            <a:r>
              <a:rPr lang="en-US"/>
              <a:t>Data has already been retrieved by the </a:t>
            </a:r>
            <a:r>
              <a:rPr lang="en-US" i="1"/>
              <a:t>Producer</a:t>
            </a:r>
            <a:endParaRPr lang="en-US"/>
          </a:p>
        </p:txBody>
      </p:sp>
      <p:sp>
        <p:nvSpPr>
          <p:cNvPr id="66" name="Rectangle 65">
            <a:extLst>
              <a:ext uri="{FF2B5EF4-FFF2-40B4-BE49-F238E27FC236}">
                <a16:creationId xmlns:a16="http://schemas.microsoft.com/office/drawing/2014/main" id="{AC76947B-0B13-7B48-8EC7-297BAF856E7E}"/>
              </a:ext>
            </a:extLst>
          </p:cNvPr>
          <p:cNvSpPr/>
          <p:nvPr/>
        </p:nvSpPr>
        <p:spPr>
          <a:xfrm>
            <a:off x="1303327" y="5092122"/>
            <a:ext cx="537273" cy="39213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C</a:t>
            </a:r>
          </a:p>
        </p:txBody>
      </p:sp>
      <p:sp>
        <p:nvSpPr>
          <p:cNvPr id="67" name="Rectangle 66">
            <a:extLst>
              <a:ext uri="{FF2B5EF4-FFF2-40B4-BE49-F238E27FC236}">
                <a16:creationId xmlns:a16="http://schemas.microsoft.com/office/drawing/2014/main" id="{AF9FB93B-B2D2-4E40-BD89-03F305CE58AD}"/>
              </a:ext>
            </a:extLst>
          </p:cNvPr>
          <p:cNvSpPr/>
          <p:nvPr/>
        </p:nvSpPr>
        <p:spPr>
          <a:xfrm>
            <a:off x="1301433" y="5645306"/>
            <a:ext cx="537273" cy="39213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C</a:t>
            </a:r>
          </a:p>
        </p:txBody>
      </p:sp>
    </p:spTree>
    <p:extLst>
      <p:ext uri="{BB962C8B-B14F-4D97-AF65-F5344CB8AC3E}">
        <p14:creationId xmlns:p14="http://schemas.microsoft.com/office/powerpoint/2010/main" val="31040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par>
                                <p:cTn id="7" presetID="0" presetClass="path" presetSubtype="0" accel="50000" decel="50000" fill="hold" grpId="0" nodeType="withEffect">
                                  <p:stCondLst>
                                    <p:cond delay="0"/>
                                  </p:stCondLst>
                                  <p:childTnLst>
                                    <p:animMotion origin="layout" path="M -3.75E-6 3.7037E-6 L -0.11289 3.7037E-6 " pathEditMode="relative" rAng="0" ptsTypes="AA">
                                      <p:cBhvr>
                                        <p:cTn id="8" dur="2000" fill="hold"/>
                                        <p:tgtEl>
                                          <p:spTgt spid="122"/>
                                        </p:tgtEl>
                                        <p:attrNameLst>
                                          <p:attrName>ppt_x</p:attrName>
                                          <p:attrName>ppt_y</p:attrName>
                                        </p:attrNameLst>
                                      </p:cBhvr>
                                      <p:rCtr x="-5651" y="0"/>
                                    </p:animMotion>
                                  </p:childTnLst>
                                </p:cTn>
                              </p:par>
                              <p:par>
                                <p:cTn id="9" presetID="1" presetClass="entr" presetSubtype="0" fill="hold" grpId="2"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0" presetClass="path" presetSubtype="0" accel="50000" decel="50000" fill="hold" grpId="0" nodeType="withEffect">
                                  <p:stCondLst>
                                    <p:cond delay="2000"/>
                                  </p:stCondLst>
                                  <p:childTnLst>
                                    <p:animMotion origin="layout" path="M -0.00052 -0.00069 L 0.34492 -0.00231 L 0.34492 0.0963 L 0.07722 0.0912 " pathEditMode="relative" rAng="0" ptsTypes="AAAA">
                                      <p:cBhvr>
                                        <p:cTn id="12" dur="5000" fill="hold"/>
                                        <p:tgtEl>
                                          <p:spTgt spid="57"/>
                                        </p:tgtEl>
                                        <p:attrNameLst>
                                          <p:attrName>ppt_x</p:attrName>
                                          <p:attrName>ppt_y</p:attrName>
                                        </p:attrNameLst>
                                      </p:cBhvr>
                                      <p:rCtr x="17266" y="4769"/>
                                    </p:animMotion>
                                  </p:childTnLst>
                                </p:cTn>
                              </p:par>
                              <p:par>
                                <p:cTn id="13" presetID="0" presetClass="path" presetSubtype="0" accel="50000" decel="50000" fill="hold" grpId="1" nodeType="withEffect">
                                  <p:stCondLst>
                                    <p:cond delay="7000"/>
                                  </p:stCondLst>
                                  <p:childTnLst>
                                    <p:animMotion origin="layout" path="M 0.07539 0.0912 L 0.04584 0.09259 L 0.04584 0.19167 L 0.13568 0.18982 " pathEditMode="relative" rAng="0" ptsTypes="AAAA">
                                      <p:cBhvr>
                                        <p:cTn id="14" dur="3000" fill="hold"/>
                                        <p:tgtEl>
                                          <p:spTgt spid="57"/>
                                        </p:tgtEl>
                                        <p:attrNameLst>
                                          <p:attrName>ppt_x</p:attrName>
                                          <p:attrName>ppt_y</p:attrName>
                                        </p:attrNameLst>
                                      </p:cBhvr>
                                      <p:rCtr x="1536" y="50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7" grpId="2" animBg="1"/>
      <p:bldP spid="122" grpId="0" animBg="1"/>
      <p:bldP spid="12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ounded Rectangle 50">
            <a:extLst>
              <a:ext uri="{FF2B5EF4-FFF2-40B4-BE49-F238E27FC236}">
                <a16:creationId xmlns:a16="http://schemas.microsoft.com/office/drawing/2014/main" id="{FBF8EEDD-A2FF-D145-A683-FE210BD2312B}"/>
              </a:ext>
            </a:extLst>
          </p:cNvPr>
          <p:cNvSpPr/>
          <p:nvPr/>
        </p:nvSpPr>
        <p:spPr>
          <a:xfrm>
            <a:off x="687391" y="1450716"/>
            <a:ext cx="5176351" cy="1978284"/>
          </a:xfrm>
          <a:prstGeom prst="roundRect">
            <a:avLst/>
          </a:prstGeom>
          <a:solidFill>
            <a:schemeClr val="accent1">
              <a:lumMod val="40000"/>
              <a:lumOff val="6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a:extLst>
              <a:ext uri="{FF2B5EF4-FFF2-40B4-BE49-F238E27FC236}">
                <a16:creationId xmlns:a16="http://schemas.microsoft.com/office/drawing/2014/main" id="{CBF1666C-672E-C140-B3E2-1A735ACF4091}"/>
              </a:ext>
            </a:extLst>
          </p:cNvPr>
          <p:cNvSpPr/>
          <p:nvPr/>
        </p:nvSpPr>
        <p:spPr>
          <a:xfrm>
            <a:off x="687391" y="3611991"/>
            <a:ext cx="5243793" cy="2905667"/>
          </a:xfrm>
          <a:prstGeom prst="roundRect">
            <a:avLst/>
          </a:prstGeom>
          <a:solidFill>
            <a:schemeClr val="accent1">
              <a:lumMod val="40000"/>
              <a:lumOff val="6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080975-6A52-2D4A-A051-A9F69620366E}"/>
              </a:ext>
            </a:extLst>
          </p:cNvPr>
          <p:cNvSpPr>
            <a:spLocks noGrp="1"/>
          </p:cNvSpPr>
          <p:nvPr>
            <p:ph type="title"/>
          </p:nvPr>
        </p:nvSpPr>
        <p:spPr>
          <a:xfrm>
            <a:off x="591059" y="68560"/>
            <a:ext cx="11132127" cy="1325563"/>
          </a:xfrm>
        </p:spPr>
        <p:txBody>
          <a:bodyPr/>
          <a:lstStyle/>
          <a:p>
            <a:r>
              <a:rPr lang="en-US"/>
              <a:t>Decoupling for Asynchronous Accesses</a:t>
            </a:r>
          </a:p>
        </p:txBody>
      </p:sp>
      <p:grpSp>
        <p:nvGrpSpPr>
          <p:cNvPr id="18" name="Group 17">
            <a:extLst>
              <a:ext uri="{FF2B5EF4-FFF2-40B4-BE49-F238E27FC236}">
                <a16:creationId xmlns:a16="http://schemas.microsoft.com/office/drawing/2014/main" id="{25986749-A26C-EF4B-ACA1-46847A87E5B4}"/>
              </a:ext>
            </a:extLst>
          </p:cNvPr>
          <p:cNvGrpSpPr/>
          <p:nvPr/>
        </p:nvGrpSpPr>
        <p:grpSpPr>
          <a:xfrm>
            <a:off x="6412455" y="3760337"/>
            <a:ext cx="5132977" cy="2314628"/>
            <a:chOff x="6412455" y="3886457"/>
            <a:chExt cx="5132977" cy="2314628"/>
          </a:xfrm>
        </p:grpSpPr>
        <p:cxnSp>
          <p:nvCxnSpPr>
            <p:cNvPr id="64" name="Straight Connector 63">
              <a:extLst>
                <a:ext uri="{FF2B5EF4-FFF2-40B4-BE49-F238E27FC236}">
                  <a16:creationId xmlns:a16="http://schemas.microsoft.com/office/drawing/2014/main" id="{6B509B98-E74F-E841-A85C-B969FEED2BA8}"/>
                </a:ext>
              </a:extLst>
            </p:cNvPr>
            <p:cNvCxnSpPr>
              <a:cxnSpLocks/>
            </p:cNvCxnSpPr>
            <p:nvPr/>
          </p:nvCxnSpPr>
          <p:spPr>
            <a:xfrm flipV="1">
              <a:off x="7590630" y="3886457"/>
              <a:ext cx="0" cy="2314628"/>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9" name="Elbow Connector 68">
              <a:extLst>
                <a:ext uri="{FF2B5EF4-FFF2-40B4-BE49-F238E27FC236}">
                  <a16:creationId xmlns:a16="http://schemas.microsoft.com/office/drawing/2014/main" id="{7B5D5B88-DCD9-0F4F-A789-9CD00F9B5725}"/>
                </a:ext>
              </a:extLst>
            </p:cNvPr>
            <p:cNvCxnSpPr>
              <a:cxnSpLocks/>
            </p:cNvCxnSpPr>
            <p:nvPr/>
          </p:nvCxnSpPr>
          <p:spPr>
            <a:xfrm>
              <a:off x="6412455" y="3962657"/>
              <a:ext cx="5132977" cy="2238427"/>
            </a:xfrm>
            <a:prstGeom prst="bentConnector3">
              <a:avLst>
                <a:gd name="adj1" fmla="val 28"/>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CD801B5E-DCBA-6940-9167-133AB446A286}"/>
                </a:ext>
              </a:extLst>
            </p:cNvPr>
            <p:cNvSpPr/>
            <p:nvPr/>
          </p:nvSpPr>
          <p:spPr>
            <a:xfrm>
              <a:off x="6484782" y="4057351"/>
              <a:ext cx="1098250" cy="228600"/>
            </a:xfrm>
            <a:prstGeom prst="rect">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P</a:t>
              </a:r>
            </a:p>
          </p:txBody>
        </p:sp>
        <p:sp>
          <p:nvSpPr>
            <p:cNvPr id="71" name="Rectangle 70">
              <a:extLst>
                <a:ext uri="{FF2B5EF4-FFF2-40B4-BE49-F238E27FC236}">
                  <a16:creationId xmlns:a16="http://schemas.microsoft.com/office/drawing/2014/main" id="{91B5A244-6855-6140-9BB1-15402B97A101}"/>
                </a:ext>
              </a:extLst>
            </p:cNvPr>
            <p:cNvSpPr/>
            <p:nvPr/>
          </p:nvSpPr>
          <p:spPr>
            <a:xfrm>
              <a:off x="7583333" y="5733751"/>
              <a:ext cx="537273" cy="39213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C</a:t>
              </a:r>
            </a:p>
          </p:txBody>
        </p:sp>
        <p:cxnSp>
          <p:nvCxnSpPr>
            <p:cNvPr id="72" name="Straight Connector 71">
              <a:extLst>
                <a:ext uri="{FF2B5EF4-FFF2-40B4-BE49-F238E27FC236}">
                  <a16:creationId xmlns:a16="http://schemas.microsoft.com/office/drawing/2014/main" id="{C81B641F-6869-DC46-8722-03DFD9FE655B}"/>
                </a:ext>
              </a:extLst>
            </p:cNvPr>
            <p:cNvCxnSpPr/>
            <p:nvPr/>
          </p:nvCxnSpPr>
          <p:spPr>
            <a:xfrm>
              <a:off x="6412455" y="5657551"/>
              <a:ext cx="4751977" cy="0"/>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232F1FAB-87F1-E54C-A3DA-38F1445F9AFE}"/>
                </a:ext>
              </a:extLst>
            </p:cNvPr>
            <p:cNvSpPr/>
            <p:nvPr/>
          </p:nvSpPr>
          <p:spPr>
            <a:xfrm>
              <a:off x="6973432" y="4321047"/>
              <a:ext cx="1098250" cy="228600"/>
            </a:xfrm>
            <a:prstGeom prst="rect">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P</a:t>
              </a:r>
            </a:p>
          </p:txBody>
        </p:sp>
        <p:sp>
          <p:nvSpPr>
            <p:cNvPr id="74" name="Rectangle 73">
              <a:extLst>
                <a:ext uri="{FF2B5EF4-FFF2-40B4-BE49-F238E27FC236}">
                  <a16:creationId xmlns:a16="http://schemas.microsoft.com/office/drawing/2014/main" id="{955DD773-C0F5-8A46-959B-1C0379A41A66}"/>
                </a:ext>
              </a:extLst>
            </p:cNvPr>
            <p:cNvSpPr/>
            <p:nvPr/>
          </p:nvSpPr>
          <p:spPr>
            <a:xfrm>
              <a:off x="8159728" y="5733751"/>
              <a:ext cx="537273" cy="39213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C</a:t>
              </a:r>
            </a:p>
          </p:txBody>
        </p:sp>
        <p:sp>
          <p:nvSpPr>
            <p:cNvPr id="75" name="Rectangle 74">
              <a:extLst>
                <a:ext uri="{FF2B5EF4-FFF2-40B4-BE49-F238E27FC236}">
                  <a16:creationId xmlns:a16="http://schemas.microsoft.com/office/drawing/2014/main" id="{45F28C5A-F2AF-E240-B398-53F150211C35}"/>
                </a:ext>
              </a:extLst>
            </p:cNvPr>
            <p:cNvSpPr/>
            <p:nvPr/>
          </p:nvSpPr>
          <p:spPr>
            <a:xfrm>
              <a:off x="8732541" y="5733751"/>
              <a:ext cx="537273" cy="39213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C</a:t>
              </a:r>
            </a:p>
          </p:txBody>
        </p:sp>
        <p:sp>
          <p:nvSpPr>
            <p:cNvPr id="76" name="Rectangle 75">
              <a:extLst>
                <a:ext uri="{FF2B5EF4-FFF2-40B4-BE49-F238E27FC236}">
                  <a16:creationId xmlns:a16="http://schemas.microsoft.com/office/drawing/2014/main" id="{9F23E0AD-A693-174D-A682-6A9DACB2F7ED}"/>
                </a:ext>
              </a:extLst>
            </p:cNvPr>
            <p:cNvSpPr/>
            <p:nvPr/>
          </p:nvSpPr>
          <p:spPr>
            <a:xfrm>
              <a:off x="9308936" y="5733751"/>
              <a:ext cx="537273" cy="39213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C</a:t>
              </a:r>
            </a:p>
          </p:txBody>
        </p:sp>
        <p:sp>
          <p:nvSpPr>
            <p:cNvPr id="77" name="Rectangle 76">
              <a:extLst>
                <a:ext uri="{FF2B5EF4-FFF2-40B4-BE49-F238E27FC236}">
                  <a16:creationId xmlns:a16="http://schemas.microsoft.com/office/drawing/2014/main" id="{E37B7317-16E6-6447-9836-76D927ECC7FE}"/>
                </a:ext>
              </a:extLst>
            </p:cNvPr>
            <p:cNvSpPr/>
            <p:nvPr/>
          </p:nvSpPr>
          <p:spPr>
            <a:xfrm>
              <a:off x="9881749" y="5733751"/>
              <a:ext cx="537273" cy="39213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C</a:t>
              </a:r>
            </a:p>
          </p:txBody>
        </p:sp>
        <p:sp>
          <p:nvSpPr>
            <p:cNvPr id="78" name="Rectangle 77">
              <a:extLst>
                <a:ext uri="{FF2B5EF4-FFF2-40B4-BE49-F238E27FC236}">
                  <a16:creationId xmlns:a16="http://schemas.microsoft.com/office/drawing/2014/main" id="{94A29AC2-BD0F-294D-A0C2-A98FACA05E84}"/>
                </a:ext>
              </a:extLst>
            </p:cNvPr>
            <p:cNvSpPr/>
            <p:nvPr/>
          </p:nvSpPr>
          <p:spPr>
            <a:xfrm>
              <a:off x="10454562" y="5733751"/>
              <a:ext cx="537273" cy="39213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C</a:t>
              </a:r>
            </a:p>
          </p:txBody>
        </p:sp>
        <p:sp>
          <p:nvSpPr>
            <p:cNvPr id="79" name="Rectangle 78">
              <a:extLst>
                <a:ext uri="{FF2B5EF4-FFF2-40B4-BE49-F238E27FC236}">
                  <a16:creationId xmlns:a16="http://schemas.microsoft.com/office/drawing/2014/main" id="{1091B72E-22A1-8645-8DC5-ABAE04544B43}"/>
                </a:ext>
              </a:extLst>
            </p:cNvPr>
            <p:cNvSpPr/>
            <p:nvPr/>
          </p:nvSpPr>
          <p:spPr>
            <a:xfrm>
              <a:off x="7430632" y="4584743"/>
              <a:ext cx="1098250" cy="228600"/>
            </a:xfrm>
            <a:prstGeom prst="rect">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P</a:t>
              </a:r>
            </a:p>
          </p:txBody>
        </p:sp>
        <p:sp>
          <p:nvSpPr>
            <p:cNvPr id="80" name="Rectangle 79">
              <a:extLst>
                <a:ext uri="{FF2B5EF4-FFF2-40B4-BE49-F238E27FC236}">
                  <a16:creationId xmlns:a16="http://schemas.microsoft.com/office/drawing/2014/main" id="{87286E05-2977-F943-BC25-C0B6A0A13168}"/>
                </a:ext>
              </a:extLst>
            </p:cNvPr>
            <p:cNvSpPr/>
            <p:nvPr/>
          </p:nvSpPr>
          <p:spPr>
            <a:xfrm>
              <a:off x="7887832" y="4849865"/>
              <a:ext cx="1098250" cy="228600"/>
            </a:xfrm>
            <a:prstGeom prst="rect">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P</a:t>
              </a:r>
            </a:p>
          </p:txBody>
        </p:sp>
        <p:sp>
          <p:nvSpPr>
            <p:cNvPr id="81" name="Rectangle 80">
              <a:extLst>
                <a:ext uri="{FF2B5EF4-FFF2-40B4-BE49-F238E27FC236}">
                  <a16:creationId xmlns:a16="http://schemas.microsoft.com/office/drawing/2014/main" id="{25ADAEE5-9B55-434D-85AD-11563892D1B0}"/>
                </a:ext>
              </a:extLst>
            </p:cNvPr>
            <p:cNvSpPr/>
            <p:nvPr/>
          </p:nvSpPr>
          <p:spPr>
            <a:xfrm>
              <a:off x="8345032" y="5116716"/>
              <a:ext cx="1098250" cy="228600"/>
            </a:xfrm>
            <a:prstGeom prst="rect">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P</a:t>
              </a:r>
            </a:p>
          </p:txBody>
        </p:sp>
        <p:sp>
          <p:nvSpPr>
            <p:cNvPr id="82" name="Rectangle 81">
              <a:extLst>
                <a:ext uri="{FF2B5EF4-FFF2-40B4-BE49-F238E27FC236}">
                  <a16:creationId xmlns:a16="http://schemas.microsoft.com/office/drawing/2014/main" id="{0A8E61C6-0CBD-A548-8A52-A9C06C2423F8}"/>
                </a:ext>
              </a:extLst>
            </p:cNvPr>
            <p:cNvSpPr/>
            <p:nvPr/>
          </p:nvSpPr>
          <p:spPr>
            <a:xfrm>
              <a:off x="8802232" y="5383956"/>
              <a:ext cx="1098250" cy="228600"/>
            </a:xfrm>
            <a:prstGeom prst="rect">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P</a:t>
              </a:r>
            </a:p>
          </p:txBody>
        </p:sp>
      </p:grpSp>
      <p:sp>
        <p:nvSpPr>
          <p:cNvPr id="83" name="Content Placeholder 2">
            <a:extLst>
              <a:ext uri="{FF2B5EF4-FFF2-40B4-BE49-F238E27FC236}">
                <a16:creationId xmlns:a16="http://schemas.microsoft.com/office/drawing/2014/main" id="{8402B9F9-43D0-C04D-8775-78D81164488D}"/>
              </a:ext>
            </a:extLst>
          </p:cNvPr>
          <p:cNvSpPr txBox="1">
            <a:spLocks/>
          </p:cNvSpPr>
          <p:nvPr/>
        </p:nvSpPr>
        <p:spPr>
          <a:xfrm>
            <a:off x="6484782" y="4841702"/>
            <a:ext cx="1062373" cy="501715"/>
          </a:xfrm>
          <a:prstGeom prst="rect">
            <a:avLst/>
          </a:prstGeom>
          <a:noFill/>
          <a:ln w="19050">
            <a:solidFill>
              <a:srgbClr val="00B050"/>
            </a:solidFill>
          </a:ln>
        </p:spPr>
        <p:txBody>
          <a:bodyPr lIns="45720" rIns="45720">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200">
                <a:solidFill>
                  <a:srgbClr val="00B050"/>
                </a:solidFill>
                <a:latin typeface="+mn-lt"/>
                <a:cs typeface="Arial" panose="020B0604020202020204" pitchFamily="34" charset="0"/>
              </a:rPr>
              <a:t>Next mem req asynchronously issued</a:t>
            </a:r>
            <a:endParaRPr lang="en-US" sz="1200">
              <a:solidFill>
                <a:srgbClr val="00B050"/>
              </a:solidFill>
              <a:latin typeface="+mn-lt"/>
            </a:endParaRPr>
          </a:p>
          <a:p>
            <a:endParaRPr lang="en-US" sz="1600">
              <a:solidFill>
                <a:srgbClr val="00B050"/>
              </a:solidFill>
              <a:latin typeface="+mn-lt"/>
            </a:endParaRPr>
          </a:p>
        </p:txBody>
      </p:sp>
      <p:cxnSp>
        <p:nvCxnSpPr>
          <p:cNvPr id="84" name="Straight Arrow Connector 83">
            <a:extLst>
              <a:ext uri="{FF2B5EF4-FFF2-40B4-BE49-F238E27FC236}">
                <a16:creationId xmlns:a16="http://schemas.microsoft.com/office/drawing/2014/main" id="{B8065DA9-8981-8A42-B5DD-E75AB63B12EA}"/>
              </a:ext>
            </a:extLst>
          </p:cNvPr>
          <p:cNvCxnSpPr>
            <a:cxnSpLocks/>
            <a:stCxn id="83" idx="0"/>
          </p:cNvCxnSpPr>
          <p:nvPr/>
        </p:nvCxnSpPr>
        <p:spPr>
          <a:xfrm flipV="1">
            <a:off x="7015969" y="4458623"/>
            <a:ext cx="0" cy="383079"/>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CFC8CE49-A0B3-ED4D-A3CE-E631E4681F5C}"/>
              </a:ext>
            </a:extLst>
          </p:cNvPr>
          <p:cNvCxnSpPr>
            <a:cxnSpLocks/>
          </p:cNvCxnSpPr>
          <p:nvPr/>
        </p:nvCxnSpPr>
        <p:spPr>
          <a:xfrm>
            <a:off x="9976841" y="4687223"/>
            <a:ext cx="0" cy="799053"/>
          </a:xfrm>
          <a:prstGeom prst="straightConnector1">
            <a:avLst/>
          </a:prstGeom>
          <a:ln w="317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Content Placeholder 2">
            <a:extLst>
              <a:ext uri="{FF2B5EF4-FFF2-40B4-BE49-F238E27FC236}">
                <a16:creationId xmlns:a16="http://schemas.microsoft.com/office/drawing/2014/main" id="{3275D927-67FA-F74E-9D80-A35E0611EDC3}"/>
              </a:ext>
            </a:extLst>
          </p:cNvPr>
          <p:cNvSpPr txBox="1">
            <a:spLocks/>
          </p:cNvSpPr>
          <p:nvPr/>
        </p:nvSpPr>
        <p:spPr>
          <a:xfrm>
            <a:off x="10049970" y="4912728"/>
            <a:ext cx="1114462" cy="384336"/>
          </a:xfrm>
          <a:prstGeom prst="rect">
            <a:avLst/>
          </a:prstGeom>
          <a:noFill/>
          <a:ln w="19050">
            <a:solidFill>
              <a:srgbClr val="00B050"/>
            </a:solid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200">
                <a:solidFill>
                  <a:srgbClr val="00B050"/>
                </a:solidFill>
                <a:latin typeface="+mn-lt"/>
                <a:cs typeface="Arial" panose="020B0604020202020204" pitchFamily="34" charset="0"/>
              </a:rPr>
              <a:t>Memory Level Parallelism</a:t>
            </a:r>
            <a:endParaRPr lang="en-US" sz="1200">
              <a:solidFill>
                <a:srgbClr val="00B050"/>
              </a:solidFill>
              <a:latin typeface="+mn-lt"/>
            </a:endParaRPr>
          </a:p>
          <a:p>
            <a:endParaRPr lang="en-US" sz="1600">
              <a:solidFill>
                <a:srgbClr val="00B050"/>
              </a:solidFill>
              <a:latin typeface="+mn-lt"/>
            </a:endParaRPr>
          </a:p>
        </p:txBody>
      </p:sp>
      <p:sp>
        <p:nvSpPr>
          <p:cNvPr id="98" name="Content Placeholder 2">
            <a:extLst>
              <a:ext uri="{FF2B5EF4-FFF2-40B4-BE49-F238E27FC236}">
                <a16:creationId xmlns:a16="http://schemas.microsoft.com/office/drawing/2014/main" id="{A242E857-55AC-2A46-AFAC-C6A046BD7CB9}"/>
              </a:ext>
            </a:extLst>
          </p:cNvPr>
          <p:cNvSpPr txBox="1">
            <a:spLocks/>
          </p:cNvSpPr>
          <p:nvPr/>
        </p:nvSpPr>
        <p:spPr>
          <a:xfrm>
            <a:off x="6460249" y="2195986"/>
            <a:ext cx="970383" cy="527392"/>
          </a:xfrm>
          <a:prstGeom prst="rect">
            <a:avLst/>
          </a:prstGeom>
          <a:noFill/>
          <a:ln w="19050">
            <a:solidFill>
              <a:srgbClr val="FF0000"/>
            </a:solidFill>
          </a:ln>
        </p:spPr>
        <p:txBody>
          <a:bodyPr lIns="45720" rIns="45720">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200">
                <a:solidFill>
                  <a:srgbClr val="FF0000"/>
                </a:solidFill>
                <a:latin typeface="+mn-lt"/>
                <a:cs typeface="Arial" panose="020B0604020202020204" pitchFamily="34" charset="0"/>
              </a:rPr>
              <a:t>Waits for </a:t>
            </a:r>
            <a:r>
              <a:rPr lang="en-US" sz="1200" err="1">
                <a:solidFill>
                  <a:srgbClr val="FF0000"/>
                </a:solidFill>
                <a:latin typeface="+mn-lt"/>
                <a:cs typeface="Arial" panose="020B0604020202020204" pitchFamily="34" charset="0"/>
              </a:rPr>
              <a:t>prev</a:t>
            </a:r>
            <a:r>
              <a:rPr lang="en-US" sz="1200">
                <a:solidFill>
                  <a:srgbClr val="FF0000"/>
                </a:solidFill>
                <a:latin typeface="+mn-lt"/>
                <a:cs typeface="Arial" panose="020B0604020202020204" pitchFamily="34" charset="0"/>
              </a:rPr>
              <a:t> </a:t>
            </a:r>
            <a:r>
              <a:rPr lang="en-US" sz="1200" err="1">
                <a:solidFill>
                  <a:srgbClr val="FF0000"/>
                </a:solidFill>
                <a:latin typeface="+mn-lt"/>
                <a:cs typeface="Arial" panose="020B0604020202020204" pitchFamily="34" charset="0"/>
              </a:rPr>
              <a:t>req</a:t>
            </a:r>
            <a:r>
              <a:rPr lang="en-US" sz="1200">
                <a:solidFill>
                  <a:srgbClr val="FF0000"/>
                </a:solidFill>
                <a:latin typeface="+mn-lt"/>
                <a:cs typeface="Arial" panose="020B0604020202020204" pitchFamily="34" charset="0"/>
              </a:rPr>
              <a:t> to return with data</a:t>
            </a:r>
            <a:endParaRPr lang="en-US" sz="1200">
              <a:solidFill>
                <a:srgbClr val="FF0000"/>
              </a:solidFill>
              <a:latin typeface="+mn-lt"/>
            </a:endParaRPr>
          </a:p>
          <a:p>
            <a:endParaRPr lang="en-US" sz="1600">
              <a:solidFill>
                <a:srgbClr val="FF0000"/>
              </a:solidFill>
              <a:latin typeface="+mn-lt"/>
            </a:endParaRPr>
          </a:p>
        </p:txBody>
      </p:sp>
      <p:cxnSp>
        <p:nvCxnSpPr>
          <p:cNvPr id="99" name="Elbow Connector 98">
            <a:extLst>
              <a:ext uri="{FF2B5EF4-FFF2-40B4-BE49-F238E27FC236}">
                <a16:creationId xmlns:a16="http://schemas.microsoft.com/office/drawing/2014/main" id="{A2781460-1A8B-5B4B-846C-F37DC88EC0D5}"/>
              </a:ext>
            </a:extLst>
          </p:cNvPr>
          <p:cNvCxnSpPr>
            <a:cxnSpLocks/>
          </p:cNvCxnSpPr>
          <p:nvPr/>
        </p:nvCxnSpPr>
        <p:spPr>
          <a:xfrm flipV="1">
            <a:off x="7436126" y="2185597"/>
            <a:ext cx="143684" cy="277128"/>
          </a:xfrm>
          <a:prstGeom prst="bentConnector2">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0" name="Content Placeholder 2">
            <a:extLst>
              <a:ext uri="{FF2B5EF4-FFF2-40B4-BE49-F238E27FC236}">
                <a16:creationId xmlns:a16="http://schemas.microsoft.com/office/drawing/2014/main" id="{8EFB7890-DE09-434B-A241-3D49EF9B211D}"/>
              </a:ext>
            </a:extLst>
          </p:cNvPr>
          <p:cNvSpPr txBox="1">
            <a:spLocks/>
          </p:cNvSpPr>
          <p:nvPr/>
        </p:nvSpPr>
        <p:spPr>
          <a:xfrm>
            <a:off x="9662995" y="3765379"/>
            <a:ext cx="1882438" cy="791523"/>
          </a:xfrm>
          <a:prstGeom prst="rect">
            <a:avLst/>
          </a:prstGeom>
          <a:noFill/>
          <a:ln w="19050">
            <a:solidFill>
              <a:srgbClr val="00B050"/>
            </a:solid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a:solidFill>
                  <a:srgbClr val="00B050"/>
                </a:solidFill>
                <a:latin typeface="+mn-lt"/>
                <a:cs typeface="Arial" panose="020B0604020202020204" pitchFamily="34" charset="0"/>
              </a:rPr>
              <a:t>Asynchronous access data not later used on the </a:t>
            </a:r>
            <a:r>
              <a:rPr lang="en-US" sz="1400" i="1">
                <a:solidFill>
                  <a:srgbClr val="00B050"/>
                </a:solidFill>
                <a:latin typeface="+mn-lt"/>
                <a:cs typeface="Arial" panose="020B0604020202020204" pitchFamily="34" charset="0"/>
              </a:rPr>
              <a:t>Producer</a:t>
            </a:r>
            <a:r>
              <a:rPr lang="en-US" sz="1400">
                <a:solidFill>
                  <a:srgbClr val="00B050"/>
                </a:solidFill>
                <a:latin typeface="+mn-lt"/>
                <a:cs typeface="Arial" panose="020B0604020202020204" pitchFamily="34" charset="0"/>
              </a:rPr>
              <a:t>; allows </a:t>
            </a:r>
            <a:r>
              <a:rPr lang="en-US" sz="1400" i="1">
                <a:solidFill>
                  <a:srgbClr val="00B050"/>
                </a:solidFill>
                <a:latin typeface="+mn-lt"/>
                <a:cs typeface="Arial" panose="020B0604020202020204" pitchFamily="34" charset="0"/>
              </a:rPr>
              <a:t>Producer </a:t>
            </a:r>
            <a:r>
              <a:rPr lang="en-US" sz="1400" err="1">
                <a:solidFill>
                  <a:srgbClr val="00B050"/>
                </a:solidFill>
                <a:latin typeface="+mn-lt"/>
                <a:cs typeface="Arial" panose="020B0604020202020204" pitchFamily="34" charset="0"/>
              </a:rPr>
              <a:t>runahead</a:t>
            </a:r>
            <a:endParaRPr lang="en-US" sz="1400">
              <a:solidFill>
                <a:srgbClr val="00B050"/>
              </a:solidFill>
              <a:latin typeface="+mn-lt"/>
            </a:endParaRPr>
          </a:p>
          <a:p>
            <a:endParaRPr lang="en-US" sz="1600">
              <a:solidFill>
                <a:srgbClr val="00B050"/>
              </a:solidFill>
              <a:latin typeface="+mn-lt"/>
            </a:endParaRPr>
          </a:p>
        </p:txBody>
      </p:sp>
      <p:sp>
        <p:nvSpPr>
          <p:cNvPr id="101" name="TextBox 100">
            <a:extLst>
              <a:ext uri="{FF2B5EF4-FFF2-40B4-BE49-F238E27FC236}">
                <a16:creationId xmlns:a16="http://schemas.microsoft.com/office/drawing/2014/main" id="{523C9D2C-7B9C-CD43-9E86-F714DEEC0760}"/>
              </a:ext>
            </a:extLst>
          </p:cNvPr>
          <p:cNvSpPr txBox="1"/>
          <p:nvPr/>
        </p:nvSpPr>
        <p:spPr>
          <a:xfrm>
            <a:off x="6388603" y="3336743"/>
            <a:ext cx="5156829" cy="307777"/>
          </a:xfrm>
          <a:prstGeom prst="rect">
            <a:avLst/>
          </a:prstGeom>
          <a:noFill/>
        </p:spPr>
        <p:txBody>
          <a:bodyPr wrap="square" rtlCol="0">
            <a:spAutoFit/>
          </a:bodyPr>
          <a:lstStyle/>
          <a:p>
            <a:pPr algn="ctr"/>
            <a:r>
              <a:rPr lang="en-US" sz="1400"/>
              <a:t>The </a:t>
            </a:r>
            <a:r>
              <a:rPr lang="en-US" sz="1400" i="1"/>
              <a:t>Producer</a:t>
            </a:r>
            <a:r>
              <a:rPr lang="en-US" sz="1400"/>
              <a:t> issues several </a:t>
            </a:r>
            <a:r>
              <a:rPr lang="en-US" sz="1400" b="1"/>
              <a:t>non-asynchronous </a:t>
            </a:r>
            <a:r>
              <a:rPr lang="en-US" sz="1400"/>
              <a:t>loads</a:t>
            </a:r>
            <a:endParaRPr lang="en-US" sz="1400" b="1"/>
          </a:p>
        </p:txBody>
      </p:sp>
      <p:sp>
        <p:nvSpPr>
          <p:cNvPr id="102" name="TextBox 101">
            <a:extLst>
              <a:ext uri="{FF2B5EF4-FFF2-40B4-BE49-F238E27FC236}">
                <a16:creationId xmlns:a16="http://schemas.microsoft.com/office/drawing/2014/main" id="{E2FA489E-A900-AC47-B605-F70EC9F4A7B0}"/>
              </a:ext>
            </a:extLst>
          </p:cNvPr>
          <p:cNvSpPr txBox="1"/>
          <p:nvPr/>
        </p:nvSpPr>
        <p:spPr>
          <a:xfrm>
            <a:off x="6412455" y="6135740"/>
            <a:ext cx="5132977" cy="307777"/>
          </a:xfrm>
          <a:prstGeom prst="rect">
            <a:avLst/>
          </a:prstGeom>
          <a:noFill/>
        </p:spPr>
        <p:txBody>
          <a:bodyPr wrap="square" rtlCol="0">
            <a:spAutoFit/>
          </a:bodyPr>
          <a:lstStyle/>
          <a:p>
            <a:pPr algn="ctr"/>
            <a:r>
              <a:rPr lang="en-US" sz="1400"/>
              <a:t>The </a:t>
            </a:r>
            <a:r>
              <a:rPr lang="en-US" sz="1400" i="1"/>
              <a:t>Producer</a:t>
            </a:r>
            <a:r>
              <a:rPr lang="en-US" sz="1400"/>
              <a:t> issues several </a:t>
            </a:r>
            <a:r>
              <a:rPr lang="en-US" sz="1400" b="1"/>
              <a:t>asynchronous </a:t>
            </a:r>
            <a:r>
              <a:rPr lang="en-US" sz="1400"/>
              <a:t>loads</a:t>
            </a:r>
          </a:p>
        </p:txBody>
      </p:sp>
      <p:grpSp>
        <p:nvGrpSpPr>
          <p:cNvPr id="17" name="Group 16">
            <a:extLst>
              <a:ext uri="{FF2B5EF4-FFF2-40B4-BE49-F238E27FC236}">
                <a16:creationId xmlns:a16="http://schemas.microsoft.com/office/drawing/2014/main" id="{AD057422-FFB1-6443-80E9-6B13234609DD}"/>
              </a:ext>
            </a:extLst>
          </p:cNvPr>
          <p:cNvGrpSpPr/>
          <p:nvPr/>
        </p:nvGrpSpPr>
        <p:grpSpPr>
          <a:xfrm>
            <a:off x="6388603" y="1398137"/>
            <a:ext cx="5156829" cy="1918576"/>
            <a:chOff x="6388603" y="1524257"/>
            <a:chExt cx="5156829" cy="1918576"/>
          </a:xfrm>
        </p:grpSpPr>
        <p:sp>
          <p:nvSpPr>
            <p:cNvPr id="63" name="U-Turn Arrow 62">
              <a:extLst>
                <a:ext uri="{FF2B5EF4-FFF2-40B4-BE49-F238E27FC236}">
                  <a16:creationId xmlns:a16="http://schemas.microsoft.com/office/drawing/2014/main" id="{AE8FA8FE-FD79-A448-91BE-0AEF96F95A17}"/>
                </a:ext>
              </a:extLst>
            </p:cNvPr>
            <p:cNvSpPr/>
            <p:nvPr/>
          </p:nvSpPr>
          <p:spPr>
            <a:xfrm flipH="1">
              <a:off x="9435221" y="2077366"/>
              <a:ext cx="618502" cy="501381"/>
            </a:xfrm>
            <a:prstGeom prst="uturnArrow">
              <a:avLst>
                <a:gd name="adj1" fmla="val 18927"/>
                <a:gd name="adj2" fmla="val 20236"/>
                <a:gd name="adj3" fmla="val 25000"/>
                <a:gd name="adj4" fmla="val 33999"/>
                <a:gd name="adj5" fmla="val 5010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5" name="Straight Connector 64">
              <a:extLst>
                <a:ext uri="{FF2B5EF4-FFF2-40B4-BE49-F238E27FC236}">
                  <a16:creationId xmlns:a16="http://schemas.microsoft.com/office/drawing/2014/main" id="{BA318231-FAB6-D04C-8E86-2A197A2CABDE}"/>
                </a:ext>
              </a:extLst>
            </p:cNvPr>
            <p:cNvCxnSpPr>
              <a:cxnSpLocks/>
            </p:cNvCxnSpPr>
            <p:nvPr/>
          </p:nvCxnSpPr>
          <p:spPr>
            <a:xfrm flipV="1">
              <a:off x="10858031" y="1559568"/>
              <a:ext cx="0" cy="1842377"/>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F017FE3-4F1A-FC4F-A527-E5BF5D877029}"/>
                </a:ext>
              </a:extLst>
            </p:cNvPr>
            <p:cNvCxnSpPr>
              <a:cxnSpLocks/>
            </p:cNvCxnSpPr>
            <p:nvPr/>
          </p:nvCxnSpPr>
          <p:spPr>
            <a:xfrm flipV="1">
              <a:off x="9752723" y="1600456"/>
              <a:ext cx="0" cy="1842377"/>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A3DD890-B854-0148-B52A-7A964B4D36B5}"/>
                </a:ext>
              </a:extLst>
            </p:cNvPr>
            <p:cNvCxnSpPr>
              <a:cxnSpLocks/>
            </p:cNvCxnSpPr>
            <p:nvPr/>
          </p:nvCxnSpPr>
          <p:spPr>
            <a:xfrm flipV="1">
              <a:off x="7583032" y="1600456"/>
              <a:ext cx="0" cy="1842377"/>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9690F36-8CFB-6F4F-BF81-42CC41950BCE}"/>
                </a:ext>
              </a:extLst>
            </p:cNvPr>
            <p:cNvCxnSpPr>
              <a:cxnSpLocks/>
            </p:cNvCxnSpPr>
            <p:nvPr/>
          </p:nvCxnSpPr>
          <p:spPr>
            <a:xfrm flipV="1">
              <a:off x="8671285" y="1600456"/>
              <a:ext cx="0" cy="1842377"/>
            </a:xfrm>
            <a:prstGeom prst="line">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490B59BA-E892-8E44-A528-3C0A315702E6}"/>
                </a:ext>
              </a:extLst>
            </p:cNvPr>
            <p:cNvCxnSpPr>
              <a:cxnSpLocks/>
            </p:cNvCxnSpPr>
            <p:nvPr/>
          </p:nvCxnSpPr>
          <p:spPr>
            <a:xfrm>
              <a:off x="6388603" y="1717349"/>
              <a:ext cx="5156829" cy="1725484"/>
            </a:xfrm>
            <a:prstGeom prst="bentConnector3">
              <a:avLst>
                <a:gd name="adj1" fmla="val -92"/>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4FBFB51B-9ABE-E541-B241-236B6260C798}"/>
                </a:ext>
              </a:extLst>
            </p:cNvPr>
            <p:cNvSpPr/>
            <p:nvPr/>
          </p:nvSpPr>
          <p:spPr>
            <a:xfrm>
              <a:off x="6460930" y="1812043"/>
              <a:ext cx="1098250" cy="228600"/>
            </a:xfrm>
            <a:prstGeom prst="rect">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P</a:t>
              </a:r>
            </a:p>
          </p:txBody>
        </p:sp>
        <p:sp>
          <p:nvSpPr>
            <p:cNvPr id="89" name="Rectangle 88">
              <a:extLst>
                <a:ext uri="{FF2B5EF4-FFF2-40B4-BE49-F238E27FC236}">
                  <a16:creationId xmlns:a16="http://schemas.microsoft.com/office/drawing/2014/main" id="{DF923EAC-0065-574C-BD13-DD9D99245921}"/>
                </a:ext>
              </a:extLst>
            </p:cNvPr>
            <p:cNvSpPr/>
            <p:nvPr/>
          </p:nvSpPr>
          <p:spPr>
            <a:xfrm>
              <a:off x="7570620" y="2972057"/>
              <a:ext cx="537273" cy="39213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C</a:t>
              </a:r>
            </a:p>
          </p:txBody>
        </p:sp>
        <p:cxnSp>
          <p:nvCxnSpPr>
            <p:cNvPr id="90" name="Straight Connector 89">
              <a:extLst>
                <a:ext uri="{FF2B5EF4-FFF2-40B4-BE49-F238E27FC236}">
                  <a16:creationId xmlns:a16="http://schemas.microsoft.com/office/drawing/2014/main" id="{5B374DB7-7E6E-1740-B2D1-215C735C4EB3}"/>
                </a:ext>
              </a:extLst>
            </p:cNvPr>
            <p:cNvCxnSpPr>
              <a:cxnSpLocks/>
            </p:cNvCxnSpPr>
            <p:nvPr/>
          </p:nvCxnSpPr>
          <p:spPr>
            <a:xfrm>
              <a:off x="6388603" y="2895857"/>
              <a:ext cx="5156829" cy="0"/>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F2D5CC81-7C8C-8545-A3E0-66824AF87DFB}"/>
                </a:ext>
              </a:extLst>
            </p:cNvPr>
            <p:cNvSpPr/>
            <p:nvPr/>
          </p:nvSpPr>
          <p:spPr>
            <a:xfrm>
              <a:off x="7559180" y="2086414"/>
              <a:ext cx="1098250" cy="228600"/>
            </a:xfrm>
            <a:prstGeom prst="rect">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P</a:t>
              </a:r>
            </a:p>
          </p:txBody>
        </p:sp>
        <p:sp>
          <p:nvSpPr>
            <p:cNvPr id="92" name="Rectangle 91">
              <a:extLst>
                <a:ext uri="{FF2B5EF4-FFF2-40B4-BE49-F238E27FC236}">
                  <a16:creationId xmlns:a16="http://schemas.microsoft.com/office/drawing/2014/main" id="{1532DFAE-7323-394E-9E72-72EBA9C945B6}"/>
                </a:ext>
              </a:extLst>
            </p:cNvPr>
            <p:cNvSpPr/>
            <p:nvPr/>
          </p:nvSpPr>
          <p:spPr>
            <a:xfrm>
              <a:off x="8657430" y="2972057"/>
              <a:ext cx="537273" cy="39213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C</a:t>
              </a:r>
            </a:p>
          </p:txBody>
        </p:sp>
        <p:sp>
          <p:nvSpPr>
            <p:cNvPr id="93" name="Rectangle 92">
              <a:extLst>
                <a:ext uri="{FF2B5EF4-FFF2-40B4-BE49-F238E27FC236}">
                  <a16:creationId xmlns:a16="http://schemas.microsoft.com/office/drawing/2014/main" id="{4F89059A-1B9A-404C-8C08-A89139BD855E}"/>
                </a:ext>
              </a:extLst>
            </p:cNvPr>
            <p:cNvSpPr/>
            <p:nvPr/>
          </p:nvSpPr>
          <p:spPr>
            <a:xfrm>
              <a:off x="9748962" y="2972057"/>
              <a:ext cx="537273" cy="39213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C</a:t>
              </a:r>
            </a:p>
          </p:txBody>
        </p:sp>
        <p:sp>
          <p:nvSpPr>
            <p:cNvPr id="94" name="Rectangle 93">
              <a:extLst>
                <a:ext uri="{FF2B5EF4-FFF2-40B4-BE49-F238E27FC236}">
                  <a16:creationId xmlns:a16="http://schemas.microsoft.com/office/drawing/2014/main" id="{7A0967F9-008E-C64F-A03E-F398F45F178D}"/>
                </a:ext>
              </a:extLst>
            </p:cNvPr>
            <p:cNvSpPr/>
            <p:nvPr/>
          </p:nvSpPr>
          <p:spPr>
            <a:xfrm>
              <a:off x="10849693" y="2972057"/>
              <a:ext cx="537273" cy="39213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C</a:t>
              </a:r>
            </a:p>
          </p:txBody>
        </p:sp>
        <p:sp>
          <p:nvSpPr>
            <p:cNvPr id="95" name="Rectangle 94">
              <a:extLst>
                <a:ext uri="{FF2B5EF4-FFF2-40B4-BE49-F238E27FC236}">
                  <a16:creationId xmlns:a16="http://schemas.microsoft.com/office/drawing/2014/main" id="{5FCB7E78-1672-D548-BB01-BF9801FA60C2}"/>
                </a:ext>
              </a:extLst>
            </p:cNvPr>
            <p:cNvSpPr/>
            <p:nvPr/>
          </p:nvSpPr>
          <p:spPr>
            <a:xfrm>
              <a:off x="8661531" y="2349577"/>
              <a:ext cx="1098250" cy="228600"/>
            </a:xfrm>
            <a:prstGeom prst="rect">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P</a:t>
              </a:r>
            </a:p>
          </p:txBody>
        </p:sp>
        <p:sp>
          <p:nvSpPr>
            <p:cNvPr id="96" name="Rectangle 95">
              <a:extLst>
                <a:ext uri="{FF2B5EF4-FFF2-40B4-BE49-F238E27FC236}">
                  <a16:creationId xmlns:a16="http://schemas.microsoft.com/office/drawing/2014/main" id="{F8A23730-F62E-354A-8523-B484022BCF1B}"/>
                </a:ext>
              </a:extLst>
            </p:cNvPr>
            <p:cNvSpPr/>
            <p:nvPr/>
          </p:nvSpPr>
          <p:spPr>
            <a:xfrm>
              <a:off x="9759781" y="2620898"/>
              <a:ext cx="1098250" cy="228600"/>
            </a:xfrm>
            <a:prstGeom prst="rect">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a:solidFill>
                    <a:schemeClr val="bg1"/>
                  </a:solidFill>
                </a:rPr>
                <a:t>P</a:t>
              </a:r>
            </a:p>
          </p:txBody>
        </p:sp>
        <p:sp>
          <p:nvSpPr>
            <p:cNvPr id="103" name="U-Turn Arrow 102">
              <a:extLst>
                <a:ext uri="{FF2B5EF4-FFF2-40B4-BE49-F238E27FC236}">
                  <a16:creationId xmlns:a16="http://schemas.microsoft.com/office/drawing/2014/main" id="{BFFAC91F-2180-284A-82F0-547101FB688C}"/>
                </a:ext>
              </a:extLst>
            </p:cNvPr>
            <p:cNvSpPr/>
            <p:nvPr/>
          </p:nvSpPr>
          <p:spPr>
            <a:xfrm flipH="1">
              <a:off x="7269329" y="1524257"/>
              <a:ext cx="618502" cy="501381"/>
            </a:xfrm>
            <a:prstGeom prst="uturnArrow">
              <a:avLst>
                <a:gd name="adj1" fmla="val 18927"/>
                <a:gd name="adj2" fmla="val 20236"/>
                <a:gd name="adj3" fmla="val 25000"/>
                <a:gd name="adj4" fmla="val 33999"/>
                <a:gd name="adj5" fmla="val 5010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U-Turn Arrow 103">
              <a:extLst>
                <a:ext uri="{FF2B5EF4-FFF2-40B4-BE49-F238E27FC236}">
                  <a16:creationId xmlns:a16="http://schemas.microsoft.com/office/drawing/2014/main" id="{B035BCFA-F762-044A-B25B-9B04BC0D6F22}"/>
                </a:ext>
              </a:extLst>
            </p:cNvPr>
            <p:cNvSpPr/>
            <p:nvPr/>
          </p:nvSpPr>
          <p:spPr>
            <a:xfrm flipH="1">
              <a:off x="8362034" y="1800958"/>
              <a:ext cx="618502" cy="501381"/>
            </a:xfrm>
            <a:prstGeom prst="uturnArrow">
              <a:avLst>
                <a:gd name="adj1" fmla="val 18927"/>
                <a:gd name="adj2" fmla="val 20236"/>
                <a:gd name="adj3" fmla="val 25000"/>
                <a:gd name="adj4" fmla="val 33999"/>
                <a:gd name="adj5" fmla="val 5010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9" name="Content Placeholder 2">
            <a:extLst>
              <a:ext uri="{FF2B5EF4-FFF2-40B4-BE49-F238E27FC236}">
                <a16:creationId xmlns:a16="http://schemas.microsoft.com/office/drawing/2014/main" id="{F5A83CC0-B78A-A747-BF03-8D1E1BC15B1C}"/>
              </a:ext>
            </a:extLst>
          </p:cNvPr>
          <p:cNvSpPr txBox="1">
            <a:spLocks/>
          </p:cNvSpPr>
          <p:nvPr/>
        </p:nvSpPr>
        <p:spPr>
          <a:xfrm>
            <a:off x="849327" y="1559566"/>
            <a:ext cx="5038268" cy="51619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lang="en-US" sz="2000"/>
              <a:t>Decoupling into two instruction streams removes dependencies on each slice</a:t>
            </a:r>
          </a:p>
          <a:p>
            <a:pPr marL="457200" lvl="1" indent="0">
              <a:spcAft>
                <a:spcPts val="1200"/>
              </a:spcAft>
              <a:buNone/>
            </a:pPr>
            <a:r>
              <a:rPr lang="en-US" sz="1800"/>
              <a:t>The </a:t>
            </a:r>
            <a:r>
              <a:rPr lang="en-US" sz="1800" i="1"/>
              <a:t>Producer </a:t>
            </a:r>
            <a:r>
              <a:rPr lang="en-US" sz="1800"/>
              <a:t>might have to stall waiting for long-latency loads, but doesn’t use data</a:t>
            </a:r>
          </a:p>
          <a:p>
            <a:pPr marL="457200" lvl="1" indent="0">
              <a:spcAft>
                <a:spcPts val="2400"/>
              </a:spcAft>
              <a:buNone/>
            </a:pPr>
            <a:r>
              <a:rPr lang="en-US" sz="1800"/>
              <a:t>Usually, only the </a:t>
            </a:r>
            <a:r>
              <a:rPr lang="en-US" sz="1800" i="1"/>
              <a:t>Consumer</a:t>
            </a:r>
            <a:r>
              <a:rPr lang="en-US" sz="1800"/>
              <a:t> needs the data</a:t>
            </a:r>
          </a:p>
          <a:p>
            <a:pPr marL="0" indent="0">
              <a:spcAft>
                <a:spcPts val="1200"/>
              </a:spcAft>
              <a:buNone/>
            </a:pPr>
            <a:r>
              <a:rPr lang="en-US" sz="2000" b="1"/>
              <a:t>Asynchronous accesses</a:t>
            </a:r>
            <a:r>
              <a:rPr lang="en-US" sz="2000"/>
              <a:t>: accesses whose data is not later used on the </a:t>
            </a:r>
            <a:r>
              <a:rPr lang="en-US" sz="2000" i="1"/>
              <a:t>Producer</a:t>
            </a:r>
          </a:p>
          <a:p>
            <a:pPr marL="457200" lvl="1" indent="0">
              <a:spcAft>
                <a:spcPts val="1200"/>
              </a:spcAft>
              <a:buNone/>
            </a:pPr>
            <a:r>
              <a:rPr lang="en-US" sz="1800"/>
              <a:t>The</a:t>
            </a:r>
            <a:r>
              <a:rPr lang="en-US" sz="1800" i="1"/>
              <a:t> Producer </a:t>
            </a:r>
            <a:r>
              <a:rPr lang="en-US" sz="1800"/>
              <a:t>does not occupy pipeline resources waiting for their requests</a:t>
            </a:r>
          </a:p>
          <a:p>
            <a:pPr marL="457200" lvl="1" indent="0">
              <a:spcAft>
                <a:spcPts val="1200"/>
              </a:spcAft>
              <a:buNone/>
            </a:pPr>
            <a:r>
              <a:rPr lang="en-US" sz="1800"/>
              <a:t>These loads </a:t>
            </a:r>
            <a:r>
              <a:rPr lang="en-US" sz="1800" b="1"/>
              <a:t>asynchronously</a:t>
            </a:r>
            <a:r>
              <a:rPr lang="en-US" sz="1800"/>
              <a:t> complete early and are maintained in </a:t>
            </a:r>
            <a:r>
              <a:rPr lang="en-US" sz="1800" b="1"/>
              <a:t>specialized HW</a:t>
            </a:r>
          </a:p>
          <a:p>
            <a:pPr marL="457200" lvl="1" indent="0">
              <a:spcAft>
                <a:spcPts val="1200"/>
              </a:spcAft>
              <a:buNone/>
            </a:pPr>
            <a:r>
              <a:rPr lang="en-US" sz="1800"/>
              <a:t>Asynchronous loads help maintain longer </a:t>
            </a:r>
            <a:r>
              <a:rPr lang="en-US" sz="1800" i="1"/>
              <a:t>Producer</a:t>
            </a:r>
            <a:r>
              <a:rPr lang="en-US" sz="1800"/>
              <a:t> </a:t>
            </a:r>
            <a:r>
              <a:rPr lang="en-US" sz="1800" err="1"/>
              <a:t>runahead</a:t>
            </a:r>
            <a:r>
              <a:rPr lang="en-US" sz="1800"/>
              <a:t> and exploit MLP</a:t>
            </a:r>
            <a:endParaRPr lang="en-US" sz="1600"/>
          </a:p>
        </p:txBody>
      </p:sp>
      <p:sp>
        <p:nvSpPr>
          <p:cNvPr id="3" name="Slide Number Placeholder 2">
            <a:extLst>
              <a:ext uri="{FF2B5EF4-FFF2-40B4-BE49-F238E27FC236}">
                <a16:creationId xmlns:a16="http://schemas.microsoft.com/office/drawing/2014/main" id="{1FEC0F42-37E8-CB4F-9C41-5163BADB41BB}"/>
              </a:ext>
            </a:extLst>
          </p:cNvPr>
          <p:cNvSpPr>
            <a:spLocks noGrp="1"/>
          </p:cNvSpPr>
          <p:nvPr>
            <p:ph type="sldNum" sz="quarter" idx="12"/>
          </p:nvPr>
        </p:nvSpPr>
        <p:spPr/>
        <p:txBody>
          <a:bodyPr/>
          <a:lstStyle/>
          <a:p>
            <a:fld id="{3A98EE3D-8CD1-4C3F-BD1C-C98C9596463C}" type="slidenum">
              <a:rPr lang="en-US" smtClean="0"/>
              <a:t>12</a:t>
            </a:fld>
            <a:endParaRPr lang="en-US"/>
          </a:p>
        </p:txBody>
      </p:sp>
      <p:sp>
        <p:nvSpPr>
          <p:cNvPr id="97" name="Content Placeholder 2">
            <a:extLst>
              <a:ext uri="{FF2B5EF4-FFF2-40B4-BE49-F238E27FC236}">
                <a16:creationId xmlns:a16="http://schemas.microsoft.com/office/drawing/2014/main" id="{07EDA367-DC48-484E-B7D2-F7967BD3E357}"/>
              </a:ext>
            </a:extLst>
          </p:cNvPr>
          <p:cNvSpPr txBox="1">
            <a:spLocks/>
          </p:cNvSpPr>
          <p:nvPr/>
        </p:nvSpPr>
        <p:spPr>
          <a:xfrm>
            <a:off x="9929376" y="1267704"/>
            <a:ext cx="1448888" cy="788010"/>
          </a:xfrm>
          <a:prstGeom prst="rect">
            <a:avLst/>
          </a:prstGeom>
          <a:solidFill>
            <a:schemeClr val="bg1"/>
          </a:solidFill>
          <a:ln w="19050">
            <a:solidFill>
              <a:srgbClr val="FF0000"/>
            </a:solid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a:solidFill>
                  <a:srgbClr val="FF0000"/>
                </a:solidFill>
                <a:latin typeface="+mn-lt"/>
                <a:cs typeface="Arial" panose="020B0604020202020204" pitchFamily="34" charset="0"/>
              </a:rPr>
              <a:t>No asynchronous accesses; stalling due to long memory latency</a:t>
            </a:r>
            <a:endParaRPr lang="en-US" sz="1400">
              <a:solidFill>
                <a:srgbClr val="FF0000"/>
              </a:solidFill>
              <a:latin typeface="+mn-lt"/>
            </a:endParaRPr>
          </a:p>
          <a:p>
            <a:endParaRPr lang="en-US" sz="1600">
              <a:solidFill>
                <a:srgbClr val="FF0000"/>
              </a:solidFill>
              <a:latin typeface="+mn-lt"/>
            </a:endParaRPr>
          </a:p>
        </p:txBody>
      </p:sp>
      <p:sp>
        <p:nvSpPr>
          <p:cNvPr id="106" name="Content Placeholder 2">
            <a:extLst>
              <a:ext uri="{FF2B5EF4-FFF2-40B4-BE49-F238E27FC236}">
                <a16:creationId xmlns:a16="http://schemas.microsoft.com/office/drawing/2014/main" id="{2759EDB9-EEE9-114C-BA72-EDF86A223ADC}"/>
              </a:ext>
            </a:extLst>
          </p:cNvPr>
          <p:cNvSpPr txBox="1">
            <a:spLocks/>
          </p:cNvSpPr>
          <p:nvPr/>
        </p:nvSpPr>
        <p:spPr>
          <a:xfrm>
            <a:off x="7793858" y="1267357"/>
            <a:ext cx="950898" cy="379401"/>
          </a:xfrm>
          <a:prstGeom prst="rect">
            <a:avLst/>
          </a:prstGeom>
          <a:noFill/>
          <a:ln w="19050">
            <a:no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a:solidFill>
                  <a:srgbClr val="FF0000"/>
                </a:solidFill>
                <a:latin typeface="+mn-lt"/>
                <a:cs typeface="Arial" panose="020B0604020202020204" pitchFamily="34" charset="0"/>
              </a:rPr>
              <a:t>mem access dependence</a:t>
            </a:r>
            <a:endParaRPr lang="en-US" sz="1100">
              <a:solidFill>
                <a:srgbClr val="FF0000"/>
              </a:solidFill>
              <a:latin typeface="+mn-lt"/>
            </a:endParaRPr>
          </a:p>
          <a:p>
            <a:endParaRPr lang="en-US" sz="1100">
              <a:solidFill>
                <a:srgbClr val="FF0000"/>
              </a:solidFill>
              <a:latin typeface="+mn-lt"/>
            </a:endParaRPr>
          </a:p>
        </p:txBody>
      </p:sp>
      <p:cxnSp>
        <p:nvCxnSpPr>
          <p:cNvPr id="50" name="Straight Connector 49">
            <a:extLst>
              <a:ext uri="{FF2B5EF4-FFF2-40B4-BE49-F238E27FC236}">
                <a16:creationId xmlns:a16="http://schemas.microsoft.com/office/drawing/2014/main" id="{B3C107FE-6E9C-EB49-BCFA-BA2C8DCE3498}"/>
              </a:ext>
            </a:extLst>
          </p:cNvPr>
          <p:cNvCxnSpPr>
            <a:cxnSpLocks/>
          </p:cNvCxnSpPr>
          <p:nvPr/>
        </p:nvCxnSpPr>
        <p:spPr>
          <a:xfrm>
            <a:off x="568411" y="1112104"/>
            <a:ext cx="10952686" cy="0"/>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764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a:extLst>
              <a:ext uri="{FF2B5EF4-FFF2-40B4-BE49-F238E27FC236}">
                <a16:creationId xmlns:a16="http://schemas.microsoft.com/office/drawing/2014/main" id="{62441EE5-D6DE-E343-82D3-050195B4CB9B}"/>
              </a:ext>
            </a:extLst>
          </p:cNvPr>
          <p:cNvSpPr/>
          <p:nvPr/>
        </p:nvSpPr>
        <p:spPr>
          <a:xfrm>
            <a:off x="795102" y="1456323"/>
            <a:ext cx="5704552" cy="2052996"/>
          </a:xfrm>
          <a:prstGeom prst="roundRect">
            <a:avLst/>
          </a:prstGeom>
          <a:solidFill>
            <a:schemeClr val="accent1">
              <a:lumMod val="40000"/>
              <a:lumOff val="6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7AEF22F8-3064-D141-89B6-EB6A65B77A0C}"/>
              </a:ext>
            </a:extLst>
          </p:cNvPr>
          <p:cNvSpPr/>
          <p:nvPr/>
        </p:nvSpPr>
        <p:spPr>
          <a:xfrm>
            <a:off x="813607" y="3861959"/>
            <a:ext cx="5704552" cy="2091606"/>
          </a:xfrm>
          <a:prstGeom prst="roundRect">
            <a:avLst/>
          </a:prstGeom>
          <a:solidFill>
            <a:schemeClr val="accent1">
              <a:lumMod val="40000"/>
              <a:lumOff val="6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DD9342FB-6BC8-E14B-9643-FA19D8CE52D3}"/>
              </a:ext>
            </a:extLst>
          </p:cNvPr>
          <p:cNvCxnSpPr>
            <a:cxnSpLocks/>
          </p:cNvCxnSpPr>
          <p:nvPr/>
        </p:nvCxnSpPr>
        <p:spPr>
          <a:xfrm flipV="1">
            <a:off x="9725765" y="3840480"/>
            <a:ext cx="0" cy="2113085"/>
          </a:xfrm>
          <a:prstGeom prst="line">
            <a:avLst/>
          </a:prstGeom>
          <a:ln w="3175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C9593D9-0BE7-A04C-845B-AB43DAF26ADB}"/>
              </a:ext>
            </a:extLst>
          </p:cNvPr>
          <p:cNvSpPr>
            <a:spLocks noGrp="1"/>
          </p:cNvSpPr>
          <p:nvPr>
            <p:ph type="title"/>
          </p:nvPr>
        </p:nvSpPr>
        <p:spPr>
          <a:xfrm>
            <a:off x="670903" y="-65727"/>
            <a:ext cx="10280384" cy="1325563"/>
          </a:xfrm>
        </p:spPr>
        <p:txBody>
          <a:bodyPr>
            <a:normAutofit/>
          </a:bodyPr>
          <a:lstStyle/>
          <a:p>
            <a:r>
              <a:rPr lang="en-US" sz="4200"/>
              <a:t>Making NMAs Asynchronous Through Dependence Graph Analysis</a:t>
            </a:r>
          </a:p>
        </p:txBody>
      </p:sp>
      <p:sp>
        <p:nvSpPr>
          <p:cNvPr id="3" name="Content Placeholder 2">
            <a:extLst>
              <a:ext uri="{FF2B5EF4-FFF2-40B4-BE49-F238E27FC236}">
                <a16:creationId xmlns:a16="http://schemas.microsoft.com/office/drawing/2014/main" id="{E26BA633-FBDA-5643-A24B-29AC856859C2}"/>
              </a:ext>
            </a:extLst>
          </p:cNvPr>
          <p:cNvSpPr>
            <a:spLocks noGrp="1"/>
          </p:cNvSpPr>
          <p:nvPr>
            <p:ph idx="1"/>
          </p:nvPr>
        </p:nvSpPr>
        <p:spPr>
          <a:xfrm>
            <a:off x="924699" y="1566129"/>
            <a:ext cx="5532123" cy="4351338"/>
          </a:xfrm>
        </p:spPr>
        <p:txBody>
          <a:bodyPr>
            <a:normAutofit lnSpcReduction="10000"/>
          </a:bodyPr>
          <a:lstStyle/>
          <a:p>
            <a:pPr marL="0" indent="0">
              <a:lnSpc>
                <a:spcPct val="100000"/>
              </a:lnSpc>
              <a:spcAft>
                <a:spcPts val="600"/>
              </a:spcAft>
              <a:buNone/>
            </a:pPr>
            <a:r>
              <a:rPr lang="en-US" sz="2000"/>
              <a:t>Slice graph applications along their NMAs to create </a:t>
            </a:r>
            <a:r>
              <a:rPr lang="en-US" sz="2000" b="1"/>
              <a:t>asynchronous accesses</a:t>
            </a:r>
          </a:p>
          <a:p>
            <a:pPr marL="457200" lvl="1" indent="0">
              <a:lnSpc>
                <a:spcPct val="100000"/>
              </a:lnSpc>
              <a:spcAft>
                <a:spcPts val="600"/>
              </a:spcAft>
              <a:buNone/>
            </a:pPr>
            <a:r>
              <a:rPr lang="en-US" sz="1800" i="1"/>
              <a:t>Producer</a:t>
            </a:r>
            <a:r>
              <a:rPr lang="en-US" sz="1800"/>
              <a:t> handles all instructions necessary to determine address of NMA and issues access</a:t>
            </a:r>
          </a:p>
          <a:p>
            <a:pPr marL="457200" lvl="1" indent="0">
              <a:lnSpc>
                <a:spcPct val="100000"/>
              </a:lnSpc>
              <a:spcAft>
                <a:spcPts val="3600"/>
              </a:spcAft>
              <a:buNone/>
            </a:pPr>
            <a:r>
              <a:rPr lang="en-US" sz="1800" i="1"/>
              <a:t>Consumer</a:t>
            </a:r>
            <a:r>
              <a:rPr lang="en-US" sz="1800"/>
              <a:t> handles all instructions that depend on data returned from NMA</a:t>
            </a:r>
          </a:p>
          <a:p>
            <a:pPr marL="0" indent="0">
              <a:lnSpc>
                <a:spcPct val="100000"/>
              </a:lnSpc>
              <a:spcAft>
                <a:spcPts val="600"/>
              </a:spcAft>
              <a:buNone/>
            </a:pPr>
            <a:r>
              <a:rPr lang="en-US" sz="2000" b="1"/>
              <a:t>Dependence graph analysis</a:t>
            </a:r>
            <a:r>
              <a:rPr lang="en-US" sz="2000"/>
              <a:t> can identify NMAs as pointer indirect accesses in innermost loop</a:t>
            </a:r>
          </a:p>
          <a:p>
            <a:pPr marL="457200" lvl="1" indent="0">
              <a:lnSpc>
                <a:spcPct val="100000"/>
              </a:lnSpc>
              <a:spcAft>
                <a:spcPts val="600"/>
              </a:spcAft>
              <a:buNone/>
            </a:pPr>
            <a:r>
              <a:rPr lang="en-US" sz="1800"/>
              <a:t>Competitive parallel implementations use RMWs, so NMAs can be loads or RMWs</a:t>
            </a:r>
          </a:p>
          <a:p>
            <a:pPr marL="457200" lvl="1" indent="0">
              <a:lnSpc>
                <a:spcPct val="100000"/>
              </a:lnSpc>
              <a:spcAft>
                <a:spcPts val="600"/>
              </a:spcAft>
              <a:buNone/>
            </a:pPr>
            <a:r>
              <a:rPr lang="en-US" sz="1800"/>
              <a:t>Search for accesses with addresses originating from earlier load</a:t>
            </a:r>
          </a:p>
        </p:txBody>
      </p:sp>
      <p:sp>
        <p:nvSpPr>
          <p:cNvPr id="4" name="Slide Number Placeholder 3">
            <a:extLst>
              <a:ext uri="{FF2B5EF4-FFF2-40B4-BE49-F238E27FC236}">
                <a16:creationId xmlns:a16="http://schemas.microsoft.com/office/drawing/2014/main" id="{22863133-AAF5-E140-BAA0-9C42C565AD5E}"/>
              </a:ext>
            </a:extLst>
          </p:cNvPr>
          <p:cNvSpPr>
            <a:spLocks noGrp="1"/>
          </p:cNvSpPr>
          <p:nvPr>
            <p:ph type="sldNum" sz="quarter" idx="12"/>
          </p:nvPr>
        </p:nvSpPr>
        <p:spPr/>
        <p:txBody>
          <a:bodyPr/>
          <a:lstStyle/>
          <a:p>
            <a:fld id="{3A98EE3D-8CD1-4C3F-BD1C-C98C9596463C}" type="slidenum">
              <a:rPr lang="en-US" smtClean="0"/>
              <a:t>13</a:t>
            </a:fld>
            <a:endParaRPr lang="en-US"/>
          </a:p>
        </p:txBody>
      </p:sp>
      <p:sp>
        <p:nvSpPr>
          <p:cNvPr id="5" name="TextBox 4">
            <a:extLst>
              <a:ext uri="{FF2B5EF4-FFF2-40B4-BE49-F238E27FC236}">
                <a16:creationId xmlns:a16="http://schemas.microsoft.com/office/drawing/2014/main" id="{F7212BF3-BFC2-B243-ADFB-B7D52E8C752F}"/>
              </a:ext>
            </a:extLst>
          </p:cNvPr>
          <p:cNvSpPr txBox="1"/>
          <p:nvPr/>
        </p:nvSpPr>
        <p:spPr>
          <a:xfrm>
            <a:off x="6666281" y="1504348"/>
            <a:ext cx="4687519" cy="1384995"/>
          </a:xfrm>
          <a:prstGeom prst="rect">
            <a:avLst/>
          </a:prstGeom>
          <a:noFill/>
        </p:spPr>
        <p:txBody>
          <a:bodyPr wrap="square" lIns="0" rIns="0" rtlCol="0">
            <a:spAutoFit/>
          </a:bodyPr>
          <a:lstStyle/>
          <a:p>
            <a:r>
              <a:rPr lang="en-US" sz="1400" b="1">
                <a:latin typeface="Courier" pitchFamily="2" charset="0"/>
              </a:rPr>
              <a:t>for</a:t>
            </a:r>
            <a:r>
              <a:rPr lang="en-US" sz="1400">
                <a:latin typeface="Courier" pitchFamily="2" charset="0"/>
              </a:rPr>
              <a:t> node in frontier:</a:t>
            </a:r>
          </a:p>
          <a:p>
            <a:r>
              <a:rPr lang="en-US" sz="1400">
                <a:latin typeface="Courier" pitchFamily="2" charset="0"/>
              </a:rPr>
              <a:t>  </a:t>
            </a:r>
            <a:r>
              <a:rPr lang="en-US" sz="1400" err="1">
                <a:latin typeface="Courier" pitchFamily="2" charset="0"/>
              </a:rPr>
              <a:t>val</a:t>
            </a:r>
            <a:r>
              <a:rPr lang="en-US" sz="1400">
                <a:latin typeface="Courier" pitchFamily="2" charset="0"/>
              </a:rPr>
              <a:t> = </a:t>
            </a:r>
            <a:r>
              <a:rPr lang="en-US" sz="1400" b="1" err="1">
                <a:latin typeface="Courier" pitchFamily="2" charset="0"/>
              </a:rPr>
              <a:t>process_node</a:t>
            </a:r>
            <a:r>
              <a:rPr lang="en-US" sz="1400">
                <a:latin typeface="Courier" pitchFamily="2" charset="0"/>
              </a:rPr>
              <a:t>(node)</a:t>
            </a:r>
          </a:p>
          <a:p>
            <a:r>
              <a:rPr lang="en-US" sz="1400">
                <a:latin typeface="Courier" pitchFamily="2" charset="0"/>
              </a:rPr>
              <a:t>  </a:t>
            </a:r>
            <a:r>
              <a:rPr lang="en-US" sz="1400" b="1">
                <a:latin typeface="Courier" pitchFamily="2" charset="0"/>
              </a:rPr>
              <a:t>for</a:t>
            </a:r>
            <a:r>
              <a:rPr lang="en-US" sz="1400">
                <a:latin typeface="Courier" pitchFamily="2" charset="0"/>
              </a:rPr>
              <a:t> </a:t>
            </a:r>
            <a:r>
              <a:rPr lang="en-US" sz="1400" err="1">
                <a:latin typeface="Courier" pitchFamily="2" charset="0"/>
              </a:rPr>
              <a:t>neib</a:t>
            </a:r>
            <a:r>
              <a:rPr lang="en-US" sz="1400">
                <a:latin typeface="Courier" pitchFamily="2" charset="0"/>
              </a:rPr>
              <a:t> in </a:t>
            </a:r>
            <a:r>
              <a:rPr lang="en-US" sz="1400" err="1">
                <a:latin typeface="Courier" pitchFamily="2" charset="0"/>
              </a:rPr>
              <a:t>G.neighbors</a:t>
            </a:r>
            <a:r>
              <a:rPr lang="en-US" sz="1400">
                <a:latin typeface="Courier" pitchFamily="2" charset="0"/>
              </a:rPr>
              <a:t>(node):</a:t>
            </a:r>
          </a:p>
          <a:p>
            <a:r>
              <a:rPr lang="en-US" sz="1400">
                <a:latin typeface="Courier" pitchFamily="2" charset="0"/>
              </a:rPr>
              <a:t>    update = </a:t>
            </a:r>
            <a:r>
              <a:rPr lang="en-US" sz="1400" b="1" err="1">
                <a:latin typeface="Courier" pitchFamily="2" charset="0"/>
              </a:rPr>
              <a:t>update_neib</a:t>
            </a:r>
            <a:r>
              <a:rPr lang="en-US" sz="1400">
                <a:latin typeface="Courier" pitchFamily="2" charset="0"/>
              </a:rPr>
              <a:t>(</a:t>
            </a:r>
            <a:r>
              <a:rPr lang="en-US" sz="1400" err="1">
                <a:latin typeface="Courier" pitchFamily="2" charset="0"/>
              </a:rPr>
              <a:t>node_vals,val,neib</a:t>
            </a:r>
            <a:r>
              <a:rPr lang="en-US" sz="1400">
                <a:latin typeface="Courier" pitchFamily="2" charset="0"/>
              </a:rPr>
              <a:t>)</a:t>
            </a:r>
          </a:p>
          <a:p>
            <a:r>
              <a:rPr lang="en-US" sz="1400">
                <a:latin typeface="Courier" pitchFamily="2" charset="0"/>
              </a:rPr>
              <a:t>    </a:t>
            </a:r>
            <a:r>
              <a:rPr lang="en-US" sz="1400" b="1">
                <a:latin typeface="Courier" pitchFamily="2" charset="0"/>
              </a:rPr>
              <a:t>if</a:t>
            </a:r>
            <a:r>
              <a:rPr lang="en-US" sz="1400">
                <a:latin typeface="Courier" pitchFamily="2" charset="0"/>
              </a:rPr>
              <a:t>(</a:t>
            </a:r>
            <a:r>
              <a:rPr lang="en-US" sz="1400" b="1" err="1">
                <a:latin typeface="Courier" pitchFamily="2" charset="0"/>
              </a:rPr>
              <a:t>add_to_frontier</a:t>
            </a:r>
            <a:r>
              <a:rPr lang="en-US" sz="1400">
                <a:latin typeface="Courier" pitchFamily="2" charset="0"/>
              </a:rPr>
              <a:t>(update)):</a:t>
            </a:r>
          </a:p>
          <a:p>
            <a:r>
              <a:rPr lang="en-US" sz="1400">
                <a:latin typeface="Courier" pitchFamily="2" charset="0"/>
              </a:rPr>
              <a:t>      </a:t>
            </a:r>
            <a:r>
              <a:rPr lang="en-US" sz="1400" err="1">
                <a:latin typeface="Courier" pitchFamily="2" charset="0"/>
              </a:rPr>
              <a:t>new_frontier.push</a:t>
            </a:r>
            <a:r>
              <a:rPr lang="en-US" sz="1400">
                <a:latin typeface="Courier" pitchFamily="2" charset="0"/>
              </a:rPr>
              <a:t>(</a:t>
            </a:r>
            <a:r>
              <a:rPr lang="en-US" sz="1400" err="1">
                <a:latin typeface="Courier" pitchFamily="2" charset="0"/>
              </a:rPr>
              <a:t>neib</a:t>
            </a:r>
            <a:r>
              <a:rPr lang="en-US" sz="1400">
                <a:latin typeface="Courier" pitchFamily="2" charset="0"/>
              </a:rPr>
              <a:t>)</a:t>
            </a:r>
          </a:p>
        </p:txBody>
      </p:sp>
      <p:sp>
        <p:nvSpPr>
          <p:cNvPr id="6" name="Rectangle 5">
            <a:extLst>
              <a:ext uri="{FF2B5EF4-FFF2-40B4-BE49-F238E27FC236}">
                <a16:creationId xmlns:a16="http://schemas.microsoft.com/office/drawing/2014/main" id="{9BD07D1F-315B-7D4F-AA6E-0D9E6B24ED98}"/>
              </a:ext>
            </a:extLst>
          </p:cNvPr>
          <p:cNvSpPr/>
          <p:nvPr/>
        </p:nvSpPr>
        <p:spPr>
          <a:xfrm>
            <a:off x="6634046" y="2890317"/>
            <a:ext cx="4712069" cy="307777"/>
          </a:xfrm>
          <a:prstGeom prst="rect">
            <a:avLst/>
          </a:prstGeom>
        </p:spPr>
        <p:txBody>
          <a:bodyPr wrap="square">
            <a:spAutoFit/>
          </a:bodyPr>
          <a:lstStyle/>
          <a:p>
            <a:pPr algn="ctr"/>
            <a:r>
              <a:rPr lang="en-US" sz="1400" i="1"/>
              <a:t>Iterative, frontier-based graph application</a:t>
            </a:r>
          </a:p>
        </p:txBody>
      </p:sp>
      <p:sp>
        <p:nvSpPr>
          <p:cNvPr id="7" name="Oval 6">
            <a:extLst>
              <a:ext uri="{FF2B5EF4-FFF2-40B4-BE49-F238E27FC236}">
                <a16:creationId xmlns:a16="http://schemas.microsoft.com/office/drawing/2014/main" id="{F874E0E2-CB3A-1D4B-8C3F-BC10C69F7FF7}"/>
              </a:ext>
            </a:extLst>
          </p:cNvPr>
          <p:cNvSpPr/>
          <p:nvPr/>
        </p:nvSpPr>
        <p:spPr>
          <a:xfrm>
            <a:off x="6974825" y="4306237"/>
            <a:ext cx="322729" cy="322729"/>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1401043-EAA8-CE4D-B267-95CCA5464C1C}"/>
              </a:ext>
            </a:extLst>
          </p:cNvPr>
          <p:cNvSpPr/>
          <p:nvPr/>
        </p:nvSpPr>
        <p:spPr>
          <a:xfrm>
            <a:off x="6974825" y="5630836"/>
            <a:ext cx="322729" cy="322729"/>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B2D7948-B009-9D48-9F1C-0D998C6BB86C}"/>
              </a:ext>
            </a:extLst>
          </p:cNvPr>
          <p:cNvSpPr/>
          <p:nvPr/>
        </p:nvSpPr>
        <p:spPr>
          <a:xfrm>
            <a:off x="6974825" y="5000330"/>
            <a:ext cx="322729" cy="322729"/>
          </a:xfrm>
          <a:prstGeom prst="ellipse">
            <a:avLst/>
          </a:prstGeom>
          <a:pattFill prst="pct70">
            <a:fgClr>
              <a:schemeClr val="bg1"/>
            </a:fgClr>
            <a:bgClr>
              <a:srgbClr val="C00000"/>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BBD08CD5-1CC5-014B-8A3C-6DD25CAC925B}"/>
              </a:ext>
            </a:extLst>
          </p:cNvPr>
          <p:cNvCxnSpPr>
            <a:cxnSpLocks/>
            <a:stCxn id="7" idx="4"/>
            <a:endCxn id="9" idx="0"/>
          </p:cNvCxnSpPr>
          <p:nvPr/>
        </p:nvCxnSpPr>
        <p:spPr>
          <a:xfrm>
            <a:off x="7136190" y="4628966"/>
            <a:ext cx="0" cy="37136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C782837-5CD0-0B47-ABC4-1A1311E81B11}"/>
              </a:ext>
            </a:extLst>
          </p:cNvPr>
          <p:cNvCxnSpPr>
            <a:cxnSpLocks/>
            <a:stCxn id="9" idx="4"/>
            <a:endCxn id="8" idx="0"/>
          </p:cNvCxnSpPr>
          <p:nvPr/>
        </p:nvCxnSpPr>
        <p:spPr>
          <a:xfrm>
            <a:off x="7136190" y="5323059"/>
            <a:ext cx="0" cy="307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4F86544-5F6B-964A-B085-E690FE3D9413}"/>
              </a:ext>
            </a:extLst>
          </p:cNvPr>
          <p:cNvSpPr txBox="1"/>
          <p:nvPr/>
        </p:nvSpPr>
        <p:spPr>
          <a:xfrm>
            <a:off x="6665994" y="3861959"/>
            <a:ext cx="4285292" cy="307777"/>
          </a:xfrm>
          <a:prstGeom prst="rect">
            <a:avLst/>
          </a:prstGeom>
          <a:noFill/>
        </p:spPr>
        <p:txBody>
          <a:bodyPr wrap="square" rtlCol="0">
            <a:spAutoFit/>
          </a:bodyPr>
          <a:lstStyle/>
          <a:p>
            <a:pPr algn="ctr"/>
            <a:r>
              <a:rPr lang="en-US" sz="1400"/>
              <a:t>Original			Producer		Consumer</a:t>
            </a:r>
          </a:p>
        </p:txBody>
      </p:sp>
      <p:sp>
        <p:nvSpPr>
          <p:cNvPr id="13" name="Oval 12">
            <a:extLst>
              <a:ext uri="{FF2B5EF4-FFF2-40B4-BE49-F238E27FC236}">
                <a16:creationId xmlns:a16="http://schemas.microsoft.com/office/drawing/2014/main" id="{552CF0B3-9010-F840-A28E-91FCFC072BAF}"/>
              </a:ext>
            </a:extLst>
          </p:cNvPr>
          <p:cNvSpPr/>
          <p:nvPr/>
        </p:nvSpPr>
        <p:spPr>
          <a:xfrm>
            <a:off x="10323177" y="5636961"/>
            <a:ext cx="322729" cy="322729"/>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BFB34B8-7E2D-1843-A52D-B4341B844E9F}"/>
              </a:ext>
            </a:extLst>
          </p:cNvPr>
          <p:cNvSpPr/>
          <p:nvPr/>
        </p:nvSpPr>
        <p:spPr>
          <a:xfrm>
            <a:off x="8829416" y="5000330"/>
            <a:ext cx="322729" cy="322729"/>
          </a:xfrm>
          <a:prstGeom prst="ellipse">
            <a:avLst/>
          </a:prstGeom>
          <a:pattFill prst="pct70">
            <a:fgClr>
              <a:schemeClr val="bg1"/>
            </a:fgClr>
            <a:bgClr>
              <a:srgbClr val="C00000"/>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7E29DC7C-6341-9148-B128-3A281D2A5034}"/>
              </a:ext>
            </a:extLst>
          </p:cNvPr>
          <p:cNvCxnSpPr>
            <a:cxnSpLocks/>
            <a:stCxn id="35" idx="4"/>
            <a:endCxn id="14" idx="0"/>
          </p:cNvCxnSpPr>
          <p:nvPr/>
        </p:nvCxnSpPr>
        <p:spPr>
          <a:xfrm>
            <a:off x="8990781" y="4625037"/>
            <a:ext cx="0" cy="3752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D64A7ED-2A4B-6244-91E8-FD9E175F6FCC}"/>
              </a:ext>
            </a:extLst>
          </p:cNvPr>
          <p:cNvCxnSpPr>
            <a:cxnSpLocks/>
            <a:stCxn id="14" idx="5"/>
            <a:endCxn id="13" idx="1"/>
          </p:cNvCxnSpPr>
          <p:nvPr/>
        </p:nvCxnSpPr>
        <p:spPr>
          <a:xfrm>
            <a:off x="9104882" y="5275796"/>
            <a:ext cx="1265558" cy="4084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2CE50BC7-D0CB-C942-AC59-68E5812DDD55}"/>
              </a:ext>
            </a:extLst>
          </p:cNvPr>
          <p:cNvSpPr/>
          <p:nvPr/>
        </p:nvSpPr>
        <p:spPr>
          <a:xfrm>
            <a:off x="8829416" y="4302308"/>
            <a:ext cx="322729" cy="322729"/>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D8E861D-34DC-4F40-BCBF-C60F8B43616C}"/>
              </a:ext>
            </a:extLst>
          </p:cNvPr>
          <p:cNvSpPr/>
          <p:nvPr/>
        </p:nvSpPr>
        <p:spPr>
          <a:xfrm>
            <a:off x="7481003" y="1772634"/>
            <a:ext cx="1987383" cy="223012"/>
          </a:xfrm>
          <a:prstGeom prst="rect">
            <a:avLst/>
          </a:prstGeom>
          <a:no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DA989C1-F288-724D-A97D-89F0C7D785FF}"/>
              </a:ext>
            </a:extLst>
          </p:cNvPr>
          <p:cNvSpPr/>
          <p:nvPr/>
        </p:nvSpPr>
        <p:spPr>
          <a:xfrm>
            <a:off x="7061037" y="2421526"/>
            <a:ext cx="3042759" cy="408040"/>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9E6E05B-5A67-1B47-BE10-865F448BB144}"/>
              </a:ext>
            </a:extLst>
          </p:cNvPr>
          <p:cNvSpPr/>
          <p:nvPr/>
        </p:nvSpPr>
        <p:spPr>
          <a:xfrm>
            <a:off x="7991466" y="2185382"/>
            <a:ext cx="3394569" cy="223012"/>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3B7BBDD-F7C2-374C-B198-828F85784F53}"/>
              </a:ext>
            </a:extLst>
          </p:cNvPr>
          <p:cNvSpPr/>
          <p:nvPr/>
        </p:nvSpPr>
        <p:spPr>
          <a:xfrm>
            <a:off x="6634045" y="6048573"/>
            <a:ext cx="4712069" cy="307777"/>
          </a:xfrm>
          <a:prstGeom prst="rect">
            <a:avLst/>
          </a:prstGeom>
        </p:spPr>
        <p:txBody>
          <a:bodyPr wrap="square">
            <a:spAutoFit/>
          </a:bodyPr>
          <a:lstStyle/>
          <a:p>
            <a:pPr algn="ctr"/>
            <a:r>
              <a:rPr lang="en-US" sz="1400" i="1"/>
              <a:t>Dependence graph analysis for Producer/Consumer slicing</a:t>
            </a:r>
          </a:p>
        </p:txBody>
      </p:sp>
      <p:cxnSp>
        <p:nvCxnSpPr>
          <p:cNvPr id="49" name="Straight Connector 48">
            <a:extLst>
              <a:ext uri="{FF2B5EF4-FFF2-40B4-BE49-F238E27FC236}">
                <a16:creationId xmlns:a16="http://schemas.microsoft.com/office/drawing/2014/main" id="{C3EC5110-2309-EB43-B733-9315D6CD31F2}"/>
              </a:ext>
            </a:extLst>
          </p:cNvPr>
          <p:cNvCxnSpPr>
            <a:cxnSpLocks/>
          </p:cNvCxnSpPr>
          <p:nvPr/>
        </p:nvCxnSpPr>
        <p:spPr>
          <a:xfrm flipV="1">
            <a:off x="8011516" y="3840480"/>
            <a:ext cx="0" cy="2113085"/>
          </a:xfrm>
          <a:prstGeom prst="line">
            <a:avLst/>
          </a:prstGeom>
          <a:ln w="317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7" name="Content Placeholder 2">
            <a:extLst>
              <a:ext uri="{FF2B5EF4-FFF2-40B4-BE49-F238E27FC236}">
                <a16:creationId xmlns:a16="http://schemas.microsoft.com/office/drawing/2014/main" id="{24D60795-164D-4947-921B-D1F3A47F8843}"/>
              </a:ext>
            </a:extLst>
          </p:cNvPr>
          <p:cNvSpPr txBox="1">
            <a:spLocks/>
          </p:cNvSpPr>
          <p:nvPr/>
        </p:nvSpPr>
        <p:spPr>
          <a:xfrm>
            <a:off x="9948062" y="4329829"/>
            <a:ext cx="1437973" cy="981332"/>
          </a:xfrm>
          <a:prstGeom prst="rect">
            <a:avLst/>
          </a:prstGeom>
          <a:noFill/>
          <a:ln w="19050">
            <a:solidFill>
              <a:srgbClr val="00B050"/>
            </a:solid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a:solidFill>
                  <a:srgbClr val="00B050"/>
                </a:solidFill>
                <a:latin typeface="+mn-lt"/>
                <a:cs typeface="Arial" panose="020B0604020202020204" pitchFamily="34" charset="0"/>
              </a:rPr>
              <a:t>The </a:t>
            </a:r>
            <a:r>
              <a:rPr lang="en-US" sz="1400" i="1">
                <a:solidFill>
                  <a:srgbClr val="00B050"/>
                </a:solidFill>
                <a:latin typeface="+mn-lt"/>
                <a:cs typeface="Arial" panose="020B0604020202020204" pitchFamily="34" charset="0"/>
              </a:rPr>
              <a:t>Producer</a:t>
            </a:r>
            <a:r>
              <a:rPr lang="en-US" sz="1400">
                <a:solidFill>
                  <a:srgbClr val="00B050"/>
                </a:solidFill>
                <a:latin typeface="+mn-lt"/>
                <a:cs typeface="Arial" panose="020B0604020202020204" pitchFamily="34" charset="0"/>
              </a:rPr>
              <a:t> issues the NMA, but does not have to wait for its return!</a:t>
            </a:r>
            <a:endParaRPr lang="en-US" sz="1400">
              <a:solidFill>
                <a:srgbClr val="00B050"/>
              </a:solidFill>
              <a:latin typeface="+mn-lt"/>
            </a:endParaRPr>
          </a:p>
        </p:txBody>
      </p:sp>
      <p:cxnSp>
        <p:nvCxnSpPr>
          <p:cNvPr id="58" name="Straight Arrow Connector 57">
            <a:extLst>
              <a:ext uri="{FF2B5EF4-FFF2-40B4-BE49-F238E27FC236}">
                <a16:creationId xmlns:a16="http://schemas.microsoft.com/office/drawing/2014/main" id="{A47462FF-2260-E640-B376-DCDC76BEEF68}"/>
              </a:ext>
            </a:extLst>
          </p:cNvPr>
          <p:cNvCxnSpPr>
            <a:cxnSpLocks/>
            <a:stCxn id="57" idx="1"/>
          </p:cNvCxnSpPr>
          <p:nvPr/>
        </p:nvCxnSpPr>
        <p:spPr>
          <a:xfrm flipH="1">
            <a:off x="9187093" y="4820495"/>
            <a:ext cx="760969" cy="26089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CEEC371-EA24-7B41-860C-A30F246A265D}"/>
              </a:ext>
            </a:extLst>
          </p:cNvPr>
          <p:cNvCxnSpPr>
            <a:cxnSpLocks/>
          </p:cNvCxnSpPr>
          <p:nvPr/>
        </p:nvCxnSpPr>
        <p:spPr>
          <a:xfrm>
            <a:off x="568411" y="1112104"/>
            <a:ext cx="10952686" cy="0"/>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4551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0" name="Straight Connector 179">
            <a:extLst>
              <a:ext uri="{FF2B5EF4-FFF2-40B4-BE49-F238E27FC236}">
                <a16:creationId xmlns:a16="http://schemas.microsoft.com/office/drawing/2014/main" id="{5BEE64EA-3188-224B-AE11-AB81484E994A}"/>
              </a:ext>
            </a:extLst>
          </p:cNvPr>
          <p:cNvCxnSpPr>
            <a:cxnSpLocks/>
          </p:cNvCxnSpPr>
          <p:nvPr/>
        </p:nvCxnSpPr>
        <p:spPr>
          <a:xfrm flipV="1">
            <a:off x="5078609" y="1825626"/>
            <a:ext cx="0" cy="4351337"/>
          </a:xfrm>
          <a:prstGeom prst="line">
            <a:avLst/>
          </a:prstGeom>
          <a:ln w="31750">
            <a:solidFill>
              <a:schemeClr val="bg2">
                <a:lumMod val="9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A207EBF-15A5-C041-81BA-341558C3A5CE}"/>
              </a:ext>
            </a:extLst>
          </p:cNvPr>
          <p:cNvSpPr>
            <a:spLocks noGrp="1"/>
          </p:cNvSpPr>
          <p:nvPr>
            <p:ph type="title"/>
          </p:nvPr>
        </p:nvSpPr>
        <p:spPr>
          <a:xfrm>
            <a:off x="670903" y="116414"/>
            <a:ext cx="10515600" cy="1325563"/>
          </a:xfrm>
        </p:spPr>
        <p:txBody>
          <a:bodyPr/>
          <a:lstStyle/>
          <a:p>
            <a:r>
              <a:rPr lang="en-US"/>
              <a:t>Slicing with Dependence Graph Analysis</a:t>
            </a:r>
          </a:p>
        </p:txBody>
      </p:sp>
      <p:sp>
        <p:nvSpPr>
          <p:cNvPr id="3" name="Content Placeholder 2">
            <a:extLst>
              <a:ext uri="{FF2B5EF4-FFF2-40B4-BE49-F238E27FC236}">
                <a16:creationId xmlns:a16="http://schemas.microsoft.com/office/drawing/2014/main" id="{A2278D95-CADF-6B47-A583-3A93E76B149F}"/>
              </a:ext>
            </a:extLst>
          </p:cNvPr>
          <p:cNvSpPr>
            <a:spLocks noGrp="1"/>
          </p:cNvSpPr>
          <p:nvPr>
            <p:ph idx="1"/>
          </p:nvPr>
        </p:nvSpPr>
        <p:spPr>
          <a:xfrm>
            <a:off x="7001286" y="1825625"/>
            <a:ext cx="4352514" cy="4351338"/>
          </a:xfrm>
        </p:spPr>
        <p:txBody>
          <a:bodyPr>
            <a:normAutofit/>
          </a:bodyPr>
          <a:lstStyle/>
          <a:p>
            <a:pPr>
              <a:lnSpc>
                <a:spcPct val="100000"/>
              </a:lnSpc>
              <a:spcAft>
                <a:spcPts val="600"/>
              </a:spcAft>
            </a:pPr>
            <a:r>
              <a:rPr lang="en-US" sz="2000"/>
              <a:t>Identify </a:t>
            </a:r>
            <a:r>
              <a:rPr lang="en-US" sz="2000" i="1"/>
              <a:t>Producer</a:t>
            </a:r>
            <a:r>
              <a:rPr lang="en-US" sz="2000"/>
              <a:t> instructions</a:t>
            </a:r>
          </a:p>
          <a:p>
            <a:pPr lvl="1">
              <a:lnSpc>
                <a:spcPct val="100000"/>
              </a:lnSpc>
              <a:spcAft>
                <a:spcPts val="600"/>
              </a:spcAft>
            </a:pPr>
            <a:r>
              <a:rPr lang="en-US" sz="1800"/>
              <a:t>Backward slice starting from NMA(s)</a:t>
            </a:r>
          </a:p>
          <a:p>
            <a:pPr>
              <a:lnSpc>
                <a:spcPct val="100000"/>
              </a:lnSpc>
              <a:spcAft>
                <a:spcPts val="600"/>
              </a:spcAft>
            </a:pPr>
            <a:r>
              <a:rPr lang="en-US" sz="2000"/>
              <a:t>Identify </a:t>
            </a:r>
            <a:r>
              <a:rPr lang="en-US" sz="2000" i="1"/>
              <a:t>Consumer </a:t>
            </a:r>
            <a:r>
              <a:rPr lang="en-US" sz="2000"/>
              <a:t>instructions</a:t>
            </a:r>
          </a:p>
          <a:p>
            <a:pPr lvl="1">
              <a:lnSpc>
                <a:spcPct val="100000"/>
              </a:lnSpc>
              <a:spcAft>
                <a:spcPts val="600"/>
              </a:spcAft>
            </a:pPr>
            <a:r>
              <a:rPr lang="en-US" sz="1800"/>
              <a:t>1) Forward slice starting from NMA(s)</a:t>
            </a:r>
          </a:p>
          <a:p>
            <a:pPr lvl="1">
              <a:lnSpc>
                <a:spcPct val="100000"/>
              </a:lnSpc>
              <a:spcAft>
                <a:spcPts val="600"/>
              </a:spcAft>
            </a:pPr>
            <a:r>
              <a:rPr lang="en-US" sz="1800"/>
              <a:t>2) Backward slice from operations found in (1) </a:t>
            </a:r>
          </a:p>
          <a:p>
            <a:pPr>
              <a:lnSpc>
                <a:spcPct val="100000"/>
              </a:lnSpc>
              <a:spcAft>
                <a:spcPts val="600"/>
              </a:spcAft>
            </a:pPr>
            <a:r>
              <a:rPr lang="en-US" sz="2000"/>
              <a:t>Handle duplicate instructions</a:t>
            </a:r>
          </a:p>
          <a:p>
            <a:pPr lvl="1">
              <a:lnSpc>
                <a:spcPct val="100000"/>
              </a:lnSpc>
              <a:spcAft>
                <a:spcPts val="600"/>
              </a:spcAft>
            </a:pPr>
            <a:r>
              <a:rPr lang="en-US" sz="1800"/>
              <a:t>Leave duplicate arithmetic</a:t>
            </a:r>
          </a:p>
          <a:p>
            <a:pPr lvl="1">
              <a:lnSpc>
                <a:spcPct val="100000"/>
              </a:lnSpc>
              <a:spcAft>
                <a:spcPts val="600"/>
              </a:spcAft>
            </a:pPr>
            <a:r>
              <a:rPr lang="en-US" sz="1800"/>
              <a:t>For loads and RMWs, </a:t>
            </a:r>
            <a:r>
              <a:rPr lang="en-US" sz="1800" i="1"/>
              <a:t>Producer</a:t>
            </a:r>
            <a:r>
              <a:rPr lang="en-US" sz="1800"/>
              <a:t> issues memory request and sends data to </a:t>
            </a:r>
            <a:r>
              <a:rPr lang="en-US" sz="1800" i="1"/>
              <a:t>Consumer</a:t>
            </a:r>
          </a:p>
        </p:txBody>
      </p:sp>
      <p:sp>
        <p:nvSpPr>
          <p:cNvPr id="4" name="Slide Number Placeholder 3">
            <a:extLst>
              <a:ext uri="{FF2B5EF4-FFF2-40B4-BE49-F238E27FC236}">
                <a16:creationId xmlns:a16="http://schemas.microsoft.com/office/drawing/2014/main" id="{BD6E7D4D-ECE0-D94D-8D27-9EEBF7521EAD}"/>
              </a:ext>
            </a:extLst>
          </p:cNvPr>
          <p:cNvSpPr>
            <a:spLocks noGrp="1"/>
          </p:cNvSpPr>
          <p:nvPr>
            <p:ph type="sldNum" sz="quarter" idx="12"/>
          </p:nvPr>
        </p:nvSpPr>
        <p:spPr/>
        <p:txBody>
          <a:bodyPr/>
          <a:lstStyle/>
          <a:p>
            <a:fld id="{3A98EE3D-8CD1-4C3F-BD1C-C98C9596463C}" type="slidenum">
              <a:rPr lang="en-US" smtClean="0"/>
              <a:t>14</a:t>
            </a:fld>
            <a:endParaRPr lang="en-US"/>
          </a:p>
        </p:txBody>
      </p:sp>
      <p:sp>
        <p:nvSpPr>
          <p:cNvPr id="5" name="Oval 4">
            <a:extLst>
              <a:ext uri="{FF2B5EF4-FFF2-40B4-BE49-F238E27FC236}">
                <a16:creationId xmlns:a16="http://schemas.microsoft.com/office/drawing/2014/main" id="{1D13572D-2B36-2D4C-AF30-A7ABDF64AEEF}"/>
              </a:ext>
            </a:extLst>
          </p:cNvPr>
          <p:cNvSpPr/>
          <p:nvPr/>
        </p:nvSpPr>
        <p:spPr>
          <a:xfrm>
            <a:off x="1503665" y="3502127"/>
            <a:ext cx="322729" cy="322729"/>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8080F5F-6120-0841-B4C7-AE1C618796E9}"/>
              </a:ext>
            </a:extLst>
          </p:cNvPr>
          <p:cNvSpPr/>
          <p:nvPr/>
        </p:nvSpPr>
        <p:spPr>
          <a:xfrm>
            <a:off x="1503665" y="4608891"/>
            <a:ext cx="322729" cy="322729"/>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5536F6-950D-6345-90E7-E12A84CBE039}"/>
              </a:ext>
            </a:extLst>
          </p:cNvPr>
          <p:cNvSpPr/>
          <p:nvPr/>
        </p:nvSpPr>
        <p:spPr>
          <a:xfrm>
            <a:off x="1503665" y="4055509"/>
            <a:ext cx="322729" cy="322729"/>
          </a:xfrm>
          <a:prstGeom prst="ellipse">
            <a:avLst/>
          </a:prstGeom>
          <a:pattFill prst="pct70">
            <a:fgClr>
              <a:schemeClr val="bg1"/>
            </a:fgClr>
            <a:bgClr>
              <a:srgbClr val="C00000"/>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0449E95-BEF3-D14C-ABC6-5718F715867D}"/>
              </a:ext>
            </a:extLst>
          </p:cNvPr>
          <p:cNvCxnSpPr>
            <a:cxnSpLocks/>
            <a:stCxn id="5" idx="4"/>
            <a:endCxn id="7" idx="0"/>
          </p:cNvCxnSpPr>
          <p:nvPr/>
        </p:nvCxnSpPr>
        <p:spPr>
          <a:xfrm>
            <a:off x="1665030" y="3824856"/>
            <a:ext cx="0" cy="2306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6096173-A8D4-3A42-8D13-6B7F83303329}"/>
              </a:ext>
            </a:extLst>
          </p:cNvPr>
          <p:cNvCxnSpPr>
            <a:cxnSpLocks/>
            <a:stCxn id="7" idx="4"/>
            <a:endCxn id="6" idx="0"/>
          </p:cNvCxnSpPr>
          <p:nvPr/>
        </p:nvCxnSpPr>
        <p:spPr>
          <a:xfrm>
            <a:off x="1665030" y="4378238"/>
            <a:ext cx="0" cy="23065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CE3C880B-75AB-AC43-BF93-604BBE13180C}"/>
              </a:ext>
            </a:extLst>
          </p:cNvPr>
          <p:cNvSpPr/>
          <p:nvPr/>
        </p:nvSpPr>
        <p:spPr>
          <a:xfrm>
            <a:off x="1371600" y="3939232"/>
            <a:ext cx="579113" cy="490272"/>
          </a:xfrm>
          <a:prstGeom prst="rect">
            <a:avLst/>
          </a:prstGeom>
          <a:noFill/>
          <a:ln w="317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a:extLst>
              <a:ext uri="{FF2B5EF4-FFF2-40B4-BE49-F238E27FC236}">
                <a16:creationId xmlns:a16="http://schemas.microsoft.com/office/drawing/2014/main" id="{A9672705-72A3-8447-B68D-96604B0FF012}"/>
              </a:ext>
            </a:extLst>
          </p:cNvPr>
          <p:cNvGrpSpPr/>
          <p:nvPr/>
        </p:nvGrpSpPr>
        <p:grpSpPr>
          <a:xfrm>
            <a:off x="1073950" y="4494515"/>
            <a:ext cx="1174414" cy="1607970"/>
            <a:chOff x="1073950" y="4494515"/>
            <a:chExt cx="1174414" cy="1607970"/>
          </a:xfrm>
        </p:grpSpPr>
        <p:sp>
          <p:nvSpPr>
            <p:cNvPr id="12" name="Oval 11">
              <a:extLst>
                <a:ext uri="{FF2B5EF4-FFF2-40B4-BE49-F238E27FC236}">
                  <a16:creationId xmlns:a16="http://schemas.microsoft.com/office/drawing/2014/main" id="{4BB85A94-790C-EC4C-BC57-69678418BA8F}"/>
                </a:ext>
              </a:extLst>
            </p:cNvPr>
            <p:cNvSpPr/>
            <p:nvPr/>
          </p:nvSpPr>
          <p:spPr>
            <a:xfrm>
              <a:off x="1789348" y="5164093"/>
              <a:ext cx="322729" cy="322729"/>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712D25B-2287-CE4C-942A-62BFFA38CE84}"/>
                </a:ext>
              </a:extLst>
            </p:cNvPr>
            <p:cNvSpPr/>
            <p:nvPr/>
          </p:nvSpPr>
          <p:spPr>
            <a:xfrm>
              <a:off x="1503662" y="5715655"/>
              <a:ext cx="322729" cy="322729"/>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2973271A-86D0-3446-B68B-1E0CA3F4FB21}"/>
                </a:ext>
              </a:extLst>
            </p:cNvPr>
            <p:cNvCxnSpPr>
              <a:cxnSpLocks/>
              <a:stCxn id="6" idx="5"/>
              <a:endCxn id="12" idx="0"/>
            </p:cNvCxnSpPr>
            <p:nvPr/>
          </p:nvCxnSpPr>
          <p:spPr>
            <a:xfrm>
              <a:off x="1779131" y="4884357"/>
              <a:ext cx="171582" cy="2797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99A9575-B635-D84E-AD20-C1CE88A51721}"/>
                </a:ext>
              </a:extLst>
            </p:cNvPr>
            <p:cNvCxnSpPr>
              <a:cxnSpLocks/>
              <a:stCxn id="12" idx="3"/>
              <a:endCxn id="13" idx="0"/>
            </p:cNvCxnSpPr>
            <p:nvPr/>
          </p:nvCxnSpPr>
          <p:spPr>
            <a:xfrm flipH="1">
              <a:off x="1665027" y="5439559"/>
              <a:ext cx="171584" cy="2760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4035F921-0223-1A4F-91D2-45824B853A00}"/>
                </a:ext>
              </a:extLst>
            </p:cNvPr>
            <p:cNvSpPr/>
            <p:nvPr/>
          </p:nvSpPr>
          <p:spPr>
            <a:xfrm>
              <a:off x="1073950" y="4494515"/>
              <a:ext cx="1174414" cy="1607970"/>
            </a:xfrm>
            <a:prstGeom prst="rect">
              <a:avLst/>
            </a:prstGeom>
            <a:noFill/>
            <a:ln w="317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C98782F-9D4F-9749-A57E-A7E123A725DA}"/>
                </a:ext>
              </a:extLst>
            </p:cNvPr>
            <p:cNvSpPr/>
            <p:nvPr/>
          </p:nvSpPr>
          <p:spPr>
            <a:xfrm>
              <a:off x="1215205" y="5160453"/>
              <a:ext cx="322729" cy="322729"/>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a:extLst>
                <a:ext uri="{FF2B5EF4-FFF2-40B4-BE49-F238E27FC236}">
                  <a16:creationId xmlns:a16="http://schemas.microsoft.com/office/drawing/2014/main" id="{CBD12E2E-1C31-2B49-AB80-36A0C52BA518}"/>
                </a:ext>
              </a:extLst>
            </p:cNvPr>
            <p:cNvCxnSpPr>
              <a:cxnSpLocks/>
              <a:stCxn id="88" idx="5"/>
              <a:endCxn id="13" idx="0"/>
            </p:cNvCxnSpPr>
            <p:nvPr/>
          </p:nvCxnSpPr>
          <p:spPr>
            <a:xfrm>
              <a:off x="1490671" y="5435919"/>
              <a:ext cx="174356" cy="2797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96BC5D9F-31B1-1B4D-BD66-45C156E3033B}"/>
              </a:ext>
            </a:extLst>
          </p:cNvPr>
          <p:cNvGrpSpPr/>
          <p:nvPr/>
        </p:nvGrpSpPr>
        <p:grpSpPr>
          <a:xfrm>
            <a:off x="1073949" y="2311355"/>
            <a:ext cx="1174414" cy="3014103"/>
            <a:chOff x="1073949" y="2311355"/>
            <a:chExt cx="1174414" cy="3014103"/>
          </a:xfrm>
        </p:grpSpPr>
        <p:sp>
          <p:nvSpPr>
            <p:cNvPr id="10" name="Oval 9">
              <a:extLst>
                <a:ext uri="{FF2B5EF4-FFF2-40B4-BE49-F238E27FC236}">
                  <a16:creationId xmlns:a16="http://schemas.microsoft.com/office/drawing/2014/main" id="{911EE5D1-F8DA-2A4F-9C1B-1AD250407050}"/>
                </a:ext>
              </a:extLst>
            </p:cNvPr>
            <p:cNvSpPr/>
            <p:nvPr/>
          </p:nvSpPr>
          <p:spPr>
            <a:xfrm>
              <a:off x="1215205" y="2962252"/>
              <a:ext cx="322729" cy="322729"/>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1D07B3D-3F06-D947-82BE-E8C4D831A579}"/>
                </a:ext>
              </a:extLst>
            </p:cNvPr>
            <p:cNvSpPr/>
            <p:nvPr/>
          </p:nvSpPr>
          <p:spPr>
            <a:xfrm>
              <a:off x="1215205" y="2410068"/>
              <a:ext cx="322729" cy="322729"/>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8E0D0AFC-F5FA-A64F-92B7-4412B1896ACF}"/>
                </a:ext>
              </a:extLst>
            </p:cNvPr>
            <p:cNvCxnSpPr>
              <a:cxnSpLocks/>
              <a:stCxn id="10" idx="5"/>
              <a:endCxn id="5" idx="0"/>
            </p:cNvCxnSpPr>
            <p:nvPr/>
          </p:nvCxnSpPr>
          <p:spPr>
            <a:xfrm>
              <a:off x="1490671" y="3237718"/>
              <a:ext cx="174359" cy="2644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02BDAE0-EC26-6245-9313-E19C0F591323}"/>
                </a:ext>
              </a:extLst>
            </p:cNvPr>
            <p:cNvCxnSpPr>
              <a:cxnSpLocks/>
              <a:stCxn id="11" idx="4"/>
              <a:endCxn id="10" idx="0"/>
            </p:cNvCxnSpPr>
            <p:nvPr/>
          </p:nvCxnSpPr>
          <p:spPr>
            <a:xfrm>
              <a:off x="1376570" y="2732797"/>
              <a:ext cx="0" cy="2294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a:extLst>
                <a:ext uri="{FF2B5EF4-FFF2-40B4-BE49-F238E27FC236}">
                  <a16:creationId xmlns:a16="http://schemas.microsoft.com/office/drawing/2014/main" id="{EB086DBF-1460-D14A-9130-52E6B39F0A53}"/>
                </a:ext>
              </a:extLst>
            </p:cNvPr>
            <p:cNvCxnSpPr>
              <a:cxnSpLocks/>
              <a:stCxn id="60" idx="6"/>
              <a:endCxn id="12" idx="6"/>
            </p:cNvCxnSpPr>
            <p:nvPr/>
          </p:nvCxnSpPr>
          <p:spPr>
            <a:xfrm>
              <a:off x="2112077" y="3123617"/>
              <a:ext cx="12700" cy="2201841"/>
            </a:xfrm>
            <a:prstGeom prst="curvedConnector3">
              <a:avLst>
                <a:gd name="adj1" fmla="val 180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3ED65D78-B188-4E45-A5C9-98AA6C99A33F}"/>
                </a:ext>
              </a:extLst>
            </p:cNvPr>
            <p:cNvSpPr/>
            <p:nvPr/>
          </p:nvSpPr>
          <p:spPr>
            <a:xfrm>
              <a:off x="1073949" y="2311355"/>
              <a:ext cx="1174414" cy="1562866"/>
            </a:xfrm>
            <a:prstGeom prst="rect">
              <a:avLst/>
            </a:prstGeom>
            <a:noFill/>
            <a:ln w="317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08EF565-5135-4E47-B557-1C439E8A9881}"/>
                </a:ext>
              </a:extLst>
            </p:cNvPr>
            <p:cNvSpPr/>
            <p:nvPr/>
          </p:nvSpPr>
          <p:spPr>
            <a:xfrm>
              <a:off x="1789348" y="2962252"/>
              <a:ext cx="322729" cy="322729"/>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3E6293E7-E155-954A-966E-4D82F988AA4D}"/>
                </a:ext>
              </a:extLst>
            </p:cNvPr>
            <p:cNvCxnSpPr>
              <a:cxnSpLocks/>
              <a:stCxn id="60" idx="3"/>
              <a:endCxn id="5" idx="0"/>
            </p:cNvCxnSpPr>
            <p:nvPr/>
          </p:nvCxnSpPr>
          <p:spPr>
            <a:xfrm flipH="1">
              <a:off x="1665030" y="3237718"/>
              <a:ext cx="171581" cy="2644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7" name="Oval 116">
            <a:extLst>
              <a:ext uri="{FF2B5EF4-FFF2-40B4-BE49-F238E27FC236}">
                <a16:creationId xmlns:a16="http://schemas.microsoft.com/office/drawing/2014/main" id="{AFCAFA5D-CF10-6248-B367-45935B0D6EFA}"/>
              </a:ext>
            </a:extLst>
          </p:cNvPr>
          <p:cNvSpPr/>
          <p:nvPr/>
        </p:nvSpPr>
        <p:spPr>
          <a:xfrm>
            <a:off x="3978827" y="4055509"/>
            <a:ext cx="322729" cy="322729"/>
          </a:xfrm>
          <a:prstGeom prst="ellipse">
            <a:avLst/>
          </a:prstGeom>
          <a:pattFill prst="pct70">
            <a:fgClr>
              <a:schemeClr val="bg1"/>
            </a:fgClr>
            <a:bgClr>
              <a:srgbClr val="C00000"/>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 name="Group 139">
            <a:extLst>
              <a:ext uri="{FF2B5EF4-FFF2-40B4-BE49-F238E27FC236}">
                <a16:creationId xmlns:a16="http://schemas.microsoft.com/office/drawing/2014/main" id="{2C9FBEBA-8D7F-8743-A4F9-9E843DBA088B}"/>
              </a:ext>
            </a:extLst>
          </p:cNvPr>
          <p:cNvGrpSpPr/>
          <p:nvPr/>
        </p:nvGrpSpPr>
        <p:grpSpPr>
          <a:xfrm>
            <a:off x="4301556" y="4216874"/>
            <a:ext cx="2270018" cy="1805702"/>
            <a:chOff x="2516138" y="4296783"/>
            <a:chExt cx="2270018" cy="1805702"/>
          </a:xfrm>
        </p:grpSpPr>
        <p:sp>
          <p:nvSpPr>
            <p:cNvPr id="116" name="Oval 115">
              <a:extLst>
                <a:ext uri="{FF2B5EF4-FFF2-40B4-BE49-F238E27FC236}">
                  <a16:creationId xmlns:a16="http://schemas.microsoft.com/office/drawing/2014/main" id="{9A89EAE9-4FAD-4E4A-9E88-1800AAE057E8}"/>
                </a:ext>
              </a:extLst>
            </p:cNvPr>
            <p:cNvSpPr/>
            <p:nvPr/>
          </p:nvSpPr>
          <p:spPr>
            <a:xfrm>
              <a:off x="4041457" y="4608891"/>
              <a:ext cx="322729" cy="322729"/>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Arrow Connector 118">
              <a:extLst>
                <a:ext uri="{FF2B5EF4-FFF2-40B4-BE49-F238E27FC236}">
                  <a16:creationId xmlns:a16="http://schemas.microsoft.com/office/drawing/2014/main" id="{B5CE0EBE-1D8F-5D48-AF7F-1C3FE1A07E18}"/>
                </a:ext>
              </a:extLst>
            </p:cNvPr>
            <p:cNvCxnSpPr>
              <a:cxnSpLocks/>
              <a:stCxn id="117" idx="6"/>
              <a:endCxn id="116" idx="2"/>
            </p:cNvCxnSpPr>
            <p:nvPr/>
          </p:nvCxnSpPr>
          <p:spPr>
            <a:xfrm>
              <a:off x="2516138" y="4296783"/>
              <a:ext cx="1525319" cy="4734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Oval 121">
              <a:extLst>
                <a:ext uri="{FF2B5EF4-FFF2-40B4-BE49-F238E27FC236}">
                  <a16:creationId xmlns:a16="http://schemas.microsoft.com/office/drawing/2014/main" id="{C3D56A16-69EC-5F4C-AD15-269607230D88}"/>
                </a:ext>
              </a:extLst>
            </p:cNvPr>
            <p:cNvSpPr/>
            <p:nvPr/>
          </p:nvSpPr>
          <p:spPr>
            <a:xfrm>
              <a:off x="4327140" y="5164093"/>
              <a:ext cx="322729" cy="322729"/>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0FF95213-9881-4F46-B151-05D67C7A34CA}"/>
                </a:ext>
              </a:extLst>
            </p:cNvPr>
            <p:cNvSpPr/>
            <p:nvPr/>
          </p:nvSpPr>
          <p:spPr>
            <a:xfrm>
              <a:off x="4041454" y="5715655"/>
              <a:ext cx="322729" cy="322729"/>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Arrow Connector 125">
              <a:extLst>
                <a:ext uri="{FF2B5EF4-FFF2-40B4-BE49-F238E27FC236}">
                  <a16:creationId xmlns:a16="http://schemas.microsoft.com/office/drawing/2014/main" id="{B09C0F6D-8A3A-7D4C-9ECA-2A9B087CA8BC}"/>
                </a:ext>
              </a:extLst>
            </p:cNvPr>
            <p:cNvCxnSpPr>
              <a:cxnSpLocks/>
              <a:stCxn id="116" idx="5"/>
              <a:endCxn id="122" idx="0"/>
            </p:cNvCxnSpPr>
            <p:nvPr/>
          </p:nvCxnSpPr>
          <p:spPr>
            <a:xfrm>
              <a:off x="4316923" y="4884357"/>
              <a:ext cx="171582" cy="2797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8E554A42-1692-0649-96C7-F2A75AFCEA80}"/>
                </a:ext>
              </a:extLst>
            </p:cNvPr>
            <p:cNvCxnSpPr>
              <a:cxnSpLocks/>
              <a:stCxn id="122" idx="3"/>
              <a:endCxn id="123" idx="0"/>
            </p:cNvCxnSpPr>
            <p:nvPr/>
          </p:nvCxnSpPr>
          <p:spPr>
            <a:xfrm flipH="1">
              <a:off x="4202819" y="5439559"/>
              <a:ext cx="171584" cy="2760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B4EBF188-5335-AD4A-9B24-F5EEE46DB334}"/>
                </a:ext>
              </a:extLst>
            </p:cNvPr>
            <p:cNvSpPr/>
            <p:nvPr/>
          </p:nvSpPr>
          <p:spPr>
            <a:xfrm>
              <a:off x="3611742" y="4494515"/>
              <a:ext cx="1174414" cy="1607970"/>
            </a:xfrm>
            <a:prstGeom prst="rect">
              <a:avLst/>
            </a:prstGeom>
            <a:noFill/>
            <a:ln w="317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 name="Rectangle 130">
            <a:extLst>
              <a:ext uri="{FF2B5EF4-FFF2-40B4-BE49-F238E27FC236}">
                <a16:creationId xmlns:a16="http://schemas.microsoft.com/office/drawing/2014/main" id="{FA3FFCC4-FC40-1D4F-BABC-835D81EDE032}"/>
              </a:ext>
            </a:extLst>
          </p:cNvPr>
          <p:cNvSpPr/>
          <p:nvPr/>
        </p:nvSpPr>
        <p:spPr>
          <a:xfrm>
            <a:off x="3846762" y="3939232"/>
            <a:ext cx="579113" cy="490272"/>
          </a:xfrm>
          <a:prstGeom prst="rect">
            <a:avLst/>
          </a:prstGeom>
          <a:noFill/>
          <a:ln w="317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9" name="Group 138">
            <a:extLst>
              <a:ext uri="{FF2B5EF4-FFF2-40B4-BE49-F238E27FC236}">
                <a16:creationId xmlns:a16="http://schemas.microsoft.com/office/drawing/2014/main" id="{6E385BC8-88AD-3241-ABB4-5560EFAFCD4C}"/>
              </a:ext>
            </a:extLst>
          </p:cNvPr>
          <p:cNvGrpSpPr/>
          <p:nvPr/>
        </p:nvGrpSpPr>
        <p:grpSpPr>
          <a:xfrm>
            <a:off x="3549111" y="2311355"/>
            <a:ext cx="1174414" cy="1744154"/>
            <a:chOff x="3611741" y="2311355"/>
            <a:chExt cx="1174414" cy="1744154"/>
          </a:xfrm>
        </p:grpSpPr>
        <p:sp>
          <p:nvSpPr>
            <p:cNvPr id="115" name="Oval 114">
              <a:extLst>
                <a:ext uri="{FF2B5EF4-FFF2-40B4-BE49-F238E27FC236}">
                  <a16:creationId xmlns:a16="http://schemas.microsoft.com/office/drawing/2014/main" id="{8544347D-89C4-6045-BC94-9FE453468091}"/>
                </a:ext>
              </a:extLst>
            </p:cNvPr>
            <p:cNvSpPr/>
            <p:nvPr/>
          </p:nvSpPr>
          <p:spPr>
            <a:xfrm>
              <a:off x="4041457" y="3502127"/>
              <a:ext cx="322729" cy="322729"/>
            </a:xfrm>
            <a:prstGeom prst="ellipse">
              <a:avLst/>
            </a:prstGeom>
            <a:solidFill>
              <a:srgbClr val="FFC000"/>
            </a:solidFill>
            <a:ln w="19050">
              <a:solidFill>
                <a:srgbClr val="43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Arrow Connector 117">
              <a:extLst>
                <a:ext uri="{FF2B5EF4-FFF2-40B4-BE49-F238E27FC236}">
                  <a16:creationId xmlns:a16="http://schemas.microsoft.com/office/drawing/2014/main" id="{B0B053EE-9698-0142-937D-2267870F3AC5}"/>
                </a:ext>
              </a:extLst>
            </p:cNvPr>
            <p:cNvCxnSpPr>
              <a:cxnSpLocks/>
              <a:stCxn id="115" idx="4"/>
              <a:endCxn id="117" idx="0"/>
            </p:cNvCxnSpPr>
            <p:nvPr/>
          </p:nvCxnSpPr>
          <p:spPr>
            <a:xfrm flipH="1">
              <a:off x="4190296" y="3824856"/>
              <a:ext cx="12526" cy="230653"/>
            </a:xfrm>
            <a:prstGeom prst="straightConnector1">
              <a:avLst/>
            </a:prstGeom>
            <a:ln w="19050">
              <a:solidFill>
                <a:srgbClr val="4372C4"/>
              </a:solidFill>
              <a:tailEnd type="triangle"/>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8644E322-0F8B-F842-8D64-6C81CC1738D5}"/>
                </a:ext>
              </a:extLst>
            </p:cNvPr>
            <p:cNvSpPr/>
            <p:nvPr/>
          </p:nvSpPr>
          <p:spPr>
            <a:xfrm>
              <a:off x="3752997" y="2962252"/>
              <a:ext cx="322729" cy="322729"/>
            </a:xfrm>
            <a:prstGeom prst="ellipse">
              <a:avLst/>
            </a:prstGeom>
            <a:solidFill>
              <a:srgbClr val="FFC000"/>
            </a:solidFill>
            <a:ln w="19050">
              <a:solidFill>
                <a:srgbClr val="43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852C4406-5C04-BD4B-BD45-C222A4AFB1F0}"/>
                </a:ext>
              </a:extLst>
            </p:cNvPr>
            <p:cNvSpPr/>
            <p:nvPr/>
          </p:nvSpPr>
          <p:spPr>
            <a:xfrm>
              <a:off x="3752997" y="2410068"/>
              <a:ext cx="322729" cy="322729"/>
            </a:xfrm>
            <a:prstGeom prst="ellipse">
              <a:avLst/>
            </a:prstGeom>
            <a:solidFill>
              <a:srgbClr val="FFC000"/>
            </a:solidFill>
            <a:ln w="19050">
              <a:solidFill>
                <a:srgbClr val="43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Arrow Connector 123">
              <a:extLst>
                <a:ext uri="{FF2B5EF4-FFF2-40B4-BE49-F238E27FC236}">
                  <a16:creationId xmlns:a16="http://schemas.microsoft.com/office/drawing/2014/main" id="{9BAAF12F-F714-6148-89D6-C8DDA743B43B}"/>
                </a:ext>
              </a:extLst>
            </p:cNvPr>
            <p:cNvCxnSpPr>
              <a:cxnSpLocks/>
              <a:stCxn id="120" idx="5"/>
              <a:endCxn id="115" idx="0"/>
            </p:cNvCxnSpPr>
            <p:nvPr/>
          </p:nvCxnSpPr>
          <p:spPr>
            <a:xfrm>
              <a:off x="4028463" y="3237718"/>
              <a:ext cx="174359" cy="264409"/>
            </a:xfrm>
            <a:prstGeom prst="straightConnector1">
              <a:avLst/>
            </a:prstGeom>
            <a:ln w="19050">
              <a:solidFill>
                <a:srgbClr val="4372C4"/>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3D8B4341-FB37-6344-850E-E39D14ED1A21}"/>
                </a:ext>
              </a:extLst>
            </p:cNvPr>
            <p:cNvCxnSpPr>
              <a:cxnSpLocks/>
              <a:stCxn id="121" idx="4"/>
              <a:endCxn id="120" idx="0"/>
            </p:cNvCxnSpPr>
            <p:nvPr/>
          </p:nvCxnSpPr>
          <p:spPr>
            <a:xfrm>
              <a:off x="3914362" y="2732797"/>
              <a:ext cx="0" cy="229455"/>
            </a:xfrm>
            <a:prstGeom prst="straightConnector1">
              <a:avLst/>
            </a:prstGeom>
            <a:ln w="19050">
              <a:solidFill>
                <a:srgbClr val="4372C4"/>
              </a:solidFill>
              <a:tailEnd type="triangle"/>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08B1FBA4-AB4F-FA4F-AF85-2C6CCEA72052}"/>
                </a:ext>
              </a:extLst>
            </p:cNvPr>
            <p:cNvSpPr/>
            <p:nvPr/>
          </p:nvSpPr>
          <p:spPr>
            <a:xfrm>
              <a:off x="3611741" y="2311355"/>
              <a:ext cx="1174414" cy="1562866"/>
            </a:xfrm>
            <a:prstGeom prst="rect">
              <a:avLst/>
            </a:prstGeom>
            <a:noFill/>
            <a:ln w="31750">
              <a:solidFill>
                <a:srgbClr val="4372C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7E3867B5-069B-D94B-A0AE-9127E3D643E9}"/>
                </a:ext>
              </a:extLst>
            </p:cNvPr>
            <p:cNvSpPr/>
            <p:nvPr/>
          </p:nvSpPr>
          <p:spPr>
            <a:xfrm>
              <a:off x="4327140" y="2962252"/>
              <a:ext cx="322729" cy="322729"/>
            </a:xfrm>
            <a:prstGeom prst="ellipse">
              <a:avLst/>
            </a:prstGeom>
            <a:solidFill>
              <a:srgbClr val="FFC000"/>
            </a:solidFill>
            <a:ln w="19050">
              <a:solidFill>
                <a:srgbClr val="43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3" name="Straight Arrow Connector 132">
              <a:extLst>
                <a:ext uri="{FF2B5EF4-FFF2-40B4-BE49-F238E27FC236}">
                  <a16:creationId xmlns:a16="http://schemas.microsoft.com/office/drawing/2014/main" id="{2CCCC70F-71EF-BE4C-8C99-64D945B3A787}"/>
                </a:ext>
              </a:extLst>
            </p:cNvPr>
            <p:cNvCxnSpPr>
              <a:cxnSpLocks/>
              <a:stCxn id="132" idx="3"/>
              <a:endCxn id="115" idx="0"/>
            </p:cNvCxnSpPr>
            <p:nvPr/>
          </p:nvCxnSpPr>
          <p:spPr>
            <a:xfrm flipH="1">
              <a:off x="4202822" y="3237718"/>
              <a:ext cx="171581" cy="264409"/>
            </a:xfrm>
            <a:prstGeom prst="straightConnector1">
              <a:avLst/>
            </a:prstGeom>
            <a:ln w="19050">
              <a:solidFill>
                <a:srgbClr val="4372C4"/>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8" name="Curved Connector 127">
            <a:extLst>
              <a:ext uri="{FF2B5EF4-FFF2-40B4-BE49-F238E27FC236}">
                <a16:creationId xmlns:a16="http://schemas.microsoft.com/office/drawing/2014/main" id="{4323067A-9C1D-D046-9576-B34752A5B59D}"/>
              </a:ext>
            </a:extLst>
          </p:cNvPr>
          <p:cNvCxnSpPr>
            <a:cxnSpLocks/>
            <a:stCxn id="136" idx="6"/>
            <a:endCxn id="122" idx="6"/>
          </p:cNvCxnSpPr>
          <p:nvPr/>
        </p:nvCxnSpPr>
        <p:spPr>
          <a:xfrm flipH="1">
            <a:off x="6435287" y="3123617"/>
            <a:ext cx="1849" cy="2121932"/>
          </a:xfrm>
          <a:prstGeom prst="curvedConnector3">
            <a:avLst>
              <a:gd name="adj1" fmla="val -1236344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Oval 133">
            <a:extLst>
              <a:ext uri="{FF2B5EF4-FFF2-40B4-BE49-F238E27FC236}">
                <a16:creationId xmlns:a16="http://schemas.microsoft.com/office/drawing/2014/main" id="{CFFD940D-06F6-E04D-87A1-6CB628B53C15}"/>
              </a:ext>
            </a:extLst>
          </p:cNvPr>
          <p:cNvSpPr/>
          <p:nvPr/>
        </p:nvSpPr>
        <p:spPr>
          <a:xfrm>
            <a:off x="5525657" y="5080544"/>
            <a:ext cx="322729" cy="322729"/>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 name="Straight Arrow Connector 134">
            <a:extLst>
              <a:ext uri="{FF2B5EF4-FFF2-40B4-BE49-F238E27FC236}">
                <a16:creationId xmlns:a16="http://schemas.microsoft.com/office/drawing/2014/main" id="{A45C2257-E4F5-A24A-B9A7-AD02621F50F2}"/>
              </a:ext>
            </a:extLst>
          </p:cNvPr>
          <p:cNvCxnSpPr>
            <a:cxnSpLocks/>
            <a:stCxn id="134" idx="5"/>
            <a:endCxn id="123" idx="0"/>
          </p:cNvCxnSpPr>
          <p:nvPr/>
        </p:nvCxnSpPr>
        <p:spPr>
          <a:xfrm>
            <a:off x="5801123" y="5356010"/>
            <a:ext cx="187114" cy="2797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Oval 135">
            <a:extLst>
              <a:ext uri="{FF2B5EF4-FFF2-40B4-BE49-F238E27FC236}">
                <a16:creationId xmlns:a16="http://schemas.microsoft.com/office/drawing/2014/main" id="{C8966E7A-A585-CF44-95B8-6D498B85C1AA}"/>
              </a:ext>
            </a:extLst>
          </p:cNvPr>
          <p:cNvSpPr/>
          <p:nvPr/>
        </p:nvSpPr>
        <p:spPr>
          <a:xfrm>
            <a:off x="6114407" y="2962252"/>
            <a:ext cx="322729" cy="322729"/>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Curved Connector 149">
            <a:extLst>
              <a:ext uri="{FF2B5EF4-FFF2-40B4-BE49-F238E27FC236}">
                <a16:creationId xmlns:a16="http://schemas.microsoft.com/office/drawing/2014/main" id="{45AA90FF-DF5C-6A4B-872D-11B5633A0D46}"/>
              </a:ext>
            </a:extLst>
          </p:cNvPr>
          <p:cNvCxnSpPr>
            <a:cxnSpLocks/>
            <a:stCxn id="132" idx="6"/>
            <a:endCxn id="122" idx="6"/>
          </p:cNvCxnSpPr>
          <p:nvPr/>
        </p:nvCxnSpPr>
        <p:spPr>
          <a:xfrm>
            <a:off x="4587239" y="3123617"/>
            <a:ext cx="1848048" cy="2121932"/>
          </a:xfrm>
          <a:prstGeom prst="curvedConnector3">
            <a:avLst>
              <a:gd name="adj1" fmla="val 11237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C20B85A5-4842-0640-B538-954C1C6686FB}"/>
              </a:ext>
            </a:extLst>
          </p:cNvPr>
          <p:cNvSpPr txBox="1"/>
          <p:nvPr/>
        </p:nvSpPr>
        <p:spPr>
          <a:xfrm>
            <a:off x="1073949" y="1829907"/>
            <a:ext cx="1174414" cy="369332"/>
          </a:xfrm>
          <a:prstGeom prst="rect">
            <a:avLst/>
          </a:prstGeom>
          <a:noFill/>
        </p:spPr>
        <p:txBody>
          <a:bodyPr wrap="square" rtlCol="0">
            <a:spAutoFit/>
          </a:bodyPr>
          <a:lstStyle/>
          <a:p>
            <a:pPr algn="ctr"/>
            <a:r>
              <a:rPr lang="en-US" b="1"/>
              <a:t>Original</a:t>
            </a:r>
          </a:p>
        </p:txBody>
      </p:sp>
      <p:sp>
        <p:nvSpPr>
          <p:cNvPr id="176" name="TextBox 175">
            <a:extLst>
              <a:ext uri="{FF2B5EF4-FFF2-40B4-BE49-F238E27FC236}">
                <a16:creationId xmlns:a16="http://schemas.microsoft.com/office/drawing/2014/main" id="{D6961B87-1053-704B-9A6F-B1A1BB975678}"/>
              </a:ext>
            </a:extLst>
          </p:cNvPr>
          <p:cNvSpPr txBox="1"/>
          <p:nvPr/>
        </p:nvSpPr>
        <p:spPr>
          <a:xfrm>
            <a:off x="3558408" y="1831562"/>
            <a:ext cx="1174414" cy="369332"/>
          </a:xfrm>
          <a:prstGeom prst="rect">
            <a:avLst/>
          </a:prstGeom>
          <a:noFill/>
        </p:spPr>
        <p:txBody>
          <a:bodyPr wrap="square" rtlCol="0">
            <a:spAutoFit/>
          </a:bodyPr>
          <a:lstStyle/>
          <a:p>
            <a:pPr algn="ctr"/>
            <a:r>
              <a:rPr lang="en-US" b="1"/>
              <a:t>Producer</a:t>
            </a:r>
          </a:p>
        </p:txBody>
      </p:sp>
      <p:sp>
        <p:nvSpPr>
          <p:cNvPr id="177" name="TextBox 176">
            <a:extLst>
              <a:ext uri="{FF2B5EF4-FFF2-40B4-BE49-F238E27FC236}">
                <a16:creationId xmlns:a16="http://schemas.microsoft.com/office/drawing/2014/main" id="{96C13B6D-2401-5549-AE43-F57C367300B9}"/>
              </a:ext>
            </a:extLst>
          </p:cNvPr>
          <p:cNvSpPr txBox="1"/>
          <p:nvPr/>
        </p:nvSpPr>
        <p:spPr>
          <a:xfrm>
            <a:off x="5334530" y="1825625"/>
            <a:ext cx="1174414" cy="369332"/>
          </a:xfrm>
          <a:prstGeom prst="rect">
            <a:avLst/>
          </a:prstGeom>
          <a:noFill/>
        </p:spPr>
        <p:txBody>
          <a:bodyPr wrap="square" rtlCol="0">
            <a:spAutoFit/>
          </a:bodyPr>
          <a:lstStyle/>
          <a:p>
            <a:pPr algn="ctr"/>
            <a:r>
              <a:rPr lang="en-US" b="1"/>
              <a:t>Consumer</a:t>
            </a:r>
          </a:p>
        </p:txBody>
      </p:sp>
      <p:cxnSp>
        <p:nvCxnSpPr>
          <p:cNvPr id="178" name="Straight Connector 177">
            <a:extLst>
              <a:ext uri="{FF2B5EF4-FFF2-40B4-BE49-F238E27FC236}">
                <a16:creationId xmlns:a16="http://schemas.microsoft.com/office/drawing/2014/main" id="{3C22B0C9-CF1B-5849-9DE7-85AAD76C2E30}"/>
              </a:ext>
            </a:extLst>
          </p:cNvPr>
          <p:cNvCxnSpPr>
            <a:cxnSpLocks/>
          </p:cNvCxnSpPr>
          <p:nvPr/>
        </p:nvCxnSpPr>
        <p:spPr>
          <a:xfrm flipV="1">
            <a:off x="2913422" y="1826148"/>
            <a:ext cx="0" cy="4350815"/>
          </a:xfrm>
          <a:prstGeom prst="line">
            <a:avLst/>
          </a:prstGeom>
          <a:ln w="317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E501ED9-4582-D54E-88FA-DFAA159F4D4B}"/>
              </a:ext>
            </a:extLst>
          </p:cNvPr>
          <p:cNvCxnSpPr>
            <a:cxnSpLocks/>
          </p:cNvCxnSpPr>
          <p:nvPr/>
        </p:nvCxnSpPr>
        <p:spPr>
          <a:xfrm>
            <a:off x="568411" y="1112104"/>
            <a:ext cx="10952686" cy="0"/>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70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0"/>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28"/>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17" grpId="0" animBg="1"/>
      <p:bldP spid="131" grpId="0" animBg="1"/>
      <p:bldP spid="134" grpId="0" animBg="1"/>
      <p:bldP spid="136" grpId="0" animBg="1"/>
      <p:bldP spid="13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E87A99F-A4FC-2E43-AC61-6EB16F6E82C8}"/>
              </a:ext>
            </a:extLst>
          </p:cNvPr>
          <p:cNvSpPr/>
          <p:nvPr/>
        </p:nvSpPr>
        <p:spPr>
          <a:xfrm flipV="1">
            <a:off x="5915776" y="2845990"/>
            <a:ext cx="1704053" cy="9144"/>
          </a:xfrm>
          <a:prstGeom prst="rect">
            <a:avLst/>
          </a:prstGeom>
        </p:spPr>
        <p:style>
          <a:lnRef idx="2">
            <a:schemeClr val="accent5">
              <a:tint val="40000"/>
              <a:alpha val="90000"/>
              <a:hueOff val="-2527411"/>
              <a:satOff val="-8562"/>
              <a:lumOff val="-1098"/>
              <a:alphaOff val="0"/>
            </a:schemeClr>
          </a:lnRef>
          <a:fillRef idx="1">
            <a:schemeClr val="accent5">
              <a:tint val="40000"/>
              <a:alpha val="90000"/>
              <a:hueOff val="-2527411"/>
              <a:satOff val="-8562"/>
              <a:lumOff val="-1098"/>
              <a:alphaOff val="0"/>
            </a:schemeClr>
          </a:fillRef>
          <a:effectRef idx="0">
            <a:schemeClr val="accent5">
              <a:tint val="40000"/>
              <a:alpha val="90000"/>
              <a:hueOff val="-2527411"/>
              <a:satOff val="-8562"/>
              <a:lumOff val="-1098"/>
              <a:alphaOff val="0"/>
            </a:schemeClr>
          </a:effectRef>
          <a:fontRef idx="minor">
            <a:schemeClr val="dk1">
              <a:hueOff val="0"/>
              <a:satOff val="0"/>
              <a:lumOff val="0"/>
              <a:alphaOff val="0"/>
            </a:schemeClr>
          </a:fontRef>
        </p:style>
      </p:sp>
      <p:sp>
        <p:nvSpPr>
          <p:cNvPr id="4" name="Slide Number Placeholder 3">
            <a:extLst>
              <a:ext uri="{FF2B5EF4-FFF2-40B4-BE49-F238E27FC236}">
                <a16:creationId xmlns:a16="http://schemas.microsoft.com/office/drawing/2014/main" id="{8768DD88-28CB-064B-8139-9F23D85BAD6C}"/>
              </a:ext>
            </a:extLst>
          </p:cNvPr>
          <p:cNvSpPr>
            <a:spLocks noGrp="1"/>
          </p:cNvSpPr>
          <p:nvPr>
            <p:ph type="sldNum" sz="quarter" idx="12"/>
          </p:nvPr>
        </p:nvSpPr>
        <p:spPr/>
        <p:txBody>
          <a:bodyPr>
            <a:normAutofit/>
          </a:bodyPr>
          <a:lstStyle/>
          <a:p>
            <a:pPr>
              <a:spcAft>
                <a:spcPts val="600"/>
              </a:spcAft>
            </a:pPr>
            <a:fld id="{3A98EE3D-8CD1-4C3F-BD1C-C98C9596463C}" type="slidenum">
              <a:rPr lang="en-US" smtClean="0"/>
              <a:pPr>
                <a:spcAft>
                  <a:spcPts val="600"/>
                </a:spcAft>
              </a:pPr>
              <a:t>15</a:t>
            </a:fld>
            <a:endParaRPr lang="en-US"/>
          </a:p>
        </p:txBody>
      </p:sp>
      <p:sp>
        <p:nvSpPr>
          <p:cNvPr id="2" name="Title 1">
            <a:extLst>
              <a:ext uri="{FF2B5EF4-FFF2-40B4-BE49-F238E27FC236}">
                <a16:creationId xmlns:a16="http://schemas.microsoft.com/office/drawing/2014/main" id="{D58B05A8-8227-F145-9734-8C90ABC2557C}"/>
              </a:ext>
            </a:extLst>
          </p:cNvPr>
          <p:cNvSpPr>
            <a:spLocks noGrp="1"/>
          </p:cNvSpPr>
          <p:nvPr>
            <p:ph type="title" idx="4294967295"/>
          </p:nvPr>
        </p:nvSpPr>
        <p:spPr>
          <a:xfrm>
            <a:off x="621499" y="89695"/>
            <a:ext cx="11407775" cy="1325562"/>
          </a:xfrm>
        </p:spPr>
        <p:txBody>
          <a:bodyPr>
            <a:normAutofit/>
          </a:bodyPr>
          <a:lstStyle/>
          <a:p>
            <a:r>
              <a:rPr lang="en-US"/>
              <a:t>Compilation Procedure</a:t>
            </a:r>
          </a:p>
        </p:txBody>
      </p:sp>
      <p:sp>
        <p:nvSpPr>
          <p:cNvPr id="7" name="Rectangle 6">
            <a:extLst>
              <a:ext uri="{FF2B5EF4-FFF2-40B4-BE49-F238E27FC236}">
                <a16:creationId xmlns:a16="http://schemas.microsoft.com/office/drawing/2014/main" id="{447BFFF7-CC0B-6D47-8808-91428D36B41A}"/>
              </a:ext>
            </a:extLst>
          </p:cNvPr>
          <p:cNvSpPr/>
          <p:nvPr/>
        </p:nvSpPr>
        <p:spPr>
          <a:xfrm>
            <a:off x="2301535" y="2843038"/>
            <a:ext cx="1519512" cy="71"/>
          </a:xfrm>
          <a:prstGeom prst="rect">
            <a:avLst/>
          </a:pr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sp>
      <p:sp>
        <p:nvSpPr>
          <p:cNvPr id="8" name="Chevron 7">
            <a:extLst>
              <a:ext uri="{FF2B5EF4-FFF2-40B4-BE49-F238E27FC236}">
                <a16:creationId xmlns:a16="http://schemas.microsoft.com/office/drawing/2014/main" id="{0AF41C66-1905-F649-8A80-CF10D6DCA6C4}"/>
              </a:ext>
            </a:extLst>
          </p:cNvPr>
          <p:cNvSpPr/>
          <p:nvPr/>
        </p:nvSpPr>
        <p:spPr>
          <a:xfrm>
            <a:off x="3912218" y="2715435"/>
            <a:ext cx="174743" cy="328024"/>
          </a:xfrm>
          <a:prstGeom prst="chevron">
            <a:avLst>
              <a:gd name="adj" fmla="val 90000"/>
            </a:avLst>
          </a:prstGeom>
        </p:spPr>
        <p:style>
          <a:lnRef idx="2">
            <a:schemeClr val="accent5">
              <a:tint val="40000"/>
              <a:alpha val="90000"/>
              <a:hueOff val="-842470"/>
              <a:satOff val="-2854"/>
              <a:lumOff val="-366"/>
              <a:alphaOff val="0"/>
            </a:schemeClr>
          </a:lnRef>
          <a:fillRef idx="1">
            <a:schemeClr val="accent5">
              <a:tint val="40000"/>
              <a:alpha val="90000"/>
              <a:hueOff val="-842470"/>
              <a:satOff val="-2854"/>
              <a:lumOff val="-366"/>
              <a:alphaOff val="0"/>
            </a:schemeClr>
          </a:fillRef>
          <a:effectRef idx="0">
            <a:schemeClr val="accent5">
              <a:tint val="40000"/>
              <a:alpha val="90000"/>
              <a:hueOff val="-842470"/>
              <a:satOff val="-2854"/>
              <a:lumOff val="-366"/>
              <a:alphaOff val="0"/>
            </a:schemeClr>
          </a:effectRef>
          <a:fontRef idx="minor">
            <a:schemeClr val="dk1">
              <a:hueOff val="0"/>
              <a:satOff val="0"/>
              <a:lumOff val="0"/>
              <a:alphaOff val="0"/>
            </a:schemeClr>
          </a:fontRef>
        </p:style>
      </p:sp>
      <p:sp>
        <p:nvSpPr>
          <p:cNvPr id="9" name="Freeform 8">
            <a:extLst>
              <a:ext uri="{FF2B5EF4-FFF2-40B4-BE49-F238E27FC236}">
                <a16:creationId xmlns:a16="http://schemas.microsoft.com/office/drawing/2014/main" id="{0A7DF08C-6A67-0948-930F-E62E2AA6943D}"/>
              </a:ext>
            </a:extLst>
          </p:cNvPr>
          <p:cNvSpPr/>
          <p:nvPr/>
        </p:nvSpPr>
        <p:spPr>
          <a:xfrm>
            <a:off x="1291059" y="2022537"/>
            <a:ext cx="1641073" cy="1641073"/>
          </a:xfrm>
          <a:custGeom>
            <a:avLst/>
            <a:gdLst>
              <a:gd name="connsiteX0" fmla="*/ 0 w 1641073"/>
              <a:gd name="connsiteY0" fmla="*/ 820537 h 1641073"/>
              <a:gd name="connsiteX1" fmla="*/ 820537 w 1641073"/>
              <a:gd name="connsiteY1" fmla="*/ 0 h 1641073"/>
              <a:gd name="connsiteX2" fmla="*/ 1641074 w 1641073"/>
              <a:gd name="connsiteY2" fmla="*/ 820537 h 1641073"/>
              <a:gd name="connsiteX3" fmla="*/ 820537 w 1641073"/>
              <a:gd name="connsiteY3" fmla="*/ 1641074 h 1641073"/>
              <a:gd name="connsiteX4" fmla="*/ 0 w 1641073"/>
              <a:gd name="connsiteY4" fmla="*/ 820537 h 1641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073" h="1641073">
                <a:moveTo>
                  <a:pt x="0" y="820537"/>
                </a:moveTo>
                <a:cubicBezTo>
                  <a:pt x="0" y="367367"/>
                  <a:pt x="367367" y="0"/>
                  <a:pt x="820537" y="0"/>
                </a:cubicBezTo>
                <a:cubicBezTo>
                  <a:pt x="1273707" y="0"/>
                  <a:pt x="1641074" y="367367"/>
                  <a:pt x="1641074" y="820537"/>
                </a:cubicBezTo>
                <a:cubicBezTo>
                  <a:pt x="1641074" y="1273707"/>
                  <a:pt x="1273707" y="1641074"/>
                  <a:pt x="820537" y="1641074"/>
                </a:cubicBezTo>
                <a:cubicBezTo>
                  <a:pt x="367367" y="1641074"/>
                  <a:pt x="0" y="1273707"/>
                  <a:pt x="0" y="820537"/>
                </a:cubicBezTo>
                <a:close/>
              </a:path>
            </a:pathLst>
          </a:cu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304013" tIns="304013" rIns="304013" bIns="304013" numCol="1" spcCol="1270" anchor="ctr" anchorCtr="0">
            <a:noAutofit/>
          </a:bodyPr>
          <a:lstStyle/>
          <a:p>
            <a:pPr marL="0" lvl="0" indent="0" algn="ctr" defTabSz="2667000">
              <a:lnSpc>
                <a:spcPct val="90000"/>
              </a:lnSpc>
              <a:spcBef>
                <a:spcPct val="0"/>
              </a:spcBef>
              <a:spcAft>
                <a:spcPct val="35000"/>
              </a:spcAft>
              <a:buNone/>
            </a:pPr>
            <a:r>
              <a:rPr lang="en-US" sz="6000" kern="1200"/>
              <a:t>1</a:t>
            </a:r>
          </a:p>
        </p:txBody>
      </p:sp>
      <p:sp>
        <p:nvSpPr>
          <p:cNvPr id="11" name="Freeform 10">
            <a:extLst>
              <a:ext uri="{FF2B5EF4-FFF2-40B4-BE49-F238E27FC236}">
                <a16:creationId xmlns:a16="http://schemas.microsoft.com/office/drawing/2014/main" id="{F5A9F550-784C-7F48-89A2-5C83E4A8BB26}"/>
              </a:ext>
            </a:extLst>
          </p:cNvPr>
          <p:cNvSpPr/>
          <p:nvPr/>
        </p:nvSpPr>
        <p:spPr>
          <a:xfrm>
            <a:off x="402144" y="3837534"/>
            <a:ext cx="3418904" cy="2149874"/>
          </a:xfrm>
          <a:custGeom>
            <a:avLst/>
            <a:gdLst>
              <a:gd name="connsiteX0" fmla="*/ 0 w 3418904"/>
              <a:gd name="connsiteY0" fmla="*/ 429975 h 2149874"/>
              <a:gd name="connsiteX1" fmla="*/ 1279477 w 3418904"/>
              <a:gd name="connsiteY1" fmla="*/ 429975 h 2149874"/>
              <a:gd name="connsiteX2" fmla="*/ 1279477 w 3418904"/>
              <a:gd name="connsiteY2" fmla="*/ 429975 h 2149874"/>
              <a:gd name="connsiteX3" fmla="*/ 1279477 w 3418904"/>
              <a:gd name="connsiteY3" fmla="*/ 429975 h 2149874"/>
              <a:gd name="connsiteX4" fmla="*/ 1709452 w 3418904"/>
              <a:gd name="connsiteY4" fmla="*/ 0 h 2149874"/>
              <a:gd name="connsiteX5" fmla="*/ 2139427 w 3418904"/>
              <a:gd name="connsiteY5" fmla="*/ 429975 h 2149874"/>
              <a:gd name="connsiteX6" fmla="*/ 2139427 w 3418904"/>
              <a:gd name="connsiteY6" fmla="*/ 429975 h 2149874"/>
              <a:gd name="connsiteX7" fmla="*/ 2139427 w 3418904"/>
              <a:gd name="connsiteY7" fmla="*/ 429975 h 2149874"/>
              <a:gd name="connsiteX8" fmla="*/ 3418904 w 3418904"/>
              <a:gd name="connsiteY8" fmla="*/ 429975 h 2149874"/>
              <a:gd name="connsiteX9" fmla="*/ 3418904 w 3418904"/>
              <a:gd name="connsiteY9" fmla="*/ 2149874 h 2149874"/>
              <a:gd name="connsiteX10" fmla="*/ 0 w 3418904"/>
              <a:gd name="connsiteY10" fmla="*/ 2149874 h 2149874"/>
              <a:gd name="connsiteX11" fmla="*/ 0 w 3418904"/>
              <a:gd name="connsiteY11" fmla="*/ 429975 h 214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04" h="2149874">
                <a:moveTo>
                  <a:pt x="0" y="429975"/>
                </a:moveTo>
                <a:lnTo>
                  <a:pt x="1279477" y="429975"/>
                </a:lnTo>
                <a:lnTo>
                  <a:pt x="1279477" y="429975"/>
                </a:lnTo>
                <a:lnTo>
                  <a:pt x="1279477" y="429975"/>
                </a:lnTo>
                <a:lnTo>
                  <a:pt x="1709452" y="0"/>
                </a:lnTo>
                <a:lnTo>
                  <a:pt x="2139427" y="429975"/>
                </a:lnTo>
                <a:lnTo>
                  <a:pt x="2139427" y="429975"/>
                </a:lnTo>
                <a:lnTo>
                  <a:pt x="2139427" y="429975"/>
                </a:lnTo>
                <a:lnTo>
                  <a:pt x="3418904" y="429975"/>
                </a:lnTo>
                <a:lnTo>
                  <a:pt x="3418904" y="2149874"/>
                </a:lnTo>
                <a:lnTo>
                  <a:pt x="0" y="2149874"/>
                </a:lnTo>
                <a:lnTo>
                  <a:pt x="0" y="429975"/>
                </a:lnTo>
                <a:close/>
              </a:path>
            </a:pathLst>
          </a:custGeom>
        </p:spPr>
        <p:style>
          <a:lnRef idx="2">
            <a:schemeClr val="accent5">
              <a:tint val="40000"/>
              <a:alpha val="90000"/>
              <a:hueOff val="-1684941"/>
              <a:satOff val="-5708"/>
              <a:lumOff val="-732"/>
              <a:alphaOff val="0"/>
            </a:schemeClr>
          </a:lnRef>
          <a:fillRef idx="1">
            <a:schemeClr val="accent5">
              <a:tint val="40000"/>
              <a:alpha val="90000"/>
              <a:hueOff val="-1684941"/>
              <a:satOff val="-5708"/>
              <a:lumOff val="-732"/>
              <a:alphaOff val="0"/>
            </a:schemeClr>
          </a:fillRef>
          <a:effectRef idx="0">
            <a:schemeClr val="accent5">
              <a:tint val="40000"/>
              <a:alpha val="90000"/>
              <a:hueOff val="-1684941"/>
              <a:satOff val="-5708"/>
              <a:lumOff val="-732"/>
              <a:alphaOff val="0"/>
            </a:schemeClr>
          </a:effectRef>
          <a:fontRef idx="minor">
            <a:schemeClr val="dk1">
              <a:hueOff val="0"/>
              <a:satOff val="0"/>
              <a:lumOff val="0"/>
              <a:alphaOff val="0"/>
            </a:schemeClr>
          </a:fontRef>
        </p:style>
        <p:txBody>
          <a:bodyPr spcFirstLastPara="0" vert="horz" wrap="square" lIns="182880" tIns="595075" rIns="182880" bIns="165100" numCol="1" spcCol="1270" anchor="t" anchorCtr="0">
            <a:noAutofit/>
          </a:bodyPr>
          <a:lstStyle/>
          <a:p>
            <a:pPr marL="0" lvl="0" indent="0" algn="l" defTabSz="889000">
              <a:lnSpc>
                <a:spcPct val="90000"/>
              </a:lnSpc>
              <a:spcBef>
                <a:spcPct val="0"/>
              </a:spcBef>
              <a:spcAft>
                <a:spcPct val="35000"/>
              </a:spcAft>
              <a:buNone/>
            </a:pPr>
            <a:r>
              <a:rPr lang="en-US" sz="2000" b="1" kern="1200"/>
              <a:t>Find NMAs</a:t>
            </a:r>
          </a:p>
          <a:p>
            <a:pPr marL="0" lvl="0" indent="0" algn="l" defTabSz="889000">
              <a:lnSpc>
                <a:spcPct val="90000"/>
              </a:lnSpc>
              <a:spcBef>
                <a:spcPct val="0"/>
              </a:spcBef>
              <a:spcAft>
                <a:spcPct val="35000"/>
              </a:spcAft>
              <a:buNone/>
            </a:pPr>
            <a:r>
              <a:rPr lang="en-US" sz="1600" kern="1200"/>
              <a:t>Identify pointer indirect accesses in innermost kernel loop </a:t>
            </a:r>
          </a:p>
          <a:p>
            <a:pPr marL="0" lvl="0" indent="0" algn="l" defTabSz="889000">
              <a:lnSpc>
                <a:spcPct val="90000"/>
              </a:lnSpc>
              <a:spcBef>
                <a:spcPct val="0"/>
              </a:spcBef>
              <a:spcAft>
                <a:spcPct val="35000"/>
              </a:spcAft>
              <a:buNone/>
            </a:pPr>
            <a:r>
              <a:rPr lang="en-US" sz="1600" kern="1200"/>
              <a:t>Search for loads and RMWs where address originates from earlier load</a:t>
            </a:r>
          </a:p>
        </p:txBody>
      </p:sp>
      <p:sp>
        <p:nvSpPr>
          <p:cNvPr id="12" name="Rectangle 11">
            <a:extLst>
              <a:ext uri="{FF2B5EF4-FFF2-40B4-BE49-F238E27FC236}">
                <a16:creationId xmlns:a16="http://schemas.microsoft.com/office/drawing/2014/main" id="{5EBC1ED0-A118-6140-9706-F2258104281B}"/>
              </a:ext>
            </a:extLst>
          </p:cNvPr>
          <p:cNvSpPr/>
          <p:nvPr/>
        </p:nvSpPr>
        <p:spPr>
          <a:xfrm flipV="1">
            <a:off x="4200926" y="2843038"/>
            <a:ext cx="1710640" cy="9144"/>
          </a:xfrm>
          <a:prstGeom prst="rect">
            <a:avLst/>
          </a:prstGeom>
        </p:spPr>
        <p:style>
          <a:lnRef idx="2">
            <a:schemeClr val="accent5">
              <a:tint val="40000"/>
              <a:alpha val="90000"/>
              <a:hueOff val="-2527411"/>
              <a:satOff val="-8562"/>
              <a:lumOff val="-1098"/>
              <a:alphaOff val="0"/>
            </a:schemeClr>
          </a:lnRef>
          <a:fillRef idx="1">
            <a:schemeClr val="accent5">
              <a:tint val="40000"/>
              <a:alpha val="90000"/>
              <a:hueOff val="-2527411"/>
              <a:satOff val="-8562"/>
              <a:lumOff val="-1098"/>
              <a:alphaOff val="0"/>
            </a:schemeClr>
          </a:fillRef>
          <a:effectRef idx="0">
            <a:schemeClr val="accent5">
              <a:tint val="40000"/>
              <a:alpha val="90000"/>
              <a:hueOff val="-2527411"/>
              <a:satOff val="-8562"/>
              <a:lumOff val="-1098"/>
              <a:alphaOff val="0"/>
            </a:schemeClr>
          </a:effectRef>
          <a:fontRef idx="minor">
            <a:schemeClr val="dk1">
              <a:hueOff val="0"/>
              <a:satOff val="0"/>
              <a:lumOff val="0"/>
              <a:alphaOff val="0"/>
            </a:schemeClr>
          </a:fontRef>
        </p:style>
      </p:sp>
      <p:sp>
        <p:nvSpPr>
          <p:cNvPr id="13" name="Chevron 12">
            <a:extLst>
              <a:ext uri="{FF2B5EF4-FFF2-40B4-BE49-F238E27FC236}">
                <a16:creationId xmlns:a16="http://schemas.microsoft.com/office/drawing/2014/main" id="{D9A40683-9005-2D4A-97C6-4CD6B1F4A2D3}"/>
              </a:ext>
            </a:extLst>
          </p:cNvPr>
          <p:cNvSpPr/>
          <p:nvPr/>
        </p:nvSpPr>
        <p:spPr>
          <a:xfrm>
            <a:off x="7711001" y="2715843"/>
            <a:ext cx="174743" cy="328405"/>
          </a:xfrm>
          <a:prstGeom prst="chevron">
            <a:avLst>
              <a:gd name="adj" fmla="val 90000"/>
            </a:avLst>
          </a:prstGeom>
        </p:spPr>
        <p:style>
          <a:lnRef idx="2">
            <a:schemeClr val="accent5">
              <a:tint val="40000"/>
              <a:alpha val="90000"/>
              <a:hueOff val="-3369881"/>
              <a:satOff val="-11416"/>
              <a:lumOff val="-1464"/>
              <a:alphaOff val="0"/>
            </a:schemeClr>
          </a:lnRef>
          <a:fillRef idx="1">
            <a:schemeClr val="accent5">
              <a:tint val="40000"/>
              <a:alpha val="90000"/>
              <a:hueOff val="-3369881"/>
              <a:satOff val="-11416"/>
              <a:lumOff val="-1464"/>
              <a:alphaOff val="0"/>
            </a:schemeClr>
          </a:fillRef>
          <a:effectRef idx="0">
            <a:schemeClr val="accent5">
              <a:tint val="40000"/>
              <a:alpha val="90000"/>
              <a:hueOff val="-3369881"/>
              <a:satOff val="-11416"/>
              <a:lumOff val="-1464"/>
              <a:alphaOff val="0"/>
            </a:schemeClr>
          </a:effectRef>
          <a:fontRef idx="minor">
            <a:schemeClr val="dk1">
              <a:hueOff val="0"/>
              <a:satOff val="0"/>
              <a:lumOff val="0"/>
              <a:alphaOff val="0"/>
            </a:schemeClr>
          </a:fontRef>
        </p:style>
      </p:sp>
      <p:sp>
        <p:nvSpPr>
          <p:cNvPr id="14" name="Freeform 13">
            <a:extLst>
              <a:ext uri="{FF2B5EF4-FFF2-40B4-BE49-F238E27FC236}">
                <a16:creationId xmlns:a16="http://schemas.microsoft.com/office/drawing/2014/main" id="{A719B5DD-5DA5-8F40-98B8-1B4A1BE99BD1}"/>
              </a:ext>
            </a:extLst>
          </p:cNvPr>
          <p:cNvSpPr/>
          <p:nvPr/>
        </p:nvSpPr>
        <p:spPr>
          <a:xfrm>
            <a:off x="5089364" y="2022542"/>
            <a:ext cx="1642027" cy="1642027"/>
          </a:xfrm>
          <a:custGeom>
            <a:avLst/>
            <a:gdLst>
              <a:gd name="connsiteX0" fmla="*/ 0 w 1642027"/>
              <a:gd name="connsiteY0" fmla="*/ 821014 h 1642027"/>
              <a:gd name="connsiteX1" fmla="*/ 821014 w 1642027"/>
              <a:gd name="connsiteY1" fmla="*/ 0 h 1642027"/>
              <a:gd name="connsiteX2" fmla="*/ 1642028 w 1642027"/>
              <a:gd name="connsiteY2" fmla="*/ 821014 h 1642027"/>
              <a:gd name="connsiteX3" fmla="*/ 821014 w 1642027"/>
              <a:gd name="connsiteY3" fmla="*/ 1642028 h 1642027"/>
              <a:gd name="connsiteX4" fmla="*/ 0 w 1642027"/>
              <a:gd name="connsiteY4" fmla="*/ 821014 h 1642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2027" h="1642027">
                <a:moveTo>
                  <a:pt x="0" y="821014"/>
                </a:moveTo>
                <a:cubicBezTo>
                  <a:pt x="0" y="367580"/>
                  <a:pt x="367580" y="0"/>
                  <a:pt x="821014" y="0"/>
                </a:cubicBezTo>
                <a:cubicBezTo>
                  <a:pt x="1274448" y="0"/>
                  <a:pt x="1642028" y="367580"/>
                  <a:pt x="1642028" y="821014"/>
                </a:cubicBezTo>
                <a:cubicBezTo>
                  <a:pt x="1642028" y="1274448"/>
                  <a:pt x="1274448" y="1642028"/>
                  <a:pt x="821014" y="1642028"/>
                </a:cubicBezTo>
                <a:cubicBezTo>
                  <a:pt x="367580" y="1642028"/>
                  <a:pt x="0" y="1274448"/>
                  <a:pt x="0" y="821014"/>
                </a:cubicBezTo>
                <a:close/>
              </a:path>
            </a:pathLst>
          </a:custGeom>
        </p:spPr>
        <p:style>
          <a:lnRef idx="2">
            <a:schemeClr val="accent5">
              <a:hueOff val="-3379271"/>
              <a:satOff val="-8710"/>
              <a:lumOff val="-5883"/>
              <a:alphaOff val="0"/>
            </a:schemeClr>
          </a:lnRef>
          <a:fillRef idx="1">
            <a:schemeClr val="accent5">
              <a:hueOff val="-3379271"/>
              <a:satOff val="-8710"/>
              <a:lumOff val="-5883"/>
              <a:alphaOff val="0"/>
            </a:schemeClr>
          </a:fillRef>
          <a:effectRef idx="0">
            <a:schemeClr val="accent5">
              <a:hueOff val="-3379271"/>
              <a:satOff val="-8710"/>
              <a:lumOff val="-5883"/>
              <a:alphaOff val="0"/>
            </a:schemeClr>
          </a:effectRef>
          <a:fontRef idx="minor">
            <a:schemeClr val="lt1"/>
          </a:fontRef>
        </p:style>
        <p:txBody>
          <a:bodyPr spcFirstLastPara="0" vert="horz" wrap="square" lIns="304189" tIns="304189" rIns="304189" bIns="304189" numCol="1" spcCol="1270" anchor="ctr" anchorCtr="0">
            <a:noAutofit/>
          </a:bodyPr>
          <a:lstStyle/>
          <a:p>
            <a:pPr marL="0" lvl="0" indent="0" algn="ctr" defTabSz="2667000">
              <a:lnSpc>
                <a:spcPct val="90000"/>
              </a:lnSpc>
              <a:spcBef>
                <a:spcPct val="0"/>
              </a:spcBef>
              <a:spcAft>
                <a:spcPct val="35000"/>
              </a:spcAft>
              <a:buNone/>
            </a:pPr>
            <a:r>
              <a:rPr lang="en-US" sz="6000" kern="1200"/>
              <a:t>2</a:t>
            </a:r>
          </a:p>
        </p:txBody>
      </p:sp>
      <p:sp>
        <p:nvSpPr>
          <p:cNvPr id="15" name="Freeform 14">
            <a:extLst>
              <a:ext uri="{FF2B5EF4-FFF2-40B4-BE49-F238E27FC236}">
                <a16:creationId xmlns:a16="http://schemas.microsoft.com/office/drawing/2014/main" id="{3BD1AEA9-EFA6-2149-87F7-ED59D2B48683}"/>
              </a:ext>
            </a:extLst>
          </p:cNvPr>
          <p:cNvSpPr/>
          <p:nvPr/>
        </p:nvSpPr>
        <p:spPr>
          <a:xfrm>
            <a:off x="4200926" y="3838593"/>
            <a:ext cx="3418904" cy="2149874"/>
          </a:xfrm>
          <a:custGeom>
            <a:avLst/>
            <a:gdLst>
              <a:gd name="connsiteX0" fmla="*/ 0 w 3418904"/>
              <a:gd name="connsiteY0" fmla="*/ 429975 h 2149874"/>
              <a:gd name="connsiteX1" fmla="*/ 1279477 w 3418904"/>
              <a:gd name="connsiteY1" fmla="*/ 429975 h 2149874"/>
              <a:gd name="connsiteX2" fmla="*/ 1279477 w 3418904"/>
              <a:gd name="connsiteY2" fmla="*/ 429975 h 2149874"/>
              <a:gd name="connsiteX3" fmla="*/ 1279477 w 3418904"/>
              <a:gd name="connsiteY3" fmla="*/ 429975 h 2149874"/>
              <a:gd name="connsiteX4" fmla="*/ 1709452 w 3418904"/>
              <a:gd name="connsiteY4" fmla="*/ 0 h 2149874"/>
              <a:gd name="connsiteX5" fmla="*/ 2139427 w 3418904"/>
              <a:gd name="connsiteY5" fmla="*/ 429975 h 2149874"/>
              <a:gd name="connsiteX6" fmla="*/ 2139427 w 3418904"/>
              <a:gd name="connsiteY6" fmla="*/ 429975 h 2149874"/>
              <a:gd name="connsiteX7" fmla="*/ 2139427 w 3418904"/>
              <a:gd name="connsiteY7" fmla="*/ 429975 h 2149874"/>
              <a:gd name="connsiteX8" fmla="*/ 3418904 w 3418904"/>
              <a:gd name="connsiteY8" fmla="*/ 429975 h 2149874"/>
              <a:gd name="connsiteX9" fmla="*/ 3418904 w 3418904"/>
              <a:gd name="connsiteY9" fmla="*/ 2149874 h 2149874"/>
              <a:gd name="connsiteX10" fmla="*/ 0 w 3418904"/>
              <a:gd name="connsiteY10" fmla="*/ 2149874 h 2149874"/>
              <a:gd name="connsiteX11" fmla="*/ 0 w 3418904"/>
              <a:gd name="connsiteY11" fmla="*/ 429975 h 214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04" h="2149874">
                <a:moveTo>
                  <a:pt x="0" y="429975"/>
                </a:moveTo>
                <a:lnTo>
                  <a:pt x="1279477" y="429975"/>
                </a:lnTo>
                <a:lnTo>
                  <a:pt x="1279477" y="429975"/>
                </a:lnTo>
                <a:lnTo>
                  <a:pt x="1279477" y="429975"/>
                </a:lnTo>
                <a:lnTo>
                  <a:pt x="1709452" y="0"/>
                </a:lnTo>
                <a:lnTo>
                  <a:pt x="2139427" y="429975"/>
                </a:lnTo>
                <a:lnTo>
                  <a:pt x="2139427" y="429975"/>
                </a:lnTo>
                <a:lnTo>
                  <a:pt x="2139427" y="429975"/>
                </a:lnTo>
                <a:lnTo>
                  <a:pt x="3418904" y="429975"/>
                </a:lnTo>
                <a:lnTo>
                  <a:pt x="3418904" y="2149874"/>
                </a:lnTo>
                <a:lnTo>
                  <a:pt x="0" y="2149874"/>
                </a:lnTo>
                <a:lnTo>
                  <a:pt x="0" y="429975"/>
                </a:lnTo>
                <a:close/>
              </a:path>
            </a:pathLst>
          </a:custGeom>
        </p:spPr>
        <p:style>
          <a:lnRef idx="2">
            <a:schemeClr val="accent5">
              <a:tint val="40000"/>
              <a:alpha val="90000"/>
              <a:hueOff val="-4212351"/>
              <a:satOff val="-14270"/>
              <a:lumOff val="-1830"/>
              <a:alphaOff val="0"/>
            </a:schemeClr>
          </a:lnRef>
          <a:fillRef idx="1">
            <a:schemeClr val="accent5">
              <a:tint val="40000"/>
              <a:alpha val="90000"/>
              <a:hueOff val="-4212351"/>
              <a:satOff val="-14270"/>
              <a:lumOff val="-1830"/>
              <a:alphaOff val="0"/>
            </a:schemeClr>
          </a:fillRef>
          <a:effectRef idx="0">
            <a:schemeClr val="accent5">
              <a:tint val="40000"/>
              <a:alpha val="90000"/>
              <a:hueOff val="-4212351"/>
              <a:satOff val="-14270"/>
              <a:lumOff val="-1830"/>
              <a:alphaOff val="0"/>
            </a:schemeClr>
          </a:effectRef>
          <a:fontRef idx="minor">
            <a:schemeClr val="dk1">
              <a:hueOff val="0"/>
              <a:satOff val="0"/>
              <a:lumOff val="0"/>
              <a:alphaOff val="0"/>
            </a:schemeClr>
          </a:fontRef>
        </p:style>
        <p:txBody>
          <a:bodyPr spcFirstLastPara="0" vert="horz" wrap="square" lIns="182880" tIns="595075" rIns="182880" bIns="165100" numCol="1" spcCol="1270" anchor="t" anchorCtr="0">
            <a:noAutofit/>
          </a:bodyPr>
          <a:lstStyle/>
          <a:p>
            <a:pPr marL="0" lvl="0" indent="0" algn="l" defTabSz="889000">
              <a:lnSpc>
                <a:spcPct val="90000"/>
              </a:lnSpc>
              <a:spcBef>
                <a:spcPct val="0"/>
              </a:spcBef>
              <a:spcAft>
                <a:spcPct val="35000"/>
              </a:spcAft>
              <a:buNone/>
            </a:pPr>
            <a:r>
              <a:rPr lang="en-US" sz="2000" b="1" kern="1200"/>
              <a:t>Slice Program:</a:t>
            </a:r>
          </a:p>
          <a:p>
            <a:pPr marL="0" lvl="0" indent="0" algn="l" defTabSz="889000">
              <a:lnSpc>
                <a:spcPct val="90000"/>
              </a:lnSpc>
              <a:spcBef>
                <a:spcPct val="0"/>
              </a:spcBef>
              <a:spcAft>
                <a:spcPct val="35000"/>
              </a:spcAft>
              <a:buNone/>
            </a:pPr>
            <a:r>
              <a:rPr lang="en-US" sz="1600" b="0" kern="1200"/>
              <a:t>Create Producer/Consumer slices based on NMA locations </a:t>
            </a:r>
          </a:p>
          <a:p>
            <a:pPr marL="0" lvl="0" indent="0" algn="l" defTabSz="889000">
              <a:lnSpc>
                <a:spcPct val="90000"/>
              </a:lnSpc>
              <a:spcBef>
                <a:spcPct val="0"/>
              </a:spcBef>
              <a:spcAft>
                <a:spcPct val="35000"/>
              </a:spcAft>
              <a:buNone/>
            </a:pPr>
            <a:r>
              <a:rPr lang="en-US" sz="1600" b="0" kern="1200"/>
              <a:t>Producer issues NMAs, Consumer uses their data</a:t>
            </a:r>
            <a:endParaRPr lang="en-US" sz="1400" b="0" kern="1200"/>
          </a:p>
        </p:txBody>
      </p:sp>
      <p:sp>
        <p:nvSpPr>
          <p:cNvPr id="16" name="Rectangle 15">
            <a:extLst>
              <a:ext uri="{FF2B5EF4-FFF2-40B4-BE49-F238E27FC236}">
                <a16:creationId xmlns:a16="http://schemas.microsoft.com/office/drawing/2014/main" id="{9943F0AA-21BD-EC41-9529-55C3818F28B5}"/>
              </a:ext>
            </a:extLst>
          </p:cNvPr>
          <p:cNvSpPr/>
          <p:nvPr/>
        </p:nvSpPr>
        <p:spPr>
          <a:xfrm>
            <a:off x="7999708" y="2843520"/>
            <a:ext cx="1709452" cy="72"/>
          </a:xfrm>
          <a:prstGeom prst="rect">
            <a:avLst/>
          </a:prstGeom>
        </p:spPr>
        <p:style>
          <a:lnRef idx="2">
            <a:schemeClr val="accent5">
              <a:tint val="40000"/>
              <a:alpha val="90000"/>
              <a:hueOff val="-5054821"/>
              <a:satOff val="-17124"/>
              <a:lumOff val="-2196"/>
              <a:alphaOff val="0"/>
            </a:schemeClr>
          </a:lnRef>
          <a:fillRef idx="1">
            <a:schemeClr val="accent5">
              <a:tint val="40000"/>
              <a:alpha val="90000"/>
              <a:hueOff val="-5054821"/>
              <a:satOff val="-17124"/>
              <a:lumOff val="-2196"/>
              <a:alphaOff val="0"/>
            </a:schemeClr>
          </a:fillRef>
          <a:effectRef idx="0">
            <a:schemeClr val="accent5">
              <a:tint val="40000"/>
              <a:alpha val="90000"/>
              <a:hueOff val="-5054821"/>
              <a:satOff val="-17124"/>
              <a:lumOff val="-2196"/>
              <a:alphaOff val="0"/>
            </a:schemeClr>
          </a:effectRef>
          <a:fontRef idx="minor">
            <a:schemeClr val="dk1">
              <a:hueOff val="0"/>
              <a:satOff val="0"/>
              <a:lumOff val="0"/>
              <a:alphaOff val="0"/>
            </a:schemeClr>
          </a:fontRef>
        </p:style>
      </p:sp>
      <p:sp>
        <p:nvSpPr>
          <p:cNvPr id="17" name="Freeform 16">
            <a:extLst>
              <a:ext uri="{FF2B5EF4-FFF2-40B4-BE49-F238E27FC236}">
                <a16:creationId xmlns:a16="http://schemas.microsoft.com/office/drawing/2014/main" id="{C717D876-022D-A547-9CC8-947A130B7926}"/>
              </a:ext>
            </a:extLst>
          </p:cNvPr>
          <p:cNvSpPr/>
          <p:nvPr/>
        </p:nvSpPr>
        <p:spPr>
          <a:xfrm>
            <a:off x="8880204" y="2014600"/>
            <a:ext cx="1657911" cy="1657911"/>
          </a:xfrm>
          <a:custGeom>
            <a:avLst/>
            <a:gdLst>
              <a:gd name="connsiteX0" fmla="*/ 0 w 1657911"/>
              <a:gd name="connsiteY0" fmla="*/ 828956 h 1657911"/>
              <a:gd name="connsiteX1" fmla="*/ 828956 w 1657911"/>
              <a:gd name="connsiteY1" fmla="*/ 0 h 1657911"/>
              <a:gd name="connsiteX2" fmla="*/ 1657912 w 1657911"/>
              <a:gd name="connsiteY2" fmla="*/ 828956 h 1657911"/>
              <a:gd name="connsiteX3" fmla="*/ 828956 w 1657911"/>
              <a:gd name="connsiteY3" fmla="*/ 1657912 h 1657911"/>
              <a:gd name="connsiteX4" fmla="*/ 0 w 1657911"/>
              <a:gd name="connsiteY4" fmla="*/ 828956 h 1657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911" h="1657911">
                <a:moveTo>
                  <a:pt x="0" y="828956"/>
                </a:moveTo>
                <a:cubicBezTo>
                  <a:pt x="0" y="371136"/>
                  <a:pt x="371136" y="0"/>
                  <a:pt x="828956" y="0"/>
                </a:cubicBezTo>
                <a:cubicBezTo>
                  <a:pt x="1286776" y="0"/>
                  <a:pt x="1657912" y="371136"/>
                  <a:pt x="1657912" y="828956"/>
                </a:cubicBezTo>
                <a:cubicBezTo>
                  <a:pt x="1657912" y="1286776"/>
                  <a:pt x="1286776" y="1657912"/>
                  <a:pt x="828956" y="1657912"/>
                </a:cubicBezTo>
                <a:cubicBezTo>
                  <a:pt x="371136" y="1657912"/>
                  <a:pt x="0" y="1286776"/>
                  <a:pt x="0" y="828956"/>
                </a:cubicBezTo>
                <a:close/>
              </a:path>
            </a:pathLst>
          </a:custGeom>
        </p:spPr>
        <p:style>
          <a:lnRef idx="2">
            <a:schemeClr val="accent5">
              <a:hueOff val="-6758543"/>
              <a:satOff val="-17419"/>
              <a:lumOff val="-11765"/>
              <a:alphaOff val="0"/>
            </a:schemeClr>
          </a:lnRef>
          <a:fillRef idx="1">
            <a:schemeClr val="accent5">
              <a:hueOff val="-6758543"/>
              <a:satOff val="-17419"/>
              <a:lumOff val="-11765"/>
              <a:alphaOff val="0"/>
            </a:schemeClr>
          </a:fillRef>
          <a:effectRef idx="0">
            <a:schemeClr val="accent5">
              <a:hueOff val="-6758543"/>
              <a:satOff val="-17419"/>
              <a:lumOff val="-11765"/>
              <a:alphaOff val="0"/>
            </a:schemeClr>
          </a:effectRef>
          <a:fontRef idx="minor">
            <a:schemeClr val="lt1"/>
          </a:fontRef>
        </p:style>
        <p:txBody>
          <a:bodyPr spcFirstLastPara="0" vert="horz" wrap="square" lIns="307131" tIns="307131" rIns="307131" bIns="307131" numCol="1" spcCol="1270" anchor="ctr" anchorCtr="0">
            <a:noAutofit/>
          </a:bodyPr>
          <a:lstStyle/>
          <a:p>
            <a:pPr marL="0" lvl="0" indent="0" algn="ctr" defTabSz="2667000">
              <a:lnSpc>
                <a:spcPct val="90000"/>
              </a:lnSpc>
              <a:spcBef>
                <a:spcPct val="0"/>
              </a:spcBef>
              <a:spcAft>
                <a:spcPct val="35000"/>
              </a:spcAft>
              <a:buNone/>
            </a:pPr>
            <a:r>
              <a:rPr lang="en-US" sz="6000" kern="1200"/>
              <a:t>3</a:t>
            </a:r>
          </a:p>
        </p:txBody>
      </p:sp>
      <p:sp>
        <p:nvSpPr>
          <p:cNvPr id="18" name="Freeform 17">
            <a:extLst>
              <a:ext uri="{FF2B5EF4-FFF2-40B4-BE49-F238E27FC236}">
                <a16:creationId xmlns:a16="http://schemas.microsoft.com/office/drawing/2014/main" id="{C1D6FA50-C7A3-254B-8AE7-5D915FE7FB60}"/>
              </a:ext>
            </a:extLst>
          </p:cNvPr>
          <p:cNvSpPr/>
          <p:nvPr/>
        </p:nvSpPr>
        <p:spPr>
          <a:xfrm>
            <a:off x="7999708" y="3838593"/>
            <a:ext cx="3418904" cy="2149874"/>
          </a:xfrm>
          <a:custGeom>
            <a:avLst/>
            <a:gdLst>
              <a:gd name="connsiteX0" fmla="*/ 0 w 3418904"/>
              <a:gd name="connsiteY0" fmla="*/ 429975 h 2149874"/>
              <a:gd name="connsiteX1" fmla="*/ 1279477 w 3418904"/>
              <a:gd name="connsiteY1" fmla="*/ 429975 h 2149874"/>
              <a:gd name="connsiteX2" fmla="*/ 1279477 w 3418904"/>
              <a:gd name="connsiteY2" fmla="*/ 429975 h 2149874"/>
              <a:gd name="connsiteX3" fmla="*/ 1279477 w 3418904"/>
              <a:gd name="connsiteY3" fmla="*/ 429975 h 2149874"/>
              <a:gd name="connsiteX4" fmla="*/ 1709452 w 3418904"/>
              <a:gd name="connsiteY4" fmla="*/ 0 h 2149874"/>
              <a:gd name="connsiteX5" fmla="*/ 2139427 w 3418904"/>
              <a:gd name="connsiteY5" fmla="*/ 429975 h 2149874"/>
              <a:gd name="connsiteX6" fmla="*/ 2139427 w 3418904"/>
              <a:gd name="connsiteY6" fmla="*/ 429975 h 2149874"/>
              <a:gd name="connsiteX7" fmla="*/ 2139427 w 3418904"/>
              <a:gd name="connsiteY7" fmla="*/ 429975 h 2149874"/>
              <a:gd name="connsiteX8" fmla="*/ 3418904 w 3418904"/>
              <a:gd name="connsiteY8" fmla="*/ 429975 h 2149874"/>
              <a:gd name="connsiteX9" fmla="*/ 3418904 w 3418904"/>
              <a:gd name="connsiteY9" fmla="*/ 2149874 h 2149874"/>
              <a:gd name="connsiteX10" fmla="*/ 0 w 3418904"/>
              <a:gd name="connsiteY10" fmla="*/ 2149874 h 2149874"/>
              <a:gd name="connsiteX11" fmla="*/ 0 w 3418904"/>
              <a:gd name="connsiteY11" fmla="*/ 429975 h 214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04" h="2149874">
                <a:moveTo>
                  <a:pt x="0" y="429975"/>
                </a:moveTo>
                <a:lnTo>
                  <a:pt x="1279477" y="429975"/>
                </a:lnTo>
                <a:lnTo>
                  <a:pt x="1279477" y="429975"/>
                </a:lnTo>
                <a:lnTo>
                  <a:pt x="1279477" y="429975"/>
                </a:lnTo>
                <a:lnTo>
                  <a:pt x="1709452" y="0"/>
                </a:lnTo>
                <a:lnTo>
                  <a:pt x="2139427" y="429975"/>
                </a:lnTo>
                <a:lnTo>
                  <a:pt x="2139427" y="429975"/>
                </a:lnTo>
                <a:lnTo>
                  <a:pt x="2139427" y="429975"/>
                </a:lnTo>
                <a:lnTo>
                  <a:pt x="3418904" y="429975"/>
                </a:lnTo>
                <a:lnTo>
                  <a:pt x="3418904" y="2149874"/>
                </a:lnTo>
                <a:lnTo>
                  <a:pt x="0" y="2149874"/>
                </a:lnTo>
                <a:lnTo>
                  <a:pt x="0" y="429975"/>
                </a:lnTo>
                <a:close/>
              </a:path>
            </a:pathLst>
          </a:custGeom>
        </p:spPr>
        <p:style>
          <a:lnRef idx="2">
            <a:schemeClr val="accent5">
              <a:tint val="40000"/>
              <a:alpha val="90000"/>
              <a:hueOff val="-6739762"/>
              <a:satOff val="-22832"/>
              <a:lumOff val="-2928"/>
              <a:alphaOff val="0"/>
            </a:schemeClr>
          </a:lnRef>
          <a:fillRef idx="1">
            <a:schemeClr val="accent5">
              <a:tint val="40000"/>
              <a:alpha val="90000"/>
              <a:hueOff val="-6739762"/>
              <a:satOff val="-22832"/>
              <a:lumOff val="-2928"/>
              <a:alphaOff val="0"/>
            </a:schemeClr>
          </a:fillRef>
          <a:effectRef idx="0">
            <a:schemeClr val="accent5">
              <a:tint val="40000"/>
              <a:alpha val="90000"/>
              <a:hueOff val="-6739762"/>
              <a:satOff val="-22832"/>
              <a:lumOff val="-2928"/>
              <a:alphaOff val="0"/>
            </a:schemeClr>
          </a:effectRef>
          <a:fontRef idx="minor">
            <a:schemeClr val="dk1">
              <a:hueOff val="0"/>
              <a:satOff val="0"/>
              <a:lumOff val="0"/>
              <a:alphaOff val="0"/>
            </a:schemeClr>
          </a:fontRef>
        </p:style>
        <p:txBody>
          <a:bodyPr spcFirstLastPara="0" vert="horz" wrap="square" lIns="182880" tIns="595075" rIns="182880" bIns="165100" numCol="1" spcCol="1270" anchor="t" anchorCtr="0">
            <a:noAutofit/>
          </a:bodyPr>
          <a:lstStyle/>
          <a:p>
            <a:pPr marL="0" lvl="0" indent="0" algn="l" defTabSz="889000">
              <a:lnSpc>
                <a:spcPct val="90000"/>
              </a:lnSpc>
              <a:spcBef>
                <a:spcPct val="0"/>
              </a:spcBef>
              <a:spcAft>
                <a:spcPct val="35000"/>
              </a:spcAft>
              <a:buNone/>
            </a:pPr>
            <a:r>
              <a:rPr lang="en-US" sz="2000" b="1" kern="1200"/>
              <a:t>Check Memory Safety:</a:t>
            </a:r>
          </a:p>
          <a:p>
            <a:pPr marL="0" lvl="0" indent="0" algn="l" defTabSz="889000">
              <a:lnSpc>
                <a:spcPct val="90000"/>
              </a:lnSpc>
              <a:spcBef>
                <a:spcPct val="0"/>
              </a:spcBef>
              <a:spcAft>
                <a:spcPct val="35000"/>
              </a:spcAft>
              <a:buNone/>
            </a:pPr>
            <a:r>
              <a:rPr lang="en-US" sz="1600" kern="1200"/>
              <a:t>Ensure Producer, Consumer, and MAPLE do not have conflicts </a:t>
            </a:r>
          </a:p>
          <a:p>
            <a:pPr marL="0" lvl="0" indent="0" algn="l" defTabSz="889000">
              <a:lnSpc>
                <a:spcPct val="90000"/>
              </a:lnSpc>
              <a:spcBef>
                <a:spcPct val="0"/>
              </a:spcBef>
              <a:spcAft>
                <a:spcPct val="35000"/>
              </a:spcAft>
              <a:buNone/>
            </a:pPr>
            <a:r>
              <a:rPr lang="en-US" sz="1600" kern="1200"/>
              <a:t>Writes performed in disjoint memory regions</a:t>
            </a:r>
          </a:p>
        </p:txBody>
      </p:sp>
      <p:sp>
        <p:nvSpPr>
          <p:cNvPr id="20" name="Rectangular Callout 19">
            <a:extLst>
              <a:ext uri="{FF2B5EF4-FFF2-40B4-BE49-F238E27FC236}">
                <a16:creationId xmlns:a16="http://schemas.microsoft.com/office/drawing/2014/main" id="{286F481B-EA94-0E4C-9F75-D503EC5C13FF}"/>
              </a:ext>
            </a:extLst>
          </p:cNvPr>
          <p:cNvSpPr/>
          <p:nvPr/>
        </p:nvSpPr>
        <p:spPr>
          <a:xfrm>
            <a:off x="2985129" y="1856627"/>
            <a:ext cx="1215798" cy="501679"/>
          </a:xfrm>
          <a:prstGeom prst="wedgeRectCallout">
            <a:avLst>
              <a:gd name="adj1" fmla="val -47870"/>
              <a:gd name="adj2" fmla="val 984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FF0000"/>
                </a:solidFill>
              </a:rPr>
              <a:t>Error: Cannot identify NMA!</a:t>
            </a:r>
          </a:p>
        </p:txBody>
      </p:sp>
      <p:sp>
        <p:nvSpPr>
          <p:cNvPr id="21" name="Rectangular Callout 20">
            <a:extLst>
              <a:ext uri="{FF2B5EF4-FFF2-40B4-BE49-F238E27FC236}">
                <a16:creationId xmlns:a16="http://schemas.microsoft.com/office/drawing/2014/main" id="{8CD0195C-8BAA-214F-B87C-09142365FA9C}"/>
              </a:ext>
            </a:extLst>
          </p:cNvPr>
          <p:cNvSpPr/>
          <p:nvPr/>
        </p:nvSpPr>
        <p:spPr>
          <a:xfrm>
            <a:off x="6787750" y="1856627"/>
            <a:ext cx="1642027" cy="503968"/>
          </a:xfrm>
          <a:prstGeom prst="wedgeRectCallout">
            <a:avLst>
              <a:gd name="adj1" fmla="val -47870"/>
              <a:gd name="adj2" fmla="val 9846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FF0000"/>
                </a:solidFill>
              </a:rPr>
              <a:t>Error: Dependence graph is cyclic!</a:t>
            </a:r>
          </a:p>
        </p:txBody>
      </p:sp>
      <p:sp>
        <p:nvSpPr>
          <p:cNvPr id="22" name="Rectangular Callout 21">
            <a:extLst>
              <a:ext uri="{FF2B5EF4-FFF2-40B4-BE49-F238E27FC236}">
                <a16:creationId xmlns:a16="http://schemas.microsoft.com/office/drawing/2014/main" id="{33615257-EAEB-5648-8002-83DFC5D3E24A}"/>
              </a:ext>
            </a:extLst>
          </p:cNvPr>
          <p:cNvSpPr/>
          <p:nvPr/>
        </p:nvSpPr>
        <p:spPr>
          <a:xfrm>
            <a:off x="10371364" y="1455019"/>
            <a:ext cx="1657910" cy="714601"/>
          </a:xfrm>
          <a:prstGeom prst="wedgeRectCallout">
            <a:avLst>
              <a:gd name="adj1" fmla="val -40109"/>
              <a:gd name="adj2" fmla="val 9951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FF0000"/>
                </a:solidFill>
              </a:rPr>
              <a:t>Warning: Producer and Consumer write to same region!</a:t>
            </a:r>
          </a:p>
        </p:txBody>
      </p:sp>
      <p:cxnSp>
        <p:nvCxnSpPr>
          <p:cNvPr id="23" name="Straight Connector 22">
            <a:extLst>
              <a:ext uri="{FF2B5EF4-FFF2-40B4-BE49-F238E27FC236}">
                <a16:creationId xmlns:a16="http://schemas.microsoft.com/office/drawing/2014/main" id="{1E93C9FC-C4C5-3349-8F9E-3B430E77D297}"/>
              </a:ext>
            </a:extLst>
          </p:cNvPr>
          <p:cNvCxnSpPr>
            <a:cxnSpLocks/>
          </p:cNvCxnSpPr>
          <p:nvPr/>
        </p:nvCxnSpPr>
        <p:spPr>
          <a:xfrm>
            <a:off x="568411" y="1112104"/>
            <a:ext cx="10952686" cy="0"/>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3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P spid="15" grpId="0" animBg="1"/>
      <p:bldP spid="17" grpId="0" animBg="1"/>
      <p:bldP spid="18" grpId="0" animBg="1"/>
      <p:bldP spid="20" grpId="0" animBg="1"/>
      <p:bldP spid="20" grpId="1" animBg="1"/>
      <p:bldP spid="21" grpId="0" animBg="1"/>
      <p:bldP spid="21" grpId="1"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14527A-4F17-CB44-975C-D4F23F934F67}"/>
              </a:ext>
            </a:extLst>
          </p:cNvPr>
          <p:cNvSpPr>
            <a:spLocks noGrp="1"/>
          </p:cNvSpPr>
          <p:nvPr>
            <p:ph type="title"/>
          </p:nvPr>
        </p:nvSpPr>
        <p:spPr>
          <a:xfrm>
            <a:off x="594360" y="637125"/>
            <a:ext cx="3802276" cy="5256371"/>
          </a:xfrm>
        </p:spPr>
        <p:txBody>
          <a:bodyPr>
            <a:normAutofit/>
          </a:bodyPr>
          <a:lstStyle/>
          <a:p>
            <a:r>
              <a:rPr lang="en-US" sz="4800"/>
              <a:t>Outline</a:t>
            </a:r>
          </a:p>
        </p:txBody>
      </p:sp>
      <p:sp>
        <p:nvSpPr>
          <p:cNvPr id="4" name="Slide Number Placeholder 3">
            <a:extLst>
              <a:ext uri="{FF2B5EF4-FFF2-40B4-BE49-F238E27FC236}">
                <a16:creationId xmlns:a16="http://schemas.microsoft.com/office/drawing/2014/main" id="{E6DB7102-B85A-AD4B-933E-4EFC1D86CB83}"/>
              </a:ext>
            </a:extLst>
          </p:cNvPr>
          <p:cNvSpPr>
            <a:spLocks noGrp="1"/>
          </p:cNvSpPr>
          <p:nvPr>
            <p:ph type="sldNum" sz="quarter" idx="12"/>
          </p:nvPr>
        </p:nvSpPr>
        <p:spPr>
          <a:xfrm>
            <a:off x="8610600" y="6356350"/>
            <a:ext cx="2743200" cy="365125"/>
          </a:xfrm>
        </p:spPr>
        <p:txBody>
          <a:bodyPr>
            <a:normAutofit/>
          </a:bodyPr>
          <a:lstStyle/>
          <a:p>
            <a:pPr>
              <a:spcAft>
                <a:spcPts val="600"/>
              </a:spcAft>
            </a:pPr>
            <a:fld id="{3A98EE3D-8CD1-4C3F-BD1C-C98C9596463C}" type="slidenum">
              <a:rPr lang="en-US">
                <a:solidFill>
                  <a:srgbClr val="898989"/>
                </a:solidFill>
              </a:rPr>
              <a:pPr>
                <a:spcAft>
                  <a:spcPts val="600"/>
                </a:spcAft>
              </a:pPr>
              <a:t>16</a:t>
            </a:fld>
            <a:endParaRPr lang="en-US">
              <a:solidFill>
                <a:srgbClr val="898989"/>
              </a:solidFill>
            </a:endParaRPr>
          </a:p>
        </p:txBody>
      </p:sp>
      <p:graphicFrame>
        <p:nvGraphicFramePr>
          <p:cNvPr id="6" name="Content Placeholder 2">
            <a:extLst>
              <a:ext uri="{FF2B5EF4-FFF2-40B4-BE49-F238E27FC236}">
                <a16:creationId xmlns:a16="http://schemas.microsoft.com/office/drawing/2014/main" id="{93173127-1EA1-4EF1-8008-617584704A23}"/>
              </a:ext>
            </a:extLst>
          </p:cNvPr>
          <p:cNvGraphicFramePr>
            <a:graphicFrameLocks noGrp="1"/>
          </p:cNvGraphicFramePr>
          <p:nvPr>
            <p:ph idx="1"/>
            <p:extLst>
              <p:ext uri="{D42A27DB-BD31-4B8C-83A1-F6EECF244321}">
                <p14:modId xmlns:p14="http://schemas.microsoft.com/office/powerpoint/2010/main" val="47969838"/>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A6BE696B-D288-5A47-A99E-5D1CDEA9312F}"/>
              </a:ext>
            </a:extLst>
          </p:cNvPr>
          <p:cNvSpPr txBox="1"/>
          <p:nvPr/>
        </p:nvSpPr>
        <p:spPr>
          <a:xfrm>
            <a:off x="4175760" y="166624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813644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976378-03F8-4AF2-BD2F-ADFF71624DFE}"/>
              </a:ext>
            </a:extLst>
          </p:cNvPr>
          <p:cNvSpPr>
            <a:spLocks noGrp="1"/>
          </p:cNvSpPr>
          <p:nvPr>
            <p:ph type="title"/>
          </p:nvPr>
        </p:nvSpPr>
        <p:spPr/>
        <p:txBody>
          <a:bodyPr/>
          <a:lstStyle/>
          <a:p>
            <a:r>
              <a:rPr lang="en-US"/>
              <a:t>Layers Involved in each Technique</a:t>
            </a:r>
          </a:p>
        </p:txBody>
      </p:sp>
      <p:sp>
        <p:nvSpPr>
          <p:cNvPr id="4" name="Slide Number Placeholder 3">
            <a:extLst>
              <a:ext uri="{FF2B5EF4-FFF2-40B4-BE49-F238E27FC236}">
                <a16:creationId xmlns:a16="http://schemas.microsoft.com/office/drawing/2014/main" id="{882AD9E6-CE11-4112-9EFE-E8FF58383A07}"/>
              </a:ext>
            </a:extLst>
          </p:cNvPr>
          <p:cNvSpPr>
            <a:spLocks noGrp="1"/>
          </p:cNvSpPr>
          <p:nvPr>
            <p:ph type="sldNum" sz="quarter" idx="12"/>
          </p:nvPr>
        </p:nvSpPr>
        <p:spPr/>
        <p:txBody>
          <a:bodyPr/>
          <a:lstStyle/>
          <a:p>
            <a:fld id="{65EA2A56-7C39-49CB-8222-A3137DA727ED}" type="slidenum">
              <a:rPr lang="en-US" smtClean="0"/>
              <a:t>17</a:t>
            </a:fld>
            <a:endParaRPr lang="en-US"/>
          </a:p>
        </p:txBody>
      </p:sp>
      <p:sp>
        <p:nvSpPr>
          <p:cNvPr id="15" name="TextBox 14">
            <a:extLst>
              <a:ext uri="{FF2B5EF4-FFF2-40B4-BE49-F238E27FC236}">
                <a16:creationId xmlns:a16="http://schemas.microsoft.com/office/drawing/2014/main" id="{1CC6C204-E804-C840-971F-2F6EE48213D6}"/>
              </a:ext>
            </a:extLst>
          </p:cNvPr>
          <p:cNvSpPr txBox="1"/>
          <p:nvPr/>
        </p:nvSpPr>
        <p:spPr>
          <a:xfrm>
            <a:off x="5646076" y="3777244"/>
            <a:ext cx="4488473" cy="646331"/>
          </a:xfrm>
          <a:prstGeom prst="rect">
            <a:avLst/>
          </a:prstGeom>
          <a:noFill/>
        </p:spPr>
        <p:txBody>
          <a:bodyPr wrap="none" rtlCol="0">
            <a:spAutoFit/>
          </a:bodyPr>
          <a:lstStyle/>
          <a:p>
            <a:r>
              <a:rPr lang="en-US" b="1"/>
              <a:t>DAE </a:t>
            </a:r>
            <a:r>
              <a:rPr lang="en-US" sz="1600" i="1"/>
              <a:t>[Smith ISCA ‘82]</a:t>
            </a:r>
            <a:r>
              <a:rPr lang="en-US" sz="1600"/>
              <a:t>, </a:t>
            </a:r>
            <a:r>
              <a:rPr lang="en-US" b="1"/>
              <a:t>Pipette </a:t>
            </a:r>
            <a:r>
              <a:rPr lang="en-US" sz="1600" i="1"/>
              <a:t>[Nguyen MICRO’20] </a:t>
            </a:r>
            <a:endParaRPr lang="en-US" i="1"/>
          </a:p>
          <a:p>
            <a:r>
              <a:rPr lang="el-GR" u="sng"/>
              <a:t>μ</a:t>
            </a:r>
            <a:r>
              <a:rPr lang="en-US" u="sng"/>
              <a:t>arch changes visible with new ISA inst.</a:t>
            </a:r>
            <a:endParaRPr lang="en-US" sz="2000" u="sng"/>
          </a:p>
        </p:txBody>
      </p:sp>
      <p:sp>
        <p:nvSpPr>
          <p:cNvPr id="41" name="TextBox 40">
            <a:extLst>
              <a:ext uri="{FF2B5EF4-FFF2-40B4-BE49-F238E27FC236}">
                <a16:creationId xmlns:a16="http://schemas.microsoft.com/office/drawing/2014/main" id="{151930FE-929D-EE44-ADDC-B54000E7EBBE}"/>
              </a:ext>
            </a:extLst>
          </p:cNvPr>
          <p:cNvSpPr txBox="1"/>
          <p:nvPr/>
        </p:nvSpPr>
        <p:spPr>
          <a:xfrm>
            <a:off x="5472169" y="2873345"/>
            <a:ext cx="4711466" cy="954107"/>
          </a:xfrm>
          <a:prstGeom prst="rect">
            <a:avLst/>
          </a:prstGeom>
          <a:noFill/>
        </p:spPr>
        <p:txBody>
          <a:bodyPr wrap="square" rtlCol="0">
            <a:spAutoFit/>
          </a:bodyPr>
          <a:lstStyle/>
          <a:p>
            <a:r>
              <a:rPr lang="en-US" b="1"/>
              <a:t>Programmable Prefetching </a:t>
            </a:r>
            <a:r>
              <a:rPr lang="en-US" sz="1600" i="1"/>
              <a:t>[Ainsworth ASPLOS’18]</a:t>
            </a:r>
          </a:p>
          <a:p>
            <a:r>
              <a:rPr lang="en-US" sz="2000" b="1" err="1"/>
              <a:t>DeSC</a:t>
            </a:r>
            <a:r>
              <a:rPr lang="en-US" sz="1600" b="1"/>
              <a:t> </a:t>
            </a:r>
            <a:r>
              <a:rPr lang="en-US" sz="1600" i="1"/>
              <a:t>[Ham MICRO’15]</a:t>
            </a:r>
          </a:p>
          <a:p>
            <a:r>
              <a:rPr lang="en-US" u="sng"/>
              <a:t>Compiler targeting new ISA inst.</a:t>
            </a:r>
          </a:p>
        </p:txBody>
      </p:sp>
      <p:sp>
        <p:nvSpPr>
          <p:cNvPr id="30" name="Rectangle 29">
            <a:extLst>
              <a:ext uri="{FF2B5EF4-FFF2-40B4-BE49-F238E27FC236}">
                <a16:creationId xmlns:a16="http://schemas.microsoft.com/office/drawing/2014/main" id="{ACFCD88F-306B-8944-BA34-5C333D657507}"/>
              </a:ext>
            </a:extLst>
          </p:cNvPr>
          <p:cNvSpPr/>
          <p:nvPr/>
        </p:nvSpPr>
        <p:spPr>
          <a:xfrm>
            <a:off x="6506530" y="1480750"/>
            <a:ext cx="1564018" cy="461665"/>
          </a:xfrm>
          <a:prstGeom prst="rect">
            <a:avLst/>
          </a:prstGeom>
        </p:spPr>
        <p:txBody>
          <a:bodyPr wrap="none">
            <a:spAutoFit/>
          </a:bodyPr>
          <a:lstStyle/>
          <a:p>
            <a:r>
              <a:rPr lang="en-US" sz="2400" b="1"/>
              <a:t>Prior Work</a:t>
            </a:r>
          </a:p>
        </p:txBody>
      </p:sp>
      <p:grpSp>
        <p:nvGrpSpPr>
          <p:cNvPr id="32" name="Group 31">
            <a:extLst>
              <a:ext uri="{FF2B5EF4-FFF2-40B4-BE49-F238E27FC236}">
                <a16:creationId xmlns:a16="http://schemas.microsoft.com/office/drawing/2014/main" id="{7250113D-D4D2-8346-A161-FFE937D4DEBC}"/>
              </a:ext>
            </a:extLst>
          </p:cNvPr>
          <p:cNvGrpSpPr/>
          <p:nvPr/>
        </p:nvGrpSpPr>
        <p:grpSpPr>
          <a:xfrm>
            <a:off x="2084021" y="1732477"/>
            <a:ext cx="8023957" cy="4582083"/>
            <a:chOff x="3869823" y="1774267"/>
            <a:chExt cx="8023957" cy="4582083"/>
          </a:xfrm>
        </p:grpSpPr>
        <p:grpSp>
          <p:nvGrpSpPr>
            <p:cNvPr id="6" name="Group 5">
              <a:extLst>
                <a:ext uri="{FF2B5EF4-FFF2-40B4-BE49-F238E27FC236}">
                  <a16:creationId xmlns:a16="http://schemas.microsoft.com/office/drawing/2014/main" id="{3999636D-1CE0-4DC9-A5BB-310224839FEF}"/>
                </a:ext>
              </a:extLst>
            </p:cNvPr>
            <p:cNvGrpSpPr/>
            <p:nvPr/>
          </p:nvGrpSpPr>
          <p:grpSpPr>
            <a:xfrm>
              <a:off x="3869823" y="1774267"/>
              <a:ext cx="2819442" cy="4582083"/>
              <a:chOff x="1383318" y="2036511"/>
              <a:chExt cx="2193002" cy="3054219"/>
            </a:xfrm>
          </p:grpSpPr>
          <p:sp>
            <p:nvSpPr>
              <p:cNvPr id="7" name="Rounded Rectangle 5">
                <a:extLst>
                  <a:ext uri="{FF2B5EF4-FFF2-40B4-BE49-F238E27FC236}">
                    <a16:creationId xmlns:a16="http://schemas.microsoft.com/office/drawing/2014/main" id="{7F0FDE57-C1F5-4B88-9A90-FB72F1662FD2}"/>
                  </a:ext>
                </a:extLst>
              </p:cNvPr>
              <p:cNvSpPr/>
              <p:nvPr/>
            </p:nvSpPr>
            <p:spPr>
              <a:xfrm>
                <a:off x="1407241" y="2036511"/>
                <a:ext cx="2169079" cy="655418"/>
              </a:xfrm>
              <a:prstGeom prst="roundRect">
                <a:avLst/>
              </a:prstGeom>
              <a:solidFill>
                <a:srgbClr val="C00000"/>
              </a:solidFill>
              <a:ln w="12700" cap="flat" cmpd="sng" algn="ctr">
                <a:noFill/>
                <a:prstDash val="solid"/>
              </a:ln>
              <a:effectLst/>
            </p:spPr>
            <p:txBody>
              <a:bodyPr rtlCol="0" anchor="ctr"/>
              <a:lstStyle/>
              <a:p>
                <a:pPr marL="0" marR="0" lvl="0" indent="0" algn="ctr" defTabSz="342900" eaLnBrk="1" fontAlgn="auto" latinLnBrk="0" hangingPunct="1">
                  <a:lnSpc>
                    <a:spcPct val="100000"/>
                  </a:lnSpc>
                  <a:spcBef>
                    <a:spcPts val="0"/>
                  </a:spcBef>
                  <a:spcAft>
                    <a:spcPts val="0"/>
                  </a:spcAft>
                  <a:buClrTx/>
                  <a:buSzTx/>
                  <a:buFontTx/>
                  <a:buNone/>
                  <a:tabLst/>
                  <a:defRPr/>
                </a:pPr>
                <a:r>
                  <a:rPr lang="en-US" kern="0">
                    <a:ln>
                      <a:solidFill>
                        <a:schemeClr val="bg1"/>
                      </a:solidFill>
                    </a:ln>
                    <a:solidFill>
                      <a:schemeClr val="bg1"/>
                    </a:solidFill>
                  </a:rPr>
                  <a:t>Application</a:t>
                </a:r>
                <a:endParaRPr kumimoji="0" lang="en-US" sz="1800" b="0" i="0" u="none" strike="noStrike" kern="0" cap="none" spc="0" normalizeH="0" baseline="0" noProof="0">
                  <a:ln>
                    <a:solidFill>
                      <a:schemeClr val="bg1"/>
                    </a:solidFill>
                  </a:ln>
                  <a:solidFill>
                    <a:schemeClr val="bg1"/>
                  </a:solidFill>
                  <a:effectLst/>
                  <a:uLnTx/>
                  <a:uFillTx/>
                  <a:ea typeface="+mn-ea"/>
                  <a:cs typeface="+mn-cs"/>
                </a:endParaRPr>
              </a:p>
            </p:txBody>
          </p:sp>
          <p:sp>
            <p:nvSpPr>
              <p:cNvPr id="8" name="Rounded Rectangle 6">
                <a:extLst>
                  <a:ext uri="{FF2B5EF4-FFF2-40B4-BE49-F238E27FC236}">
                    <a16:creationId xmlns:a16="http://schemas.microsoft.com/office/drawing/2014/main" id="{709CB903-A464-407E-BE7A-2D0FBE268171}"/>
                  </a:ext>
                </a:extLst>
              </p:cNvPr>
              <p:cNvSpPr/>
              <p:nvPr/>
            </p:nvSpPr>
            <p:spPr>
              <a:xfrm>
                <a:off x="1396110" y="2691929"/>
                <a:ext cx="2175934" cy="655418"/>
              </a:xfrm>
              <a:prstGeom prst="roundRect">
                <a:avLst/>
              </a:prstGeom>
              <a:solidFill>
                <a:schemeClr val="accent2"/>
              </a:solidFill>
              <a:ln w="6350" cap="flat" cmpd="sng" algn="ctr">
                <a:noFill/>
                <a:prstDash val="solid"/>
                <a:miter lim="800000"/>
              </a:ln>
              <a:effectLst/>
            </p:spPr>
            <p:txBody>
              <a:bodyPr rtlCol="0" anchor="ctr"/>
              <a:lstStyle/>
              <a:p>
                <a:pPr lvl="0" algn="ctr" defTabSz="342900">
                  <a:defRPr/>
                </a:pPr>
                <a:r>
                  <a:rPr kumimoji="0" lang="en-US" sz="1800" b="0" i="0" u="none" strike="noStrike" kern="0" cap="none" spc="0" normalizeH="0" baseline="0" noProof="0">
                    <a:ln>
                      <a:solidFill>
                        <a:schemeClr val="bg1"/>
                      </a:solidFill>
                    </a:ln>
                    <a:solidFill>
                      <a:schemeClr val="bg1"/>
                    </a:solidFill>
                    <a:effectLst/>
                    <a:uLnTx/>
                    <a:uFillTx/>
                  </a:rPr>
                  <a:t>OS, Compiler, DSL </a:t>
                </a:r>
                <a:r>
                  <a:rPr kumimoji="0" lang="en-US" sz="1400" b="0" i="0" u="none" strike="noStrike" kern="0" cap="none" spc="0" normalizeH="0" baseline="0" noProof="0">
                    <a:ln>
                      <a:solidFill>
                        <a:schemeClr val="bg1"/>
                      </a:solidFill>
                    </a:ln>
                    <a:solidFill>
                      <a:schemeClr val="bg1"/>
                    </a:solidFill>
                    <a:effectLst/>
                    <a:uLnTx/>
                    <a:uFillTx/>
                  </a:rPr>
                  <a:t>(</a:t>
                </a:r>
                <a:r>
                  <a:rPr lang="en-US" sz="1400" kern="0">
                    <a:ln>
                      <a:solidFill>
                        <a:schemeClr val="bg1"/>
                      </a:solidFill>
                    </a:ln>
                    <a:solidFill>
                      <a:schemeClr val="bg1"/>
                    </a:solidFill>
                  </a:rPr>
                  <a:t>Domain Specific Language) </a:t>
                </a:r>
                <a:r>
                  <a:rPr lang="en-US" kern="0">
                    <a:ln>
                      <a:solidFill>
                        <a:schemeClr val="bg1"/>
                      </a:solidFill>
                    </a:ln>
                    <a:solidFill>
                      <a:schemeClr val="bg1"/>
                    </a:solidFill>
                  </a:rPr>
                  <a:t>backend </a:t>
                </a:r>
                <a:endParaRPr kumimoji="0" lang="en-US" sz="1800" b="0" i="0" u="none" strike="noStrike" kern="0" cap="none" spc="0" normalizeH="0" baseline="0" noProof="0">
                  <a:ln>
                    <a:solidFill>
                      <a:schemeClr val="bg1"/>
                    </a:solidFill>
                  </a:ln>
                  <a:solidFill>
                    <a:schemeClr val="bg1"/>
                  </a:solidFill>
                  <a:effectLst/>
                  <a:uLnTx/>
                  <a:uFillTx/>
                </a:endParaRPr>
              </a:p>
            </p:txBody>
          </p:sp>
          <p:sp>
            <p:nvSpPr>
              <p:cNvPr id="9" name="Rounded Rectangle 7">
                <a:extLst>
                  <a:ext uri="{FF2B5EF4-FFF2-40B4-BE49-F238E27FC236}">
                    <a16:creationId xmlns:a16="http://schemas.microsoft.com/office/drawing/2014/main" id="{5968DFE1-E97D-482C-AFB2-BD5B3999160B}"/>
                  </a:ext>
                </a:extLst>
              </p:cNvPr>
              <p:cNvSpPr/>
              <p:nvPr/>
            </p:nvSpPr>
            <p:spPr>
              <a:xfrm>
                <a:off x="1383318" y="3347347"/>
                <a:ext cx="2193002" cy="655418"/>
              </a:xfrm>
              <a:prstGeom prst="roundRect">
                <a:avLst/>
              </a:prstGeom>
              <a:solidFill>
                <a:schemeClr val="accent6"/>
              </a:solidFill>
              <a:ln w="6350" cap="flat" cmpd="sng" algn="ctr">
                <a:noFill/>
                <a:prstDash val="solid"/>
                <a:miter lim="800000"/>
              </a:ln>
              <a:effectLst/>
            </p:spPr>
            <p:txBody>
              <a:bodyPr rtlCol="0" anchor="ctr"/>
              <a:lstStyle/>
              <a:p>
                <a:pPr marL="0" marR="0" lvl="0" indent="0" algn="ctr" defTabSz="3429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solidFill>
                        <a:schemeClr val="bg1"/>
                      </a:solidFill>
                    </a:ln>
                    <a:solidFill>
                      <a:schemeClr val="bg1"/>
                    </a:solidFill>
                    <a:effectLst/>
                    <a:uLnTx/>
                    <a:uFillTx/>
                  </a:rPr>
                  <a:t>Architecture (ISA)</a:t>
                </a:r>
              </a:p>
            </p:txBody>
          </p:sp>
          <p:sp>
            <p:nvSpPr>
              <p:cNvPr id="10" name="Rounded Rectangle 8">
                <a:extLst>
                  <a:ext uri="{FF2B5EF4-FFF2-40B4-BE49-F238E27FC236}">
                    <a16:creationId xmlns:a16="http://schemas.microsoft.com/office/drawing/2014/main" id="{53898BF6-ED26-41DA-BC18-1002FD5937AE}"/>
                  </a:ext>
                </a:extLst>
              </p:cNvPr>
              <p:cNvSpPr/>
              <p:nvPr/>
            </p:nvSpPr>
            <p:spPr>
              <a:xfrm>
                <a:off x="1407241" y="4002765"/>
                <a:ext cx="2169079" cy="655418"/>
              </a:xfrm>
              <a:prstGeom prst="roundRect">
                <a:avLst/>
              </a:prstGeom>
              <a:solidFill>
                <a:schemeClr val="accent5"/>
              </a:solidFill>
              <a:ln w="6350" cap="flat" cmpd="sng" algn="ctr">
                <a:noFill/>
                <a:prstDash val="solid"/>
                <a:miter lim="800000"/>
              </a:ln>
              <a:effectLst/>
            </p:spPr>
            <p:txBody>
              <a:bodyPr rtlCol="0" anchor="ctr"/>
              <a:lstStyle/>
              <a:p>
                <a:pPr marL="0" marR="0" lvl="0" indent="0" algn="ctr" defTabSz="3429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solidFill>
                        <a:schemeClr val="bg1"/>
                      </a:solidFill>
                    </a:ln>
                    <a:solidFill>
                      <a:schemeClr val="bg1"/>
                    </a:solidFill>
                    <a:effectLst/>
                    <a:uLnTx/>
                    <a:uFillTx/>
                  </a:rPr>
                  <a:t>Processor Core Microarchitecture</a:t>
                </a:r>
              </a:p>
            </p:txBody>
          </p:sp>
          <p:sp>
            <p:nvSpPr>
              <p:cNvPr id="12" name="Rounded Rectangle 8">
                <a:extLst>
                  <a:ext uri="{FF2B5EF4-FFF2-40B4-BE49-F238E27FC236}">
                    <a16:creationId xmlns:a16="http://schemas.microsoft.com/office/drawing/2014/main" id="{01EE28F1-E0A0-4327-8E4B-E89F3C9C86CF}"/>
                  </a:ext>
                </a:extLst>
              </p:cNvPr>
              <p:cNvSpPr/>
              <p:nvPr/>
            </p:nvSpPr>
            <p:spPr>
              <a:xfrm>
                <a:off x="1383318" y="4654581"/>
                <a:ext cx="2193002" cy="436149"/>
              </a:xfrm>
              <a:prstGeom prst="roundRect">
                <a:avLst/>
              </a:prstGeom>
              <a:solidFill>
                <a:schemeClr val="tx1"/>
              </a:solidFill>
              <a:ln w="12700" cap="flat" cmpd="sng" algn="ctr">
                <a:noFill/>
                <a:prstDash val="solid"/>
                <a:miter lim="800000"/>
              </a:ln>
              <a:effectLst/>
            </p:spPr>
            <p:txBody>
              <a:bodyPr rtlCol="0" anchor="ctr"/>
              <a:lstStyle/>
              <a:p>
                <a:pPr marL="0" marR="0" lvl="0" indent="0" algn="ctr" defTabSz="3429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solidFill>
                        <a:schemeClr val="bg1"/>
                      </a:solidFill>
                    </a:ln>
                    <a:solidFill>
                      <a:schemeClr val="bg1"/>
                    </a:solidFill>
                    <a:effectLst/>
                    <a:uLnTx/>
                    <a:uFillTx/>
                  </a:rPr>
                  <a:t>RTL (e.g. Verilog)</a:t>
                </a:r>
              </a:p>
            </p:txBody>
          </p:sp>
        </p:grpSp>
        <p:sp>
          <p:nvSpPr>
            <p:cNvPr id="43" name="Right Brace 42">
              <a:extLst>
                <a:ext uri="{FF2B5EF4-FFF2-40B4-BE49-F238E27FC236}">
                  <a16:creationId xmlns:a16="http://schemas.microsoft.com/office/drawing/2014/main" id="{571FB6B4-35B5-B944-9459-B27C49F2D53C}"/>
                </a:ext>
              </a:extLst>
            </p:cNvPr>
            <p:cNvSpPr/>
            <p:nvPr/>
          </p:nvSpPr>
          <p:spPr>
            <a:xfrm>
              <a:off x="6792877" y="2915374"/>
              <a:ext cx="218999" cy="2807909"/>
            </a:xfrm>
            <a:prstGeom prst="rightBrace">
              <a:avLst>
                <a:gd name="adj1" fmla="val 44829"/>
                <a:gd name="adj2" fmla="val 1789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8" name="Group 17">
              <a:extLst>
                <a:ext uri="{FF2B5EF4-FFF2-40B4-BE49-F238E27FC236}">
                  <a16:creationId xmlns:a16="http://schemas.microsoft.com/office/drawing/2014/main" id="{41B340FA-4042-8B40-8810-8C34F7C5285B}"/>
                </a:ext>
              </a:extLst>
            </p:cNvPr>
            <p:cNvGrpSpPr/>
            <p:nvPr/>
          </p:nvGrpSpPr>
          <p:grpSpPr>
            <a:xfrm>
              <a:off x="7398240" y="4510599"/>
              <a:ext cx="4495540" cy="1538883"/>
              <a:chOff x="8092408" y="4630316"/>
              <a:chExt cx="4495540" cy="1538883"/>
            </a:xfrm>
          </p:grpSpPr>
          <p:sp>
            <p:nvSpPr>
              <p:cNvPr id="16" name="TextBox 15">
                <a:extLst>
                  <a:ext uri="{FF2B5EF4-FFF2-40B4-BE49-F238E27FC236}">
                    <a16:creationId xmlns:a16="http://schemas.microsoft.com/office/drawing/2014/main" id="{5D992CEB-4D95-1345-91C3-EE213333D45A}"/>
                  </a:ext>
                </a:extLst>
              </p:cNvPr>
              <p:cNvSpPr txBox="1"/>
              <p:nvPr/>
            </p:nvSpPr>
            <p:spPr>
              <a:xfrm>
                <a:off x="8296324" y="4630316"/>
                <a:ext cx="4291624" cy="1538883"/>
              </a:xfrm>
              <a:prstGeom prst="rect">
                <a:avLst/>
              </a:prstGeom>
              <a:noFill/>
            </p:spPr>
            <p:txBody>
              <a:bodyPr wrap="none" rtlCol="0">
                <a:spAutoFit/>
              </a:bodyPr>
              <a:lstStyle/>
              <a:p>
                <a:r>
                  <a:rPr lang="en-US" b="1"/>
                  <a:t>DROPLET </a:t>
                </a:r>
                <a:r>
                  <a:rPr lang="en-US" sz="1600" i="1"/>
                  <a:t>[</a:t>
                </a:r>
                <a:r>
                  <a:rPr lang="en-US" sz="1600" i="1" err="1"/>
                  <a:t>Basak</a:t>
                </a:r>
                <a:r>
                  <a:rPr lang="en-US" sz="1600" i="1"/>
                  <a:t> HPCA ‘19], </a:t>
                </a:r>
                <a:r>
                  <a:rPr lang="en-US" b="1"/>
                  <a:t>IMP </a:t>
                </a:r>
                <a:r>
                  <a:rPr lang="en-US" sz="1600" i="1"/>
                  <a:t>[Yu MICRO’15]</a:t>
                </a:r>
              </a:p>
              <a:p>
                <a:r>
                  <a:rPr lang="en-US" u="sng"/>
                  <a:t>Use predictors to trigger prefetches</a:t>
                </a:r>
              </a:p>
              <a:p>
                <a:r>
                  <a:rPr lang="en-US" b="1"/>
                  <a:t>Slipstream</a:t>
                </a:r>
                <a:r>
                  <a:rPr lang="en-US" sz="2000" b="1"/>
                  <a:t> </a:t>
                </a:r>
                <a:r>
                  <a:rPr lang="en-US" sz="1600" i="1"/>
                  <a:t>[</a:t>
                </a:r>
                <a:r>
                  <a:rPr lang="en-US" sz="1600" err="1"/>
                  <a:t>Sundaramoorthy</a:t>
                </a:r>
                <a:r>
                  <a:rPr lang="en-US" sz="1600" i="1"/>
                  <a:t> ASPLOS ’00</a:t>
                </a:r>
              </a:p>
              <a:p>
                <a:r>
                  <a:rPr lang="en-US" u="sng"/>
                  <a:t>Use predictors to orchestrate streams</a:t>
                </a:r>
              </a:p>
              <a:p>
                <a:endParaRPr lang="en-US" sz="2000" u="sng"/>
              </a:p>
            </p:txBody>
          </p:sp>
          <p:sp>
            <p:nvSpPr>
              <p:cNvPr id="45" name="Right Brace 44">
                <a:extLst>
                  <a:ext uri="{FF2B5EF4-FFF2-40B4-BE49-F238E27FC236}">
                    <a16:creationId xmlns:a16="http://schemas.microsoft.com/office/drawing/2014/main" id="{0FD1C4D6-D194-A349-95AE-9452F512D639}"/>
                  </a:ext>
                </a:extLst>
              </p:cNvPr>
              <p:cNvSpPr/>
              <p:nvPr/>
            </p:nvSpPr>
            <p:spPr>
              <a:xfrm>
                <a:off x="8092408" y="4697988"/>
                <a:ext cx="203916" cy="1123487"/>
              </a:xfrm>
              <a:prstGeom prst="rightBrace">
                <a:avLst>
                  <a:gd name="adj1" fmla="val 44829"/>
                  <a:gd name="adj2" fmla="val 4721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3" name="Right Brace 72">
              <a:extLst>
                <a:ext uri="{FF2B5EF4-FFF2-40B4-BE49-F238E27FC236}">
                  <a16:creationId xmlns:a16="http://schemas.microsoft.com/office/drawing/2014/main" id="{2D9B1670-1E8B-ED4E-B4AB-2FC46D15B1D7}"/>
                </a:ext>
              </a:extLst>
            </p:cNvPr>
            <p:cNvSpPr/>
            <p:nvPr/>
          </p:nvSpPr>
          <p:spPr>
            <a:xfrm>
              <a:off x="7119778" y="3778505"/>
              <a:ext cx="154269" cy="1944779"/>
            </a:xfrm>
            <a:prstGeom prst="rightBrace">
              <a:avLst>
                <a:gd name="adj1" fmla="val 44829"/>
                <a:gd name="adj2" fmla="val 1789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2188593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976378-03F8-4AF2-BD2F-ADFF71624DFE}"/>
              </a:ext>
            </a:extLst>
          </p:cNvPr>
          <p:cNvSpPr>
            <a:spLocks noGrp="1"/>
          </p:cNvSpPr>
          <p:nvPr>
            <p:ph type="title"/>
          </p:nvPr>
        </p:nvSpPr>
        <p:spPr/>
        <p:txBody>
          <a:bodyPr/>
          <a:lstStyle/>
          <a:p>
            <a:r>
              <a:rPr lang="en-US"/>
              <a:t>Layers Involved in each Technique</a:t>
            </a:r>
          </a:p>
        </p:txBody>
      </p:sp>
      <p:sp>
        <p:nvSpPr>
          <p:cNvPr id="4" name="Slide Number Placeholder 3">
            <a:extLst>
              <a:ext uri="{FF2B5EF4-FFF2-40B4-BE49-F238E27FC236}">
                <a16:creationId xmlns:a16="http://schemas.microsoft.com/office/drawing/2014/main" id="{882AD9E6-CE11-4112-9EFE-E8FF58383A07}"/>
              </a:ext>
            </a:extLst>
          </p:cNvPr>
          <p:cNvSpPr>
            <a:spLocks noGrp="1"/>
          </p:cNvSpPr>
          <p:nvPr>
            <p:ph type="sldNum" sz="quarter" idx="12"/>
          </p:nvPr>
        </p:nvSpPr>
        <p:spPr/>
        <p:txBody>
          <a:bodyPr/>
          <a:lstStyle/>
          <a:p>
            <a:fld id="{65EA2A56-7C39-49CB-8222-A3137DA727ED}" type="slidenum">
              <a:rPr lang="en-US" smtClean="0"/>
              <a:t>18</a:t>
            </a:fld>
            <a:endParaRPr lang="en-US"/>
          </a:p>
        </p:txBody>
      </p:sp>
      <p:sp>
        <p:nvSpPr>
          <p:cNvPr id="15" name="TextBox 14">
            <a:extLst>
              <a:ext uri="{FF2B5EF4-FFF2-40B4-BE49-F238E27FC236}">
                <a16:creationId xmlns:a16="http://schemas.microsoft.com/office/drawing/2014/main" id="{1CC6C204-E804-C840-971F-2F6EE48213D6}"/>
              </a:ext>
            </a:extLst>
          </p:cNvPr>
          <p:cNvSpPr txBox="1"/>
          <p:nvPr/>
        </p:nvSpPr>
        <p:spPr>
          <a:xfrm>
            <a:off x="5646076" y="3777244"/>
            <a:ext cx="4488473" cy="646331"/>
          </a:xfrm>
          <a:prstGeom prst="rect">
            <a:avLst/>
          </a:prstGeom>
          <a:noFill/>
        </p:spPr>
        <p:txBody>
          <a:bodyPr wrap="none" rtlCol="0">
            <a:spAutoFit/>
          </a:bodyPr>
          <a:lstStyle/>
          <a:p>
            <a:r>
              <a:rPr lang="en-US" b="1"/>
              <a:t>DAE </a:t>
            </a:r>
            <a:r>
              <a:rPr lang="en-US" sz="1600" i="1"/>
              <a:t>[Smith ISCA ‘82]</a:t>
            </a:r>
            <a:r>
              <a:rPr lang="en-US" sz="1600"/>
              <a:t>, </a:t>
            </a:r>
            <a:r>
              <a:rPr lang="en-US" b="1"/>
              <a:t>Pipette </a:t>
            </a:r>
            <a:r>
              <a:rPr lang="en-US" sz="1600" i="1"/>
              <a:t>[Nguyen MICRO’20] </a:t>
            </a:r>
            <a:endParaRPr lang="en-US" i="1"/>
          </a:p>
          <a:p>
            <a:r>
              <a:rPr lang="el-GR" u="sng"/>
              <a:t>μ</a:t>
            </a:r>
            <a:r>
              <a:rPr lang="en-US" u="sng"/>
              <a:t>arch changes visible with new ISA inst.</a:t>
            </a:r>
            <a:endParaRPr lang="en-US" sz="2000" u="sng"/>
          </a:p>
        </p:txBody>
      </p:sp>
      <p:sp>
        <p:nvSpPr>
          <p:cNvPr id="41" name="TextBox 40">
            <a:extLst>
              <a:ext uri="{FF2B5EF4-FFF2-40B4-BE49-F238E27FC236}">
                <a16:creationId xmlns:a16="http://schemas.microsoft.com/office/drawing/2014/main" id="{151930FE-929D-EE44-ADDC-B54000E7EBBE}"/>
              </a:ext>
            </a:extLst>
          </p:cNvPr>
          <p:cNvSpPr txBox="1"/>
          <p:nvPr/>
        </p:nvSpPr>
        <p:spPr>
          <a:xfrm>
            <a:off x="5472169" y="2873345"/>
            <a:ext cx="4711466" cy="954107"/>
          </a:xfrm>
          <a:prstGeom prst="rect">
            <a:avLst/>
          </a:prstGeom>
          <a:noFill/>
        </p:spPr>
        <p:txBody>
          <a:bodyPr wrap="square" rtlCol="0">
            <a:spAutoFit/>
          </a:bodyPr>
          <a:lstStyle/>
          <a:p>
            <a:r>
              <a:rPr lang="en-US" b="1"/>
              <a:t>Programmable Prefetching </a:t>
            </a:r>
            <a:r>
              <a:rPr lang="en-US" sz="1600" i="1"/>
              <a:t>[Ainsworth ASPLOS’18]</a:t>
            </a:r>
          </a:p>
          <a:p>
            <a:r>
              <a:rPr lang="en-US" sz="2000" b="1" err="1"/>
              <a:t>DeSC</a:t>
            </a:r>
            <a:r>
              <a:rPr lang="en-US" sz="1600" b="1"/>
              <a:t> </a:t>
            </a:r>
            <a:r>
              <a:rPr lang="en-US" sz="1600" i="1"/>
              <a:t>[Ham MICRO’15]</a:t>
            </a:r>
          </a:p>
          <a:p>
            <a:r>
              <a:rPr lang="en-US" u="sng"/>
              <a:t>Compiler targeting new ISA inst.</a:t>
            </a:r>
          </a:p>
        </p:txBody>
      </p:sp>
      <p:sp>
        <p:nvSpPr>
          <p:cNvPr id="30" name="Rectangle 29">
            <a:extLst>
              <a:ext uri="{FF2B5EF4-FFF2-40B4-BE49-F238E27FC236}">
                <a16:creationId xmlns:a16="http://schemas.microsoft.com/office/drawing/2014/main" id="{ACFCD88F-306B-8944-BA34-5C333D657507}"/>
              </a:ext>
            </a:extLst>
          </p:cNvPr>
          <p:cNvSpPr/>
          <p:nvPr/>
        </p:nvSpPr>
        <p:spPr>
          <a:xfrm>
            <a:off x="6506530" y="1480750"/>
            <a:ext cx="1564018" cy="461665"/>
          </a:xfrm>
          <a:prstGeom prst="rect">
            <a:avLst/>
          </a:prstGeom>
        </p:spPr>
        <p:txBody>
          <a:bodyPr wrap="none">
            <a:spAutoFit/>
          </a:bodyPr>
          <a:lstStyle/>
          <a:p>
            <a:r>
              <a:rPr lang="en-US" sz="2400" b="1"/>
              <a:t>Prior Work</a:t>
            </a:r>
          </a:p>
        </p:txBody>
      </p:sp>
      <p:sp>
        <p:nvSpPr>
          <p:cNvPr id="31" name="Rectangle 30">
            <a:extLst>
              <a:ext uri="{FF2B5EF4-FFF2-40B4-BE49-F238E27FC236}">
                <a16:creationId xmlns:a16="http://schemas.microsoft.com/office/drawing/2014/main" id="{F02CC25F-0E99-0A41-B655-06A3F9791CA1}"/>
              </a:ext>
            </a:extLst>
          </p:cNvPr>
          <p:cNvSpPr/>
          <p:nvPr/>
        </p:nvSpPr>
        <p:spPr>
          <a:xfrm>
            <a:off x="5460483" y="2035742"/>
            <a:ext cx="4723152" cy="923330"/>
          </a:xfrm>
          <a:prstGeom prst="rect">
            <a:avLst/>
          </a:prstGeom>
        </p:spPr>
        <p:txBody>
          <a:bodyPr wrap="none">
            <a:spAutoFit/>
          </a:bodyPr>
          <a:lstStyle/>
          <a:p>
            <a:r>
              <a:rPr lang="en-US" b="1" i="1"/>
              <a:t>Software Prefetching for </a:t>
            </a:r>
            <a:r>
              <a:rPr lang="en-US" sz="1600" b="1" i="1"/>
              <a:t>IMAs </a:t>
            </a:r>
            <a:r>
              <a:rPr lang="en-US" sz="1600" i="1"/>
              <a:t>[Ainsworth CGO’18]</a:t>
            </a:r>
            <a:endParaRPr lang="en-US" b="1" i="1"/>
          </a:p>
          <a:p>
            <a:r>
              <a:rPr lang="en-US" b="1" i="1"/>
              <a:t>Clairvoyance </a:t>
            </a:r>
            <a:r>
              <a:rPr lang="en-US" sz="1600" i="1"/>
              <a:t>[Tran CGO’17] </a:t>
            </a:r>
          </a:p>
          <a:p>
            <a:r>
              <a:rPr lang="en-US" u="sng"/>
              <a:t>Compiler-only approach</a:t>
            </a:r>
          </a:p>
        </p:txBody>
      </p:sp>
      <p:grpSp>
        <p:nvGrpSpPr>
          <p:cNvPr id="32" name="Group 31">
            <a:extLst>
              <a:ext uri="{FF2B5EF4-FFF2-40B4-BE49-F238E27FC236}">
                <a16:creationId xmlns:a16="http://schemas.microsoft.com/office/drawing/2014/main" id="{7250113D-D4D2-8346-A161-FFE937D4DEBC}"/>
              </a:ext>
            </a:extLst>
          </p:cNvPr>
          <p:cNvGrpSpPr/>
          <p:nvPr/>
        </p:nvGrpSpPr>
        <p:grpSpPr>
          <a:xfrm>
            <a:off x="2084021" y="1732477"/>
            <a:ext cx="8023957" cy="4582083"/>
            <a:chOff x="3869823" y="1774267"/>
            <a:chExt cx="8023957" cy="4582083"/>
          </a:xfrm>
        </p:grpSpPr>
        <p:grpSp>
          <p:nvGrpSpPr>
            <p:cNvPr id="6" name="Group 5">
              <a:extLst>
                <a:ext uri="{FF2B5EF4-FFF2-40B4-BE49-F238E27FC236}">
                  <a16:creationId xmlns:a16="http://schemas.microsoft.com/office/drawing/2014/main" id="{3999636D-1CE0-4DC9-A5BB-310224839FEF}"/>
                </a:ext>
              </a:extLst>
            </p:cNvPr>
            <p:cNvGrpSpPr/>
            <p:nvPr/>
          </p:nvGrpSpPr>
          <p:grpSpPr>
            <a:xfrm>
              <a:off x="3869823" y="1774267"/>
              <a:ext cx="2819442" cy="4582083"/>
              <a:chOff x="1383318" y="2036511"/>
              <a:chExt cx="2193002" cy="3054219"/>
            </a:xfrm>
          </p:grpSpPr>
          <p:sp>
            <p:nvSpPr>
              <p:cNvPr id="7" name="Rounded Rectangle 5">
                <a:extLst>
                  <a:ext uri="{FF2B5EF4-FFF2-40B4-BE49-F238E27FC236}">
                    <a16:creationId xmlns:a16="http://schemas.microsoft.com/office/drawing/2014/main" id="{7F0FDE57-C1F5-4B88-9A90-FB72F1662FD2}"/>
                  </a:ext>
                </a:extLst>
              </p:cNvPr>
              <p:cNvSpPr/>
              <p:nvPr/>
            </p:nvSpPr>
            <p:spPr>
              <a:xfrm>
                <a:off x="1407241" y="2036511"/>
                <a:ext cx="2169079" cy="655418"/>
              </a:xfrm>
              <a:prstGeom prst="roundRect">
                <a:avLst/>
              </a:prstGeom>
              <a:solidFill>
                <a:srgbClr val="C00000"/>
              </a:solidFill>
              <a:ln w="12700" cap="flat" cmpd="sng" algn="ctr">
                <a:noFill/>
                <a:prstDash val="solid"/>
              </a:ln>
              <a:effectLst/>
            </p:spPr>
            <p:txBody>
              <a:bodyPr rtlCol="0" anchor="ctr"/>
              <a:lstStyle/>
              <a:p>
                <a:pPr marL="0" marR="0" lvl="0" indent="0" algn="ctr" defTabSz="342900" eaLnBrk="1" fontAlgn="auto" latinLnBrk="0" hangingPunct="1">
                  <a:lnSpc>
                    <a:spcPct val="100000"/>
                  </a:lnSpc>
                  <a:spcBef>
                    <a:spcPts val="0"/>
                  </a:spcBef>
                  <a:spcAft>
                    <a:spcPts val="0"/>
                  </a:spcAft>
                  <a:buClrTx/>
                  <a:buSzTx/>
                  <a:buFontTx/>
                  <a:buNone/>
                  <a:tabLst/>
                  <a:defRPr/>
                </a:pPr>
                <a:r>
                  <a:rPr lang="en-US" kern="0">
                    <a:ln>
                      <a:solidFill>
                        <a:schemeClr val="bg1"/>
                      </a:solidFill>
                    </a:ln>
                    <a:solidFill>
                      <a:schemeClr val="bg1"/>
                    </a:solidFill>
                  </a:rPr>
                  <a:t>Application</a:t>
                </a:r>
                <a:endParaRPr kumimoji="0" lang="en-US" sz="1800" b="0" i="0" u="none" strike="noStrike" kern="0" cap="none" spc="0" normalizeH="0" baseline="0" noProof="0">
                  <a:ln>
                    <a:solidFill>
                      <a:schemeClr val="bg1"/>
                    </a:solidFill>
                  </a:ln>
                  <a:solidFill>
                    <a:schemeClr val="bg1"/>
                  </a:solidFill>
                  <a:effectLst/>
                  <a:uLnTx/>
                  <a:uFillTx/>
                  <a:ea typeface="+mn-ea"/>
                  <a:cs typeface="+mn-cs"/>
                </a:endParaRPr>
              </a:p>
            </p:txBody>
          </p:sp>
          <p:sp>
            <p:nvSpPr>
              <p:cNvPr id="8" name="Rounded Rectangle 6">
                <a:extLst>
                  <a:ext uri="{FF2B5EF4-FFF2-40B4-BE49-F238E27FC236}">
                    <a16:creationId xmlns:a16="http://schemas.microsoft.com/office/drawing/2014/main" id="{709CB903-A464-407E-BE7A-2D0FBE268171}"/>
                  </a:ext>
                </a:extLst>
              </p:cNvPr>
              <p:cNvSpPr/>
              <p:nvPr/>
            </p:nvSpPr>
            <p:spPr>
              <a:xfrm>
                <a:off x="1396110" y="2691929"/>
                <a:ext cx="2175934" cy="655418"/>
              </a:xfrm>
              <a:prstGeom prst="roundRect">
                <a:avLst/>
              </a:prstGeom>
              <a:solidFill>
                <a:schemeClr val="accent2"/>
              </a:solidFill>
              <a:ln w="6350" cap="flat" cmpd="sng" algn="ctr">
                <a:noFill/>
                <a:prstDash val="solid"/>
                <a:miter lim="800000"/>
              </a:ln>
              <a:effectLst/>
            </p:spPr>
            <p:txBody>
              <a:bodyPr rtlCol="0" anchor="ctr"/>
              <a:lstStyle/>
              <a:p>
                <a:pPr lvl="0" algn="ctr" defTabSz="342900">
                  <a:defRPr/>
                </a:pPr>
                <a:r>
                  <a:rPr kumimoji="0" lang="en-US" sz="1800" b="0" i="0" u="none" strike="noStrike" kern="0" cap="none" spc="0" normalizeH="0" baseline="0" noProof="0">
                    <a:ln>
                      <a:solidFill>
                        <a:schemeClr val="bg1"/>
                      </a:solidFill>
                    </a:ln>
                    <a:solidFill>
                      <a:schemeClr val="bg1"/>
                    </a:solidFill>
                    <a:effectLst/>
                    <a:uLnTx/>
                    <a:uFillTx/>
                  </a:rPr>
                  <a:t>OS, Compiler, DSL </a:t>
                </a:r>
                <a:r>
                  <a:rPr kumimoji="0" lang="en-US" sz="1400" b="0" i="0" u="none" strike="noStrike" kern="0" cap="none" spc="0" normalizeH="0" baseline="0" noProof="0">
                    <a:ln>
                      <a:solidFill>
                        <a:schemeClr val="bg1"/>
                      </a:solidFill>
                    </a:ln>
                    <a:solidFill>
                      <a:schemeClr val="bg1"/>
                    </a:solidFill>
                    <a:effectLst/>
                    <a:uLnTx/>
                    <a:uFillTx/>
                  </a:rPr>
                  <a:t>(</a:t>
                </a:r>
                <a:r>
                  <a:rPr lang="en-US" sz="1400" kern="0">
                    <a:ln>
                      <a:solidFill>
                        <a:schemeClr val="bg1"/>
                      </a:solidFill>
                    </a:ln>
                    <a:solidFill>
                      <a:schemeClr val="bg1"/>
                    </a:solidFill>
                  </a:rPr>
                  <a:t>Domain Specific Language) </a:t>
                </a:r>
                <a:r>
                  <a:rPr lang="en-US" kern="0">
                    <a:ln>
                      <a:solidFill>
                        <a:schemeClr val="bg1"/>
                      </a:solidFill>
                    </a:ln>
                    <a:solidFill>
                      <a:schemeClr val="bg1"/>
                    </a:solidFill>
                  </a:rPr>
                  <a:t>backend </a:t>
                </a:r>
                <a:endParaRPr kumimoji="0" lang="en-US" sz="1800" b="0" i="0" u="none" strike="noStrike" kern="0" cap="none" spc="0" normalizeH="0" baseline="0" noProof="0">
                  <a:ln>
                    <a:solidFill>
                      <a:schemeClr val="bg1"/>
                    </a:solidFill>
                  </a:ln>
                  <a:solidFill>
                    <a:schemeClr val="bg1"/>
                  </a:solidFill>
                  <a:effectLst/>
                  <a:uLnTx/>
                  <a:uFillTx/>
                </a:endParaRPr>
              </a:p>
            </p:txBody>
          </p:sp>
          <p:sp>
            <p:nvSpPr>
              <p:cNvPr id="9" name="Rounded Rectangle 7">
                <a:extLst>
                  <a:ext uri="{FF2B5EF4-FFF2-40B4-BE49-F238E27FC236}">
                    <a16:creationId xmlns:a16="http://schemas.microsoft.com/office/drawing/2014/main" id="{5968DFE1-E97D-482C-AFB2-BD5B3999160B}"/>
                  </a:ext>
                </a:extLst>
              </p:cNvPr>
              <p:cNvSpPr/>
              <p:nvPr/>
            </p:nvSpPr>
            <p:spPr>
              <a:xfrm>
                <a:off x="1383318" y="3347347"/>
                <a:ext cx="2193002" cy="655418"/>
              </a:xfrm>
              <a:prstGeom prst="roundRect">
                <a:avLst/>
              </a:prstGeom>
              <a:solidFill>
                <a:schemeClr val="accent6"/>
              </a:solidFill>
              <a:ln w="6350" cap="flat" cmpd="sng" algn="ctr">
                <a:noFill/>
                <a:prstDash val="solid"/>
                <a:miter lim="800000"/>
              </a:ln>
              <a:effectLst/>
            </p:spPr>
            <p:txBody>
              <a:bodyPr rtlCol="0" anchor="ctr"/>
              <a:lstStyle/>
              <a:p>
                <a:pPr marL="0" marR="0" lvl="0" indent="0" algn="ctr" defTabSz="3429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solidFill>
                        <a:schemeClr val="bg1"/>
                      </a:solidFill>
                    </a:ln>
                    <a:solidFill>
                      <a:schemeClr val="bg1"/>
                    </a:solidFill>
                    <a:effectLst/>
                    <a:uLnTx/>
                    <a:uFillTx/>
                  </a:rPr>
                  <a:t>Architecture (ISA)</a:t>
                </a:r>
              </a:p>
            </p:txBody>
          </p:sp>
          <p:sp>
            <p:nvSpPr>
              <p:cNvPr id="10" name="Rounded Rectangle 8">
                <a:extLst>
                  <a:ext uri="{FF2B5EF4-FFF2-40B4-BE49-F238E27FC236}">
                    <a16:creationId xmlns:a16="http://schemas.microsoft.com/office/drawing/2014/main" id="{53898BF6-ED26-41DA-BC18-1002FD5937AE}"/>
                  </a:ext>
                </a:extLst>
              </p:cNvPr>
              <p:cNvSpPr/>
              <p:nvPr/>
            </p:nvSpPr>
            <p:spPr>
              <a:xfrm>
                <a:off x="1407241" y="4002765"/>
                <a:ext cx="2169079" cy="655418"/>
              </a:xfrm>
              <a:prstGeom prst="roundRect">
                <a:avLst/>
              </a:prstGeom>
              <a:solidFill>
                <a:schemeClr val="accent5"/>
              </a:solidFill>
              <a:ln w="6350" cap="flat" cmpd="sng" algn="ctr">
                <a:noFill/>
                <a:prstDash val="solid"/>
                <a:miter lim="800000"/>
              </a:ln>
              <a:effectLst/>
            </p:spPr>
            <p:txBody>
              <a:bodyPr rtlCol="0" anchor="ctr"/>
              <a:lstStyle/>
              <a:p>
                <a:pPr marL="0" marR="0" lvl="0" indent="0" algn="ctr" defTabSz="3429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solidFill>
                        <a:schemeClr val="bg1"/>
                      </a:solidFill>
                    </a:ln>
                    <a:solidFill>
                      <a:schemeClr val="bg1"/>
                    </a:solidFill>
                    <a:effectLst/>
                    <a:uLnTx/>
                    <a:uFillTx/>
                  </a:rPr>
                  <a:t>Processor Core Microarchitecture</a:t>
                </a:r>
              </a:p>
            </p:txBody>
          </p:sp>
          <p:sp>
            <p:nvSpPr>
              <p:cNvPr id="12" name="Rounded Rectangle 8">
                <a:extLst>
                  <a:ext uri="{FF2B5EF4-FFF2-40B4-BE49-F238E27FC236}">
                    <a16:creationId xmlns:a16="http://schemas.microsoft.com/office/drawing/2014/main" id="{01EE28F1-E0A0-4327-8E4B-E89F3C9C86CF}"/>
                  </a:ext>
                </a:extLst>
              </p:cNvPr>
              <p:cNvSpPr/>
              <p:nvPr/>
            </p:nvSpPr>
            <p:spPr>
              <a:xfrm>
                <a:off x="1383318" y="4654581"/>
                <a:ext cx="2193002" cy="436149"/>
              </a:xfrm>
              <a:prstGeom prst="roundRect">
                <a:avLst/>
              </a:prstGeom>
              <a:solidFill>
                <a:schemeClr val="tx1"/>
              </a:solidFill>
              <a:ln w="12700" cap="flat" cmpd="sng" algn="ctr">
                <a:noFill/>
                <a:prstDash val="solid"/>
                <a:miter lim="800000"/>
              </a:ln>
              <a:effectLst/>
            </p:spPr>
            <p:txBody>
              <a:bodyPr rtlCol="0" anchor="ctr"/>
              <a:lstStyle/>
              <a:p>
                <a:pPr marL="0" marR="0" lvl="0" indent="0" algn="ctr" defTabSz="3429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solidFill>
                        <a:schemeClr val="bg1"/>
                      </a:solidFill>
                    </a:ln>
                    <a:solidFill>
                      <a:schemeClr val="bg1"/>
                    </a:solidFill>
                    <a:effectLst/>
                    <a:uLnTx/>
                    <a:uFillTx/>
                  </a:rPr>
                  <a:t>RTL (e.g. Verilog)</a:t>
                </a:r>
              </a:p>
            </p:txBody>
          </p:sp>
        </p:grpSp>
        <p:sp>
          <p:nvSpPr>
            <p:cNvPr id="43" name="Right Brace 42">
              <a:extLst>
                <a:ext uri="{FF2B5EF4-FFF2-40B4-BE49-F238E27FC236}">
                  <a16:creationId xmlns:a16="http://schemas.microsoft.com/office/drawing/2014/main" id="{571FB6B4-35B5-B944-9459-B27C49F2D53C}"/>
                </a:ext>
              </a:extLst>
            </p:cNvPr>
            <p:cNvSpPr/>
            <p:nvPr/>
          </p:nvSpPr>
          <p:spPr>
            <a:xfrm>
              <a:off x="6792877" y="2915374"/>
              <a:ext cx="218999" cy="2807909"/>
            </a:xfrm>
            <a:prstGeom prst="rightBrace">
              <a:avLst>
                <a:gd name="adj1" fmla="val 44829"/>
                <a:gd name="adj2" fmla="val 1789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8" name="Group 17">
              <a:extLst>
                <a:ext uri="{FF2B5EF4-FFF2-40B4-BE49-F238E27FC236}">
                  <a16:creationId xmlns:a16="http://schemas.microsoft.com/office/drawing/2014/main" id="{41B340FA-4042-8B40-8810-8C34F7C5285B}"/>
                </a:ext>
              </a:extLst>
            </p:cNvPr>
            <p:cNvGrpSpPr/>
            <p:nvPr/>
          </p:nvGrpSpPr>
          <p:grpSpPr>
            <a:xfrm>
              <a:off x="7398240" y="4510599"/>
              <a:ext cx="4495540" cy="1538883"/>
              <a:chOff x="8092408" y="4630316"/>
              <a:chExt cx="4495540" cy="1538883"/>
            </a:xfrm>
          </p:grpSpPr>
          <p:sp>
            <p:nvSpPr>
              <p:cNvPr id="16" name="TextBox 15">
                <a:extLst>
                  <a:ext uri="{FF2B5EF4-FFF2-40B4-BE49-F238E27FC236}">
                    <a16:creationId xmlns:a16="http://schemas.microsoft.com/office/drawing/2014/main" id="{5D992CEB-4D95-1345-91C3-EE213333D45A}"/>
                  </a:ext>
                </a:extLst>
              </p:cNvPr>
              <p:cNvSpPr txBox="1"/>
              <p:nvPr/>
            </p:nvSpPr>
            <p:spPr>
              <a:xfrm>
                <a:off x="8296324" y="4630316"/>
                <a:ext cx="4291624" cy="1538883"/>
              </a:xfrm>
              <a:prstGeom prst="rect">
                <a:avLst/>
              </a:prstGeom>
              <a:noFill/>
            </p:spPr>
            <p:txBody>
              <a:bodyPr wrap="none" rtlCol="0">
                <a:spAutoFit/>
              </a:bodyPr>
              <a:lstStyle/>
              <a:p>
                <a:r>
                  <a:rPr lang="en-US" b="1"/>
                  <a:t>DROPLET </a:t>
                </a:r>
                <a:r>
                  <a:rPr lang="en-US" sz="1600" i="1"/>
                  <a:t>[</a:t>
                </a:r>
                <a:r>
                  <a:rPr lang="en-US" sz="1600" i="1" err="1"/>
                  <a:t>Basak</a:t>
                </a:r>
                <a:r>
                  <a:rPr lang="en-US" sz="1600" i="1"/>
                  <a:t> HPCA ‘19], </a:t>
                </a:r>
                <a:r>
                  <a:rPr lang="en-US" b="1"/>
                  <a:t>IMP </a:t>
                </a:r>
                <a:r>
                  <a:rPr lang="en-US" sz="1600" i="1"/>
                  <a:t>[Yu MICRO’15]</a:t>
                </a:r>
              </a:p>
              <a:p>
                <a:r>
                  <a:rPr lang="en-US" u="sng"/>
                  <a:t>Use predictors to trigger prefetches</a:t>
                </a:r>
              </a:p>
              <a:p>
                <a:r>
                  <a:rPr lang="en-US" b="1"/>
                  <a:t>Slipstream</a:t>
                </a:r>
                <a:r>
                  <a:rPr lang="en-US" sz="2000" b="1"/>
                  <a:t> </a:t>
                </a:r>
                <a:r>
                  <a:rPr lang="en-US" sz="1600" i="1"/>
                  <a:t>[</a:t>
                </a:r>
                <a:r>
                  <a:rPr lang="en-US" sz="1600" err="1"/>
                  <a:t>Sundaramoorthy</a:t>
                </a:r>
                <a:r>
                  <a:rPr lang="en-US" sz="1600" i="1"/>
                  <a:t> ASPLOS ’00</a:t>
                </a:r>
              </a:p>
              <a:p>
                <a:r>
                  <a:rPr lang="en-US" u="sng"/>
                  <a:t>Use predictors to orchestrate streams</a:t>
                </a:r>
              </a:p>
              <a:p>
                <a:endParaRPr lang="en-US" sz="2000" u="sng"/>
              </a:p>
            </p:txBody>
          </p:sp>
          <p:sp>
            <p:nvSpPr>
              <p:cNvPr id="45" name="Right Brace 44">
                <a:extLst>
                  <a:ext uri="{FF2B5EF4-FFF2-40B4-BE49-F238E27FC236}">
                    <a16:creationId xmlns:a16="http://schemas.microsoft.com/office/drawing/2014/main" id="{0FD1C4D6-D194-A349-95AE-9452F512D639}"/>
                  </a:ext>
                </a:extLst>
              </p:cNvPr>
              <p:cNvSpPr/>
              <p:nvPr/>
            </p:nvSpPr>
            <p:spPr>
              <a:xfrm>
                <a:off x="8092408" y="4697988"/>
                <a:ext cx="203916" cy="1123487"/>
              </a:xfrm>
              <a:prstGeom prst="rightBrace">
                <a:avLst>
                  <a:gd name="adj1" fmla="val 44829"/>
                  <a:gd name="adj2" fmla="val 4721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2" name="Right Brace 71">
              <a:extLst>
                <a:ext uri="{FF2B5EF4-FFF2-40B4-BE49-F238E27FC236}">
                  <a16:creationId xmlns:a16="http://schemas.microsoft.com/office/drawing/2014/main" id="{638E4376-1119-A543-85D4-424E2C14AECA}"/>
                </a:ext>
              </a:extLst>
            </p:cNvPr>
            <p:cNvSpPr/>
            <p:nvPr/>
          </p:nvSpPr>
          <p:spPr>
            <a:xfrm>
              <a:off x="6992996" y="2490539"/>
              <a:ext cx="203916" cy="535782"/>
            </a:xfrm>
            <a:prstGeom prst="rightBrace">
              <a:avLst>
                <a:gd name="adj1" fmla="val 44829"/>
                <a:gd name="adj2" fmla="val 4721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ight Brace 72">
              <a:extLst>
                <a:ext uri="{FF2B5EF4-FFF2-40B4-BE49-F238E27FC236}">
                  <a16:creationId xmlns:a16="http://schemas.microsoft.com/office/drawing/2014/main" id="{2D9B1670-1E8B-ED4E-B4AB-2FC46D15B1D7}"/>
                </a:ext>
              </a:extLst>
            </p:cNvPr>
            <p:cNvSpPr/>
            <p:nvPr/>
          </p:nvSpPr>
          <p:spPr>
            <a:xfrm>
              <a:off x="7119778" y="3778505"/>
              <a:ext cx="154269" cy="1944779"/>
            </a:xfrm>
            <a:prstGeom prst="rightBrace">
              <a:avLst>
                <a:gd name="adj1" fmla="val 44829"/>
                <a:gd name="adj2" fmla="val 1789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381212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976378-03F8-4AF2-BD2F-ADFF71624DFE}"/>
              </a:ext>
            </a:extLst>
          </p:cNvPr>
          <p:cNvSpPr>
            <a:spLocks noGrp="1"/>
          </p:cNvSpPr>
          <p:nvPr>
            <p:ph type="title"/>
          </p:nvPr>
        </p:nvSpPr>
        <p:spPr>
          <a:xfrm>
            <a:off x="666159" y="103455"/>
            <a:ext cx="10515600" cy="1325563"/>
          </a:xfrm>
        </p:spPr>
        <p:txBody>
          <a:bodyPr/>
          <a:lstStyle/>
          <a:p>
            <a:r>
              <a:rPr lang="en-US"/>
              <a:t>Layers Involved in each Technique</a:t>
            </a:r>
          </a:p>
        </p:txBody>
      </p:sp>
      <p:sp>
        <p:nvSpPr>
          <p:cNvPr id="4" name="Slide Number Placeholder 3">
            <a:extLst>
              <a:ext uri="{FF2B5EF4-FFF2-40B4-BE49-F238E27FC236}">
                <a16:creationId xmlns:a16="http://schemas.microsoft.com/office/drawing/2014/main" id="{882AD9E6-CE11-4112-9EFE-E8FF58383A07}"/>
              </a:ext>
            </a:extLst>
          </p:cNvPr>
          <p:cNvSpPr>
            <a:spLocks noGrp="1"/>
          </p:cNvSpPr>
          <p:nvPr>
            <p:ph type="sldNum" sz="quarter" idx="12"/>
          </p:nvPr>
        </p:nvSpPr>
        <p:spPr/>
        <p:txBody>
          <a:bodyPr/>
          <a:lstStyle/>
          <a:p>
            <a:fld id="{65EA2A56-7C39-49CB-8222-A3137DA727ED}" type="slidenum">
              <a:rPr lang="en-US" smtClean="0"/>
              <a:t>19</a:t>
            </a:fld>
            <a:endParaRPr lang="en-US"/>
          </a:p>
        </p:txBody>
      </p:sp>
      <p:sp>
        <p:nvSpPr>
          <p:cNvPr id="15" name="TextBox 14">
            <a:extLst>
              <a:ext uri="{FF2B5EF4-FFF2-40B4-BE49-F238E27FC236}">
                <a16:creationId xmlns:a16="http://schemas.microsoft.com/office/drawing/2014/main" id="{1CC6C204-E804-C840-971F-2F6EE48213D6}"/>
              </a:ext>
            </a:extLst>
          </p:cNvPr>
          <p:cNvSpPr txBox="1"/>
          <p:nvPr/>
        </p:nvSpPr>
        <p:spPr>
          <a:xfrm>
            <a:off x="7283866" y="3803721"/>
            <a:ext cx="4488473" cy="646331"/>
          </a:xfrm>
          <a:prstGeom prst="rect">
            <a:avLst/>
          </a:prstGeom>
          <a:noFill/>
        </p:spPr>
        <p:txBody>
          <a:bodyPr wrap="none" rtlCol="0">
            <a:spAutoFit/>
          </a:bodyPr>
          <a:lstStyle/>
          <a:p>
            <a:r>
              <a:rPr lang="en-US" b="1"/>
              <a:t>DAE </a:t>
            </a:r>
            <a:r>
              <a:rPr lang="en-US" sz="1600" i="1"/>
              <a:t>[Smith ISCA ‘82]</a:t>
            </a:r>
            <a:r>
              <a:rPr lang="en-US" sz="1600"/>
              <a:t>, </a:t>
            </a:r>
            <a:r>
              <a:rPr lang="en-US" b="1"/>
              <a:t>Pipette </a:t>
            </a:r>
            <a:r>
              <a:rPr lang="en-US" sz="1600" i="1"/>
              <a:t>[Nguyen MICRO’20] </a:t>
            </a:r>
            <a:endParaRPr lang="en-US" i="1"/>
          </a:p>
          <a:p>
            <a:r>
              <a:rPr lang="el-GR" u="sng"/>
              <a:t>μ</a:t>
            </a:r>
            <a:r>
              <a:rPr lang="en-US" u="sng"/>
              <a:t>arch changes visible with new ISA inst.</a:t>
            </a:r>
            <a:endParaRPr lang="en-US" sz="2000" u="sng"/>
          </a:p>
        </p:txBody>
      </p:sp>
      <p:sp>
        <p:nvSpPr>
          <p:cNvPr id="41" name="TextBox 40">
            <a:extLst>
              <a:ext uri="{FF2B5EF4-FFF2-40B4-BE49-F238E27FC236}">
                <a16:creationId xmlns:a16="http://schemas.microsoft.com/office/drawing/2014/main" id="{151930FE-929D-EE44-ADDC-B54000E7EBBE}"/>
              </a:ext>
            </a:extLst>
          </p:cNvPr>
          <p:cNvSpPr txBox="1"/>
          <p:nvPr/>
        </p:nvSpPr>
        <p:spPr>
          <a:xfrm>
            <a:off x="7109959" y="2899822"/>
            <a:ext cx="4711466" cy="923330"/>
          </a:xfrm>
          <a:prstGeom prst="rect">
            <a:avLst/>
          </a:prstGeom>
          <a:noFill/>
        </p:spPr>
        <p:txBody>
          <a:bodyPr wrap="square" rtlCol="0">
            <a:spAutoFit/>
          </a:bodyPr>
          <a:lstStyle/>
          <a:p>
            <a:r>
              <a:rPr lang="en-US" b="1"/>
              <a:t>Programmable Prefetching </a:t>
            </a:r>
            <a:r>
              <a:rPr lang="en-US" sz="1600" i="1"/>
              <a:t>[Ainsworth ASPLOS’18]</a:t>
            </a:r>
          </a:p>
          <a:p>
            <a:r>
              <a:rPr lang="en-US" b="1" err="1"/>
              <a:t>DeSC</a:t>
            </a:r>
            <a:r>
              <a:rPr lang="en-US" sz="1600" b="1"/>
              <a:t> </a:t>
            </a:r>
            <a:r>
              <a:rPr lang="en-US" sz="1600" i="1"/>
              <a:t>[Ham MICRO’15]</a:t>
            </a:r>
          </a:p>
          <a:p>
            <a:r>
              <a:rPr lang="en-US" u="sng"/>
              <a:t>Compiler targeting new ISA inst.</a:t>
            </a:r>
          </a:p>
        </p:txBody>
      </p:sp>
      <p:sp>
        <p:nvSpPr>
          <p:cNvPr id="22" name="TextBox 21">
            <a:extLst>
              <a:ext uri="{FF2B5EF4-FFF2-40B4-BE49-F238E27FC236}">
                <a16:creationId xmlns:a16="http://schemas.microsoft.com/office/drawing/2014/main" id="{93E7D7A3-8164-3047-96DD-812F08987441}"/>
              </a:ext>
            </a:extLst>
          </p:cNvPr>
          <p:cNvSpPr txBox="1"/>
          <p:nvPr/>
        </p:nvSpPr>
        <p:spPr>
          <a:xfrm>
            <a:off x="666159" y="2549343"/>
            <a:ext cx="2658066" cy="923330"/>
          </a:xfrm>
          <a:prstGeom prst="rect">
            <a:avLst/>
          </a:prstGeom>
          <a:noFill/>
        </p:spPr>
        <p:txBody>
          <a:bodyPr wrap="square" lIns="91440" tIns="45720" rIns="91440" bIns="45720" rtlCol="0" anchor="t">
            <a:spAutoFit/>
          </a:bodyPr>
          <a:lstStyle/>
          <a:p>
            <a:r>
              <a:rPr lang="en-US"/>
              <a:t>Provides an API that is targeted by automated compiler techniques</a:t>
            </a:r>
            <a:endParaRPr lang="en-US">
              <a:cs typeface="Calibri"/>
            </a:endParaRPr>
          </a:p>
        </p:txBody>
      </p:sp>
      <p:sp>
        <p:nvSpPr>
          <p:cNvPr id="26" name="TextBox 25">
            <a:extLst>
              <a:ext uri="{FF2B5EF4-FFF2-40B4-BE49-F238E27FC236}">
                <a16:creationId xmlns:a16="http://schemas.microsoft.com/office/drawing/2014/main" id="{DF868D74-7829-5345-A366-82713404299A}"/>
              </a:ext>
            </a:extLst>
          </p:cNvPr>
          <p:cNvSpPr txBox="1"/>
          <p:nvPr/>
        </p:nvSpPr>
        <p:spPr>
          <a:xfrm>
            <a:off x="636336" y="4450052"/>
            <a:ext cx="2213685" cy="923330"/>
          </a:xfrm>
          <a:prstGeom prst="rect">
            <a:avLst/>
          </a:prstGeom>
          <a:noFill/>
        </p:spPr>
        <p:txBody>
          <a:bodyPr wrap="square" lIns="91440" tIns="45720" rIns="91440" bIns="45720" rtlCol="0" anchor="t">
            <a:spAutoFit/>
          </a:bodyPr>
          <a:lstStyle/>
          <a:p>
            <a:r>
              <a:rPr lang="en-US"/>
              <a:t>Our hardware approach </a:t>
            </a:r>
            <a:r>
              <a:rPr lang="en-US" b="1"/>
              <a:t>doesn’t modify the core</a:t>
            </a:r>
          </a:p>
        </p:txBody>
      </p:sp>
      <p:sp>
        <p:nvSpPr>
          <p:cNvPr id="28" name="TextBox 27">
            <a:extLst>
              <a:ext uri="{FF2B5EF4-FFF2-40B4-BE49-F238E27FC236}">
                <a16:creationId xmlns:a16="http://schemas.microsoft.com/office/drawing/2014/main" id="{0AC733E7-E5E3-1D47-B3F2-87D471659183}"/>
              </a:ext>
            </a:extLst>
          </p:cNvPr>
          <p:cNvSpPr txBox="1"/>
          <p:nvPr/>
        </p:nvSpPr>
        <p:spPr>
          <a:xfrm>
            <a:off x="683432" y="3458910"/>
            <a:ext cx="2826386" cy="923330"/>
          </a:xfrm>
          <a:prstGeom prst="rect">
            <a:avLst/>
          </a:prstGeom>
          <a:noFill/>
        </p:spPr>
        <p:txBody>
          <a:bodyPr wrap="square" rtlCol="0">
            <a:spAutoFit/>
          </a:bodyPr>
          <a:lstStyle/>
          <a:p>
            <a:r>
              <a:rPr lang="en-US"/>
              <a:t>API operations use existing memory instructions, so it is ISA-agnostic</a:t>
            </a:r>
          </a:p>
        </p:txBody>
      </p:sp>
      <p:sp>
        <p:nvSpPr>
          <p:cNvPr id="30" name="Rectangle 29">
            <a:extLst>
              <a:ext uri="{FF2B5EF4-FFF2-40B4-BE49-F238E27FC236}">
                <a16:creationId xmlns:a16="http://schemas.microsoft.com/office/drawing/2014/main" id="{ACFCD88F-306B-8944-BA34-5C333D657507}"/>
              </a:ext>
            </a:extLst>
          </p:cNvPr>
          <p:cNvSpPr/>
          <p:nvPr/>
        </p:nvSpPr>
        <p:spPr>
          <a:xfrm>
            <a:off x="8390044" y="1474252"/>
            <a:ext cx="1564018" cy="461665"/>
          </a:xfrm>
          <a:prstGeom prst="rect">
            <a:avLst/>
          </a:prstGeom>
        </p:spPr>
        <p:txBody>
          <a:bodyPr wrap="none">
            <a:spAutoFit/>
          </a:bodyPr>
          <a:lstStyle/>
          <a:p>
            <a:r>
              <a:rPr lang="en-US" sz="2400" b="1"/>
              <a:t>Prior Work</a:t>
            </a:r>
          </a:p>
        </p:txBody>
      </p:sp>
      <p:sp>
        <p:nvSpPr>
          <p:cNvPr id="63" name="Rectangle 62">
            <a:extLst>
              <a:ext uri="{FF2B5EF4-FFF2-40B4-BE49-F238E27FC236}">
                <a16:creationId xmlns:a16="http://schemas.microsoft.com/office/drawing/2014/main" id="{BE335EEB-7715-6E42-B11F-56F2F234A64D}"/>
              </a:ext>
            </a:extLst>
          </p:cNvPr>
          <p:cNvSpPr/>
          <p:nvPr/>
        </p:nvSpPr>
        <p:spPr>
          <a:xfrm>
            <a:off x="1302332" y="1511697"/>
            <a:ext cx="1777666" cy="461665"/>
          </a:xfrm>
          <a:prstGeom prst="rect">
            <a:avLst/>
          </a:prstGeom>
        </p:spPr>
        <p:txBody>
          <a:bodyPr wrap="none" lIns="91440" tIns="45720" rIns="91440" bIns="45720" anchor="t">
            <a:spAutoFit/>
          </a:bodyPr>
          <a:lstStyle/>
          <a:p>
            <a:r>
              <a:rPr lang="en-US" sz="2400" b="1" err="1"/>
              <a:t>GraphAttack</a:t>
            </a:r>
            <a:endParaRPr lang="en-US" sz="2400" b="1">
              <a:cs typeface="Calibri"/>
            </a:endParaRPr>
          </a:p>
        </p:txBody>
      </p:sp>
      <p:sp>
        <p:nvSpPr>
          <p:cNvPr id="31" name="Rectangle 30">
            <a:extLst>
              <a:ext uri="{FF2B5EF4-FFF2-40B4-BE49-F238E27FC236}">
                <a16:creationId xmlns:a16="http://schemas.microsoft.com/office/drawing/2014/main" id="{F02CC25F-0E99-0A41-B655-06A3F9791CA1}"/>
              </a:ext>
            </a:extLst>
          </p:cNvPr>
          <p:cNvSpPr/>
          <p:nvPr/>
        </p:nvSpPr>
        <p:spPr>
          <a:xfrm>
            <a:off x="7098273" y="2048823"/>
            <a:ext cx="4723152" cy="923330"/>
          </a:xfrm>
          <a:prstGeom prst="rect">
            <a:avLst/>
          </a:prstGeom>
        </p:spPr>
        <p:txBody>
          <a:bodyPr wrap="none">
            <a:spAutoFit/>
          </a:bodyPr>
          <a:lstStyle/>
          <a:p>
            <a:r>
              <a:rPr lang="en-US" b="1" i="1"/>
              <a:t>Software Prefetching for </a:t>
            </a:r>
            <a:r>
              <a:rPr lang="en-US" sz="1600" b="1" i="1"/>
              <a:t>IMAs </a:t>
            </a:r>
            <a:r>
              <a:rPr lang="en-US" sz="1600" i="1"/>
              <a:t>[Ainsworth CGO’18]</a:t>
            </a:r>
            <a:endParaRPr lang="en-US" b="1" i="1"/>
          </a:p>
          <a:p>
            <a:r>
              <a:rPr lang="en-US" b="1" i="1"/>
              <a:t>Clairvoyance </a:t>
            </a:r>
            <a:r>
              <a:rPr lang="en-US" sz="1600" i="1"/>
              <a:t>[Tran CGO’17] </a:t>
            </a:r>
          </a:p>
          <a:p>
            <a:r>
              <a:rPr lang="en-US" u="sng"/>
              <a:t>Compiler-only approach</a:t>
            </a:r>
          </a:p>
        </p:txBody>
      </p:sp>
      <p:grpSp>
        <p:nvGrpSpPr>
          <p:cNvPr id="33" name="Group 32">
            <a:extLst>
              <a:ext uri="{FF2B5EF4-FFF2-40B4-BE49-F238E27FC236}">
                <a16:creationId xmlns:a16="http://schemas.microsoft.com/office/drawing/2014/main" id="{0CD58A53-08E7-364C-A987-63E5C10FB019}"/>
              </a:ext>
            </a:extLst>
          </p:cNvPr>
          <p:cNvGrpSpPr/>
          <p:nvPr/>
        </p:nvGrpSpPr>
        <p:grpSpPr>
          <a:xfrm>
            <a:off x="2440657" y="1758954"/>
            <a:ext cx="9305111" cy="4582083"/>
            <a:chOff x="2588669" y="1774267"/>
            <a:chExt cx="9305111" cy="4582083"/>
          </a:xfrm>
        </p:grpSpPr>
        <p:sp>
          <p:nvSpPr>
            <p:cNvPr id="50" name="Rounded Rectangle 8">
              <a:extLst>
                <a:ext uri="{FF2B5EF4-FFF2-40B4-BE49-F238E27FC236}">
                  <a16:creationId xmlns:a16="http://schemas.microsoft.com/office/drawing/2014/main" id="{3275BAB8-B148-ED4B-B388-23171E07CC22}"/>
                </a:ext>
              </a:extLst>
            </p:cNvPr>
            <p:cNvSpPr/>
            <p:nvPr/>
          </p:nvSpPr>
          <p:spPr>
            <a:xfrm>
              <a:off x="2668944" y="4742597"/>
              <a:ext cx="1194190" cy="916799"/>
            </a:xfrm>
            <a:prstGeom prst="roundRect">
              <a:avLst/>
            </a:prstGeom>
            <a:solidFill>
              <a:schemeClr val="accent5"/>
            </a:solidFill>
            <a:ln w="6350" cap="flat" cmpd="sng" algn="ctr">
              <a:noFill/>
              <a:prstDash val="solid"/>
              <a:miter lim="800000"/>
            </a:ln>
            <a:effectLst/>
          </p:spPr>
          <p:txBody>
            <a:bodyPr rtlCol="0" anchor="ctr"/>
            <a:lstStyle/>
            <a:p>
              <a:pPr marL="0" marR="0" lvl="0" indent="0" algn="ctr" defTabSz="342900" eaLnBrk="1" fontAlgn="auto" latinLnBrk="0" hangingPunct="1">
                <a:lnSpc>
                  <a:spcPct val="100000"/>
                </a:lnSpc>
                <a:spcBef>
                  <a:spcPts val="0"/>
                </a:spcBef>
                <a:spcAft>
                  <a:spcPts val="0"/>
                </a:spcAft>
                <a:buClrTx/>
                <a:buSzTx/>
                <a:buFontTx/>
                <a:buNone/>
                <a:tabLst/>
                <a:defRPr/>
              </a:pPr>
              <a:r>
                <a:rPr lang="en-US" kern="0" err="1">
                  <a:ln>
                    <a:solidFill>
                      <a:schemeClr val="bg1"/>
                    </a:solidFill>
                  </a:ln>
                  <a:solidFill>
                    <a:schemeClr val="bg1"/>
                  </a:solidFill>
                </a:rPr>
                <a:t>Out-of</a:t>
              </a:r>
              <a:r>
                <a:rPr lang="en-US" kern="0">
                  <a:ln>
                    <a:solidFill>
                      <a:schemeClr val="bg1"/>
                    </a:solidFill>
                  </a:ln>
                  <a:solidFill>
                    <a:schemeClr val="bg1"/>
                  </a:solidFill>
                </a:rPr>
                <a:t> core HW:</a:t>
              </a:r>
            </a:p>
            <a:p>
              <a:pPr marL="0" marR="0" lvl="0" indent="0" algn="ctr" defTabSz="3429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solidFill>
                      <a:schemeClr val="bg1"/>
                    </a:solidFill>
                  </a:ln>
                  <a:solidFill>
                    <a:schemeClr val="bg1"/>
                  </a:solidFill>
                  <a:effectLst/>
                  <a:uLnTx/>
                  <a:uFillTx/>
                </a:rPr>
                <a:t>MAPLE</a:t>
              </a:r>
            </a:p>
          </p:txBody>
        </p:sp>
        <p:grpSp>
          <p:nvGrpSpPr>
            <p:cNvPr id="32" name="Group 31">
              <a:extLst>
                <a:ext uri="{FF2B5EF4-FFF2-40B4-BE49-F238E27FC236}">
                  <a16:creationId xmlns:a16="http://schemas.microsoft.com/office/drawing/2014/main" id="{7250113D-D4D2-8346-A161-FFE937D4DEBC}"/>
                </a:ext>
              </a:extLst>
            </p:cNvPr>
            <p:cNvGrpSpPr/>
            <p:nvPr/>
          </p:nvGrpSpPr>
          <p:grpSpPr>
            <a:xfrm>
              <a:off x="2588669" y="1774267"/>
              <a:ext cx="9305111" cy="4582083"/>
              <a:chOff x="2588669" y="1774267"/>
              <a:chExt cx="9305111" cy="4582083"/>
            </a:xfrm>
          </p:grpSpPr>
          <p:grpSp>
            <p:nvGrpSpPr>
              <p:cNvPr id="6" name="Group 5">
                <a:extLst>
                  <a:ext uri="{FF2B5EF4-FFF2-40B4-BE49-F238E27FC236}">
                    <a16:creationId xmlns:a16="http://schemas.microsoft.com/office/drawing/2014/main" id="{3999636D-1CE0-4DC9-A5BB-310224839FEF}"/>
                  </a:ext>
                </a:extLst>
              </p:cNvPr>
              <p:cNvGrpSpPr/>
              <p:nvPr/>
            </p:nvGrpSpPr>
            <p:grpSpPr>
              <a:xfrm>
                <a:off x="2735031" y="1774267"/>
                <a:ext cx="3954234" cy="4582083"/>
                <a:chOff x="500661" y="2036511"/>
                <a:chExt cx="3075659" cy="3054219"/>
              </a:xfrm>
            </p:grpSpPr>
            <p:sp>
              <p:nvSpPr>
                <p:cNvPr id="7" name="Rounded Rectangle 5">
                  <a:extLst>
                    <a:ext uri="{FF2B5EF4-FFF2-40B4-BE49-F238E27FC236}">
                      <a16:creationId xmlns:a16="http://schemas.microsoft.com/office/drawing/2014/main" id="{7F0FDE57-C1F5-4B88-9A90-FB72F1662FD2}"/>
                    </a:ext>
                  </a:extLst>
                </p:cNvPr>
                <p:cNvSpPr/>
                <p:nvPr/>
              </p:nvSpPr>
              <p:spPr>
                <a:xfrm>
                  <a:off x="1407241" y="2036511"/>
                  <a:ext cx="2169079" cy="655418"/>
                </a:xfrm>
                <a:prstGeom prst="roundRect">
                  <a:avLst/>
                </a:prstGeom>
                <a:solidFill>
                  <a:srgbClr val="C00000"/>
                </a:solidFill>
                <a:ln w="12700" cap="flat" cmpd="sng" algn="ctr">
                  <a:noFill/>
                  <a:prstDash val="solid"/>
                </a:ln>
                <a:effectLst/>
              </p:spPr>
              <p:txBody>
                <a:bodyPr rtlCol="0" anchor="ctr"/>
                <a:lstStyle/>
                <a:p>
                  <a:pPr marL="0" marR="0" lvl="0" indent="0" algn="ctr" defTabSz="342900" eaLnBrk="1" fontAlgn="auto" latinLnBrk="0" hangingPunct="1">
                    <a:lnSpc>
                      <a:spcPct val="100000"/>
                    </a:lnSpc>
                    <a:spcBef>
                      <a:spcPts val="0"/>
                    </a:spcBef>
                    <a:spcAft>
                      <a:spcPts val="0"/>
                    </a:spcAft>
                    <a:buClrTx/>
                    <a:buSzTx/>
                    <a:buFontTx/>
                    <a:buNone/>
                    <a:tabLst/>
                    <a:defRPr/>
                  </a:pPr>
                  <a:r>
                    <a:rPr lang="en-US" kern="0">
                      <a:ln>
                        <a:solidFill>
                          <a:schemeClr val="bg1"/>
                        </a:solidFill>
                      </a:ln>
                      <a:solidFill>
                        <a:schemeClr val="bg1"/>
                      </a:solidFill>
                    </a:rPr>
                    <a:t>Application</a:t>
                  </a:r>
                  <a:endParaRPr kumimoji="0" lang="en-US" sz="1800" b="0" i="0" u="none" strike="noStrike" kern="0" cap="none" spc="0" normalizeH="0" baseline="0" noProof="0">
                    <a:ln>
                      <a:solidFill>
                        <a:schemeClr val="bg1"/>
                      </a:solidFill>
                    </a:ln>
                    <a:solidFill>
                      <a:schemeClr val="bg1"/>
                    </a:solidFill>
                    <a:effectLst/>
                    <a:uLnTx/>
                    <a:uFillTx/>
                    <a:ea typeface="+mn-ea"/>
                    <a:cs typeface="+mn-cs"/>
                  </a:endParaRPr>
                </a:p>
              </p:txBody>
            </p:sp>
            <p:sp>
              <p:nvSpPr>
                <p:cNvPr id="8" name="Rounded Rectangle 6">
                  <a:extLst>
                    <a:ext uri="{FF2B5EF4-FFF2-40B4-BE49-F238E27FC236}">
                      <a16:creationId xmlns:a16="http://schemas.microsoft.com/office/drawing/2014/main" id="{709CB903-A464-407E-BE7A-2D0FBE268171}"/>
                    </a:ext>
                  </a:extLst>
                </p:cNvPr>
                <p:cNvSpPr/>
                <p:nvPr/>
              </p:nvSpPr>
              <p:spPr>
                <a:xfrm>
                  <a:off x="1396110" y="2691929"/>
                  <a:ext cx="2175934" cy="655418"/>
                </a:xfrm>
                <a:prstGeom prst="roundRect">
                  <a:avLst/>
                </a:prstGeom>
                <a:solidFill>
                  <a:schemeClr val="accent2"/>
                </a:solidFill>
                <a:ln w="6350" cap="flat" cmpd="sng" algn="ctr">
                  <a:noFill/>
                  <a:prstDash val="solid"/>
                  <a:miter lim="800000"/>
                </a:ln>
                <a:effectLst/>
              </p:spPr>
              <p:txBody>
                <a:bodyPr rtlCol="0" anchor="ctr"/>
                <a:lstStyle/>
                <a:p>
                  <a:pPr lvl="0" algn="ctr" defTabSz="342900">
                    <a:defRPr/>
                  </a:pPr>
                  <a:r>
                    <a:rPr kumimoji="0" lang="en-US" sz="1800" b="0" i="0" u="none" strike="noStrike" kern="0" cap="none" spc="0" normalizeH="0" baseline="0" noProof="0">
                      <a:ln>
                        <a:solidFill>
                          <a:schemeClr val="bg1"/>
                        </a:solidFill>
                      </a:ln>
                      <a:solidFill>
                        <a:schemeClr val="bg1"/>
                      </a:solidFill>
                      <a:effectLst/>
                      <a:uLnTx/>
                      <a:uFillTx/>
                    </a:rPr>
                    <a:t>OS, Compiler, DSL </a:t>
                  </a:r>
                  <a:r>
                    <a:rPr kumimoji="0" lang="en-US" sz="1400" b="0" i="0" u="none" strike="noStrike" kern="0" cap="none" spc="0" normalizeH="0" baseline="0" noProof="0">
                      <a:ln>
                        <a:solidFill>
                          <a:schemeClr val="bg1"/>
                        </a:solidFill>
                      </a:ln>
                      <a:solidFill>
                        <a:schemeClr val="bg1"/>
                      </a:solidFill>
                      <a:effectLst/>
                      <a:uLnTx/>
                      <a:uFillTx/>
                    </a:rPr>
                    <a:t>(</a:t>
                  </a:r>
                  <a:r>
                    <a:rPr lang="en-US" sz="1400" kern="0">
                      <a:ln>
                        <a:solidFill>
                          <a:schemeClr val="bg1"/>
                        </a:solidFill>
                      </a:ln>
                      <a:solidFill>
                        <a:schemeClr val="bg1"/>
                      </a:solidFill>
                    </a:rPr>
                    <a:t>Domain Specific Language) </a:t>
                  </a:r>
                  <a:r>
                    <a:rPr lang="en-US" kern="0">
                      <a:ln>
                        <a:solidFill>
                          <a:schemeClr val="bg1"/>
                        </a:solidFill>
                      </a:ln>
                      <a:solidFill>
                        <a:schemeClr val="bg1"/>
                      </a:solidFill>
                    </a:rPr>
                    <a:t>backend </a:t>
                  </a:r>
                  <a:endParaRPr kumimoji="0" lang="en-US" sz="1800" b="0" i="0" u="none" strike="noStrike" kern="0" cap="none" spc="0" normalizeH="0" baseline="0" noProof="0">
                    <a:ln>
                      <a:solidFill>
                        <a:schemeClr val="bg1"/>
                      </a:solidFill>
                    </a:ln>
                    <a:solidFill>
                      <a:schemeClr val="bg1"/>
                    </a:solidFill>
                    <a:effectLst/>
                    <a:uLnTx/>
                    <a:uFillTx/>
                  </a:endParaRPr>
                </a:p>
              </p:txBody>
            </p:sp>
            <p:sp>
              <p:nvSpPr>
                <p:cNvPr id="9" name="Rounded Rectangle 7">
                  <a:extLst>
                    <a:ext uri="{FF2B5EF4-FFF2-40B4-BE49-F238E27FC236}">
                      <a16:creationId xmlns:a16="http://schemas.microsoft.com/office/drawing/2014/main" id="{5968DFE1-E97D-482C-AFB2-BD5B3999160B}"/>
                    </a:ext>
                  </a:extLst>
                </p:cNvPr>
                <p:cNvSpPr/>
                <p:nvPr/>
              </p:nvSpPr>
              <p:spPr>
                <a:xfrm>
                  <a:off x="1383318" y="3347347"/>
                  <a:ext cx="2193002" cy="655418"/>
                </a:xfrm>
                <a:prstGeom prst="roundRect">
                  <a:avLst/>
                </a:prstGeom>
                <a:solidFill>
                  <a:schemeClr val="accent6"/>
                </a:solidFill>
                <a:ln w="6350" cap="flat" cmpd="sng" algn="ctr">
                  <a:noFill/>
                  <a:prstDash val="solid"/>
                  <a:miter lim="800000"/>
                </a:ln>
                <a:effectLst/>
              </p:spPr>
              <p:txBody>
                <a:bodyPr rtlCol="0" anchor="ctr"/>
                <a:lstStyle/>
                <a:p>
                  <a:pPr marL="0" marR="0" lvl="0" indent="0" algn="ctr" defTabSz="3429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solidFill>
                          <a:schemeClr val="bg1"/>
                        </a:solidFill>
                      </a:ln>
                      <a:solidFill>
                        <a:schemeClr val="bg1"/>
                      </a:solidFill>
                      <a:effectLst/>
                      <a:uLnTx/>
                      <a:uFillTx/>
                    </a:rPr>
                    <a:t>Architecture (ISA)</a:t>
                  </a:r>
                </a:p>
              </p:txBody>
            </p:sp>
            <p:sp>
              <p:nvSpPr>
                <p:cNvPr id="10" name="Rounded Rectangle 8">
                  <a:extLst>
                    <a:ext uri="{FF2B5EF4-FFF2-40B4-BE49-F238E27FC236}">
                      <a16:creationId xmlns:a16="http://schemas.microsoft.com/office/drawing/2014/main" id="{53898BF6-ED26-41DA-BC18-1002FD5937AE}"/>
                    </a:ext>
                  </a:extLst>
                </p:cNvPr>
                <p:cNvSpPr/>
                <p:nvPr/>
              </p:nvSpPr>
              <p:spPr>
                <a:xfrm>
                  <a:off x="1407241" y="4002765"/>
                  <a:ext cx="2169079" cy="655418"/>
                </a:xfrm>
                <a:prstGeom prst="roundRect">
                  <a:avLst/>
                </a:prstGeom>
                <a:solidFill>
                  <a:schemeClr val="accent5"/>
                </a:solidFill>
                <a:ln w="6350" cap="flat" cmpd="sng" algn="ctr">
                  <a:noFill/>
                  <a:prstDash val="solid"/>
                  <a:miter lim="800000"/>
                </a:ln>
                <a:effectLst/>
              </p:spPr>
              <p:txBody>
                <a:bodyPr rtlCol="0" anchor="ctr"/>
                <a:lstStyle/>
                <a:p>
                  <a:pPr marL="0" marR="0" lvl="0" indent="0" algn="ctr" defTabSz="3429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solidFill>
                          <a:schemeClr val="bg1"/>
                        </a:solidFill>
                      </a:ln>
                      <a:solidFill>
                        <a:schemeClr val="bg1"/>
                      </a:solidFill>
                      <a:effectLst/>
                      <a:uLnTx/>
                      <a:uFillTx/>
                    </a:rPr>
                    <a:t>Processor Core Microarchitecture</a:t>
                  </a:r>
                </a:p>
              </p:txBody>
            </p:sp>
            <p:sp>
              <p:nvSpPr>
                <p:cNvPr id="12" name="Rounded Rectangle 8">
                  <a:extLst>
                    <a:ext uri="{FF2B5EF4-FFF2-40B4-BE49-F238E27FC236}">
                      <a16:creationId xmlns:a16="http://schemas.microsoft.com/office/drawing/2014/main" id="{01EE28F1-E0A0-4327-8E4B-E89F3C9C86CF}"/>
                    </a:ext>
                  </a:extLst>
                </p:cNvPr>
                <p:cNvSpPr/>
                <p:nvPr/>
              </p:nvSpPr>
              <p:spPr>
                <a:xfrm>
                  <a:off x="500661" y="4654581"/>
                  <a:ext cx="3075659" cy="436149"/>
                </a:xfrm>
                <a:prstGeom prst="roundRect">
                  <a:avLst/>
                </a:prstGeom>
                <a:solidFill>
                  <a:schemeClr val="tx1"/>
                </a:solidFill>
                <a:ln w="12700" cap="flat" cmpd="sng" algn="ctr">
                  <a:noFill/>
                  <a:prstDash val="solid"/>
                  <a:miter lim="800000"/>
                </a:ln>
                <a:effectLst/>
              </p:spPr>
              <p:txBody>
                <a:bodyPr rtlCol="0" anchor="ctr"/>
                <a:lstStyle/>
                <a:p>
                  <a:pPr marL="0" marR="0" lvl="0" indent="0" algn="ctr" defTabSz="3429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solidFill>
                          <a:schemeClr val="bg1"/>
                        </a:solidFill>
                      </a:ln>
                      <a:solidFill>
                        <a:schemeClr val="bg1"/>
                      </a:solidFill>
                      <a:effectLst/>
                      <a:uLnTx/>
                      <a:uFillTx/>
                    </a:rPr>
                    <a:t>RTL (e.g. Verilog)</a:t>
                  </a:r>
                </a:p>
              </p:txBody>
            </p:sp>
          </p:grpSp>
          <p:sp>
            <p:nvSpPr>
              <p:cNvPr id="42" name="Right Brace 41">
                <a:extLst>
                  <a:ext uri="{FF2B5EF4-FFF2-40B4-BE49-F238E27FC236}">
                    <a16:creationId xmlns:a16="http://schemas.microsoft.com/office/drawing/2014/main" id="{03AF55D4-3AEA-FF41-ACEF-F7D46F309084}"/>
                  </a:ext>
                </a:extLst>
              </p:cNvPr>
              <p:cNvSpPr/>
              <p:nvPr/>
            </p:nvSpPr>
            <p:spPr>
              <a:xfrm flipH="1">
                <a:off x="3472237" y="2712755"/>
                <a:ext cx="248997" cy="916799"/>
              </a:xfrm>
              <a:prstGeom prst="rightBrace">
                <a:avLst>
                  <a:gd name="adj1" fmla="val 44829"/>
                  <a:gd name="adj2" fmla="val 4934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Brace 42">
                <a:extLst>
                  <a:ext uri="{FF2B5EF4-FFF2-40B4-BE49-F238E27FC236}">
                    <a16:creationId xmlns:a16="http://schemas.microsoft.com/office/drawing/2014/main" id="{571FB6B4-35B5-B944-9459-B27C49F2D53C}"/>
                  </a:ext>
                </a:extLst>
              </p:cNvPr>
              <p:cNvSpPr/>
              <p:nvPr/>
            </p:nvSpPr>
            <p:spPr>
              <a:xfrm>
                <a:off x="6791669" y="2915375"/>
                <a:ext cx="194097" cy="3022906"/>
              </a:xfrm>
              <a:prstGeom prst="rightBrace">
                <a:avLst>
                  <a:gd name="adj1" fmla="val 44829"/>
                  <a:gd name="adj2" fmla="val 1789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8" name="Group 17">
                <a:extLst>
                  <a:ext uri="{FF2B5EF4-FFF2-40B4-BE49-F238E27FC236}">
                    <a16:creationId xmlns:a16="http://schemas.microsoft.com/office/drawing/2014/main" id="{41B340FA-4042-8B40-8810-8C34F7C5285B}"/>
                  </a:ext>
                </a:extLst>
              </p:cNvPr>
              <p:cNvGrpSpPr/>
              <p:nvPr/>
            </p:nvGrpSpPr>
            <p:grpSpPr>
              <a:xfrm>
                <a:off x="7398240" y="4510599"/>
                <a:ext cx="4495540" cy="1538883"/>
                <a:chOff x="8092408" y="4630316"/>
                <a:chExt cx="4495540" cy="1538883"/>
              </a:xfrm>
            </p:grpSpPr>
            <p:sp>
              <p:nvSpPr>
                <p:cNvPr id="16" name="TextBox 15">
                  <a:extLst>
                    <a:ext uri="{FF2B5EF4-FFF2-40B4-BE49-F238E27FC236}">
                      <a16:creationId xmlns:a16="http://schemas.microsoft.com/office/drawing/2014/main" id="{5D992CEB-4D95-1345-91C3-EE213333D45A}"/>
                    </a:ext>
                  </a:extLst>
                </p:cNvPr>
                <p:cNvSpPr txBox="1"/>
                <p:nvPr/>
              </p:nvSpPr>
              <p:spPr>
                <a:xfrm>
                  <a:off x="8296324" y="4630316"/>
                  <a:ext cx="4291624" cy="1538883"/>
                </a:xfrm>
                <a:prstGeom prst="rect">
                  <a:avLst/>
                </a:prstGeom>
                <a:noFill/>
              </p:spPr>
              <p:txBody>
                <a:bodyPr wrap="none" rtlCol="0">
                  <a:spAutoFit/>
                </a:bodyPr>
                <a:lstStyle/>
                <a:p>
                  <a:r>
                    <a:rPr lang="en-US" b="1"/>
                    <a:t>DROPLET </a:t>
                  </a:r>
                  <a:r>
                    <a:rPr lang="en-US" sz="1600" i="1"/>
                    <a:t>[</a:t>
                  </a:r>
                  <a:r>
                    <a:rPr lang="en-US" sz="1600" i="1" err="1"/>
                    <a:t>Basak</a:t>
                  </a:r>
                  <a:r>
                    <a:rPr lang="en-US" sz="1600" i="1"/>
                    <a:t> HPCA ‘19], </a:t>
                  </a:r>
                  <a:r>
                    <a:rPr lang="en-US" b="1"/>
                    <a:t>IMP </a:t>
                  </a:r>
                  <a:r>
                    <a:rPr lang="en-US" sz="1600" i="1"/>
                    <a:t>[Yu MICRO’15]</a:t>
                  </a:r>
                </a:p>
                <a:p>
                  <a:r>
                    <a:rPr lang="en-US" u="sng"/>
                    <a:t>Use predictors to trigger prefetches</a:t>
                  </a:r>
                </a:p>
                <a:p>
                  <a:r>
                    <a:rPr lang="en-US" b="1"/>
                    <a:t>Slipstream</a:t>
                  </a:r>
                  <a:r>
                    <a:rPr lang="en-US" sz="2000" b="1"/>
                    <a:t> </a:t>
                  </a:r>
                  <a:r>
                    <a:rPr lang="en-US" sz="1600" i="1"/>
                    <a:t>[</a:t>
                  </a:r>
                  <a:r>
                    <a:rPr lang="en-US" sz="1600" err="1"/>
                    <a:t>Sundaramoorthy</a:t>
                  </a:r>
                  <a:r>
                    <a:rPr lang="en-US" sz="1600" i="1"/>
                    <a:t> ASPLOS ’00</a:t>
                  </a:r>
                </a:p>
                <a:p>
                  <a:r>
                    <a:rPr lang="en-US" u="sng"/>
                    <a:t>Use predictors to orchestrate streams</a:t>
                  </a:r>
                </a:p>
                <a:p>
                  <a:endParaRPr lang="en-US" sz="2000" u="sng"/>
                </a:p>
              </p:txBody>
            </p:sp>
            <p:sp>
              <p:nvSpPr>
                <p:cNvPr id="45" name="Right Brace 44">
                  <a:extLst>
                    <a:ext uri="{FF2B5EF4-FFF2-40B4-BE49-F238E27FC236}">
                      <a16:creationId xmlns:a16="http://schemas.microsoft.com/office/drawing/2014/main" id="{0FD1C4D6-D194-A349-95AE-9452F512D639}"/>
                    </a:ext>
                  </a:extLst>
                </p:cNvPr>
                <p:cNvSpPr/>
                <p:nvPr/>
              </p:nvSpPr>
              <p:spPr>
                <a:xfrm>
                  <a:off x="8092408" y="4697988"/>
                  <a:ext cx="203916" cy="1360010"/>
                </a:xfrm>
                <a:prstGeom prst="rightBrace">
                  <a:avLst>
                    <a:gd name="adj1" fmla="val 44829"/>
                    <a:gd name="adj2" fmla="val 4721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8" name="Right Brace 57">
                <a:extLst>
                  <a:ext uri="{FF2B5EF4-FFF2-40B4-BE49-F238E27FC236}">
                    <a16:creationId xmlns:a16="http://schemas.microsoft.com/office/drawing/2014/main" id="{3D39D8DB-8D5F-F54F-B7EF-23A0D01AFE21}"/>
                  </a:ext>
                </a:extLst>
              </p:cNvPr>
              <p:cNvSpPr/>
              <p:nvPr/>
            </p:nvSpPr>
            <p:spPr>
              <a:xfrm rot="5400000" flipH="1">
                <a:off x="3091173" y="3952531"/>
                <a:ext cx="209140" cy="1214147"/>
              </a:xfrm>
              <a:prstGeom prst="rightBrace">
                <a:avLst>
                  <a:gd name="adj1" fmla="val 44829"/>
                  <a:gd name="adj2" fmla="val 49343"/>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Right Brace 71">
                <a:extLst>
                  <a:ext uri="{FF2B5EF4-FFF2-40B4-BE49-F238E27FC236}">
                    <a16:creationId xmlns:a16="http://schemas.microsoft.com/office/drawing/2014/main" id="{638E4376-1119-A543-85D4-424E2C14AECA}"/>
                  </a:ext>
                </a:extLst>
              </p:cNvPr>
              <p:cNvSpPr/>
              <p:nvPr/>
            </p:nvSpPr>
            <p:spPr>
              <a:xfrm>
                <a:off x="6992996" y="2490539"/>
                <a:ext cx="203916" cy="535782"/>
              </a:xfrm>
              <a:prstGeom prst="rightBrace">
                <a:avLst>
                  <a:gd name="adj1" fmla="val 44829"/>
                  <a:gd name="adj2" fmla="val 4721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ight Brace 72">
                <a:extLst>
                  <a:ext uri="{FF2B5EF4-FFF2-40B4-BE49-F238E27FC236}">
                    <a16:creationId xmlns:a16="http://schemas.microsoft.com/office/drawing/2014/main" id="{2D9B1670-1E8B-ED4E-B4AB-2FC46D15B1D7}"/>
                  </a:ext>
                </a:extLst>
              </p:cNvPr>
              <p:cNvSpPr/>
              <p:nvPr/>
            </p:nvSpPr>
            <p:spPr>
              <a:xfrm>
                <a:off x="7119778" y="3778505"/>
                <a:ext cx="126507" cy="2159776"/>
              </a:xfrm>
              <a:prstGeom prst="rightBrace">
                <a:avLst>
                  <a:gd name="adj1" fmla="val 44829"/>
                  <a:gd name="adj2" fmla="val 17892"/>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cxnSp>
        <p:nvCxnSpPr>
          <p:cNvPr id="29" name="Straight Connector 28">
            <a:extLst>
              <a:ext uri="{FF2B5EF4-FFF2-40B4-BE49-F238E27FC236}">
                <a16:creationId xmlns:a16="http://schemas.microsoft.com/office/drawing/2014/main" id="{92B455B1-C982-FE4A-812D-BD1F904CACE8}"/>
              </a:ext>
            </a:extLst>
          </p:cNvPr>
          <p:cNvCxnSpPr>
            <a:cxnSpLocks/>
          </p:cNvCxnSpPr>
          <p:nvPr/>
        </p:nvCxnSpPr>
        <p:spPr>
          <a:xfrm>
            <a:off x="568411" y="1112104"/>
            <a:ext cx="10952686" cy="0"/>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338597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ounded Rectangle 79">
            <a:extLst>
              <a:ext uri="{FF2B5EF4-FFF2-40B4-BE49-F238E27FC236}">
                <a16:creationId xmlns:a16="http://schemas.microsoft.com/office/drawing/2014/main" id="{DFD882AF-FE9A-8244-8819-3BF73B8CFB6F}"/>
              </a:ext>
            </a:extLst>
          </p:cNvPr>
          <p:cNvSpPr/>
          <p:nvPr/>
        </p:nvSpPr>
        <p:spPr>
          <a:xfrm>
            <a:off x="764057" y="3333173"/>
            <a:ext cx="3956223" cy="1061829"/>
          </a:xfrm>
          <a:prstGeom prst="roundRect">
            <a:avLst/>
          </a:prstGeom>
          <a:solidFill>
            <a:schemeClr val="accent1">
              <a:lumMod val="40000"/>
              <a:lumOff val="6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ADCE758D-D19D-B545-9E8E-27624A571DF9}"/>
              </a:ext>
            </a:extLst>
          </p:cNvPr>
          <p:cNvSpPr/>
          <p:nvPr/>
        </p:nvSpPr>
        <p:spPr>
          <a:xfrm>
            <a:off x="764057" y="4508295"/>
            <a:ext cx="3956223" cy="1061829"/>
          </a:xfrm>
          <a:prstGeom prst="roundRect">
            <a:avLst/>
          </a:prstGeom>
          <a:solidFill>
            <a:schemeClr val="accent1">
              <a:lumMod val="40000"/>
              <a:lumOff val="6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ounded Rectangle 82">
            <a:extLst>
              <a:ext uri="{FF2B5EF4-FFF2-40B4-BE49-F238E27FC236}">
                <a16:creationId xmlns:a16="http://schemas.microsoft.com/office/drawing/2014/main" id="{3610886D-F1EA-C144-8969-51D0B997A7EB}"/>
              </a:ext>
            </a:extLst>
          </p:cNvPr>
          <p:cNvSpPr/>
          <p:nvPr/>
        </p:nvSpPr>
        <p:spPr>
          <a:xfrm>
            <a:off x="764057" y="5683417"/>
            <a:ext cx="3956223" cy="712819"/>
          </a:xfrm>
          <a:prstGeom prst="roundRect">
            <a:avLst/>
          </a:prstGeom>
          <a:solidFill>
            <a:schemeClr val="accent1">
              <a:lumMod val="40000"/>
              <a:lumOff val="6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32AB2DAB-00A7-9F48-90E0-A0C7F5F082A1}"/>
              </a:ext>
            </a:extLst>
          </p:cNvPr>
          <p:cNvSpPr/>
          <p:nvPr/>
        </p:nvSpPr>
        <p:spPr>
          <a:xfrm>
            <a:off x="764057" y="1745432"/>
            <a:ext cx="3956223" cy="1474448"/>
          </a:xfrm>
          <a:prstGeom prst="roundRect">
            <a:avLst/>
          </a:prstGeom>
          <a:solidFill>
            <a:schemeClr val="accent1">
              <a:lumMod val="40000"/>
              <a:lumOff val="6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CEF0A8-1311-8F4B-A79A-DE97AF69423B}"/>
              </a:ext>
            </a:extLst>
          </p:cNvPr>
          <p:cNvSpPr>
            <a:spLocks noGrp="1"/>
          </p:cNvSpPr>
          <p:nvPr>
            <p:ph type="title"/>
          </p:nvPr>
        </p:nvSpPr>
        <p:spPr>
          <a:xfrm>
            <a:off x="677559" y="130342"/>
            <a:ext cx="10515600" cy="1325563"/>
          </a:xfrm>
        </p:spPr>
        <p:txBody>
          <a:bodyPr/>
          <a:lstStyle/>
          <a:p>
            <a:r>
              <a:rPr lang="en-US"/>
              <a:t>Graphs and Big Data</a:t>
            </a:r>
          </a:p>
        </p:txBody>
      </p:sp>
      <p:sp>
        <p:nvSpPr>
          <p:cNvPr id="3" name="Content Placeholder 2">
            <a:extLst>
              <a:ext uri="{FF2B5EF4-FFF2-40B4-BE49-F238E27FC236}">
                <a16:creationId xmlns:a16="http://schemas.microsoft.com/office/drawing/2014/main" id="{6CFB4634-8A10-DA42-B9B2-DADA299797D4}"/>
              </a:ext>
            </a:extLst>
          </p:cNvPr>
          <p:cNvSpPr>
            <a:spLocks noGrp="1"/>
          </p:cNvSpPr>
          <p:nvPr>
            <p:ph sz="half" idx="1"/>
          </p:nvPr>
        </p:nvSpPr>
        <p:spPr>
          <a:xfrm>
            <a:off x="838201" y="1800911"/>
            <a:ext cx="3806510" cy="1394254"/>
          </a:xfrm>
        </p:spPr>
        <p:txBody>
          <a:bodyPr vert="horz" lIns="91440" tIns="45720" rIns="91440" bIns="45720" rtlCol="0" anchor="t">
            <a:normAutofit/>
          </a:bodyPr>
          <a:lstStyle/>
          <a:p>
            <a:pPr marL="0" indent="0">
              <a:lnSpc>
                <a:spcPct val="100000"/>
              </a:lnSpc>
              <a:spcAft>
                <a:spcPts val="600"/>
              </a:spcAft>
              <a:buNone/>
            </a:pPr>
            <a:r>
              <a:rPr lang="en-US" sz="2000"/>
              <a:t>Machine learning and data science process large amounts of data</a:t>
            </a:r>
          </a:p>
          <a:p>
            <a:pPr marL="457200" lvl="1" indent="0">
              <a:lnSpc>
                <a:spcPct val="100000"/>
              </a:lnSpc>
              <a:spcAft>
                <a:spcPts val="600"/>
              </a:spcAft>
              <a:buNone/>
            </a:pPr>
            <a:r>
              <a:rPr lang="en-US" sz="1800"/>
              <a:t>Dense data (e.g. images) offer massive amounts of </a:t>
            </a:r>
            <a:r>
              <a:rPr lang="en-US" sz="1800" b="1"/>
              <a:t>parallelism</a:t>
            </a:r>
            <a:endParaRPr lang="en-US" sz="2000"/>
          </a:p>
        </p:txBody>
      </p:sp>
      <p:sp>
        <p:nvSpPr>
          <p:cNvPr id="5" name="Slide Number Placeholder 4">
            <a:extLst>
              <a:ext uri="{FF2B5EF4-FFF2-40B4-BE49-F238E27FC236}">
                <a16:creationId xmlns:a16="http://schemas.microsoft.com/office/drawing/2014/main" id="{B9A2484C-D5DC-214C-BA7B-5C52F5BC6BF2}"/>
              </a:ext>
            </a:extLst>
          </p:cNvPr>
          <p:cNvSpPr>
            <a:spLocks noGrp="1"/>
          </p:cNvSpPr>
          <p:nvPr>
            <p:ph type="sldNum" sz="quarter" idx="12"/>
          </p:nvPr>
        </p:nvSpPr>
        <p:spPr/>
        <p:txBody>
          <a:bodyPr/>
          <a:lstStyle/>
          <a:p>
            <a:fld id="{3A98EE3D-8CD1-4C3F-BD1C-C98C9596463C}" type="slidenum">
              <a:rPr lang="en-US" smtClean="0"/>
              <a:t>2</a:t>
            </a:fld>
            <a:endParaRPr lang="en-US"/>
          </a:p>
        </p:txBody>
      </p:sp>
      <p:sp>
        <p:nvSpPr>
          <p:cNvPr id="9" name="Rectangle 8">
            <a:extLst>
              <a:ext uri="{FF2B5EF4-FFF2-40B4-BE49-F238E27FC236}">
                <a16:creationId xmlns:a16="http://schemas.microsoft.com/office/drawing/2014/main" id="{1412DE12-08FE-8948-ACDE-D0BDEAFC7D67}"/>
              </a:ext>
            </a:extLst>
          </p:cNvPr>
          <p:cNvSpPr/>
          <p:nvPr/>
        </p:nvSpPr>
        <p:spPr>
          <a:xfrm>
            <a:off x="8651146" y="5804872"/>
            <a:ext cx="2869951" cy="523220"/>
          </a:xfrm>
          <a:prstGeom prst="rect">
            <a:avLst/>
          </a:prstGeom>
        </p:spPr>
        <p:txBody>
          <a:bodyPr wrap="square" lIns="45720" rIns="45720">
            <a:spAutoFit/>
          </a:bodyPr>
          <a:lstStyle/>
          <a:p>
            <a:pPr algn="ctr"/>
            <a:r>
              <a:rPr lang="en-US" sz="1400" i="1"/>
              <a:t>Images from </a:t>
            </a:r>
            <a:r>
              <a:rPr lang="en-US" sz="1400" i="1" err="1"/>
              <a:t>TripSavvy</a:t>
            </a:r>
            <a:r>
              <a:rPr lang="en-US" sz="1400" i="1"/>
              <a:t>, Neo4j, and MIT Sloan Management Review</a:t>
            </a:r>
          </a:p>
        </p:txBody>
      </p:sp>
      <p:grpSp>
        <p:nvGrpSpPr>
          <p:cNvPr id="6" name="Group 5">
            <a:extLst>
              <a:ext uri="{FF2B5EF4-FFF2-40B4-BE49-F238E27FC236}">
                <a16:creationId xmlns:a16="http://schemas.microsoft.com/office/drawing/2014/main" id="{35176B78-E7FE-074B-918E-7004F0E8C38C}"/>
              </a:ext>
            </a:extLst>
          </p:cNvPr>
          <p:cNvGrpSpPr/>
          <p:nvPr/>
        </p:nvGrpSpPr>
        <p:grpSpPr>
          <a:xfrm>
            <a:off x="5411294" y="1798526"/>
            <a:ext cx="3070969" cy="1895170"/>
            <a:chOff x="5091283" y="1804983"/>
            <a:chExt cx="3148807" cy="2267661"/>
          </a:xfrm>
        </p:grpSpPr>
        <p:pic>
          <p:nvPicPr>
            <p:cNvPr id="14" name="Picture 13">
              <a:extLst>
                <a:ext uri="{FF2B5EF4-FFF2-40B4-BE49-F238E27FC236}">
                  <a16:creationId xmlns:a16="http://schemas.microsoft.com/office/drawing/2014/main" id="{7792ED68-DC1E-084E-999E-D7761558E0BC}"/>
                </a:ext>
              </a:extLst>
            </p:cNvPr>
            <p:cNvPicPr>
              <a:picLocks noChangeAspect="1"/>
            </p:cNvPicPr>
            <p:nvPr/>
          </p:nvPicPr>
          <p:blipFill rotWithShape="1">
            <a:blip r:embed="rId3"/>
            <a:srcRect l="6148" r="-1"/>
            <a:stretch/>
          </p:blipFill>
          <p:spPr>
            <a:xfrm>
              <a:off x="5095296" y="1825625"/>
              <a:ext cx="3144794" cy="2233867"/>
            </a:xfrm>
            <a:prstGeom prst="rect">
              <a:avLst/>
            </a:prstGeom>
          </p:spPr>
        </p:pic>
        <p:sp>
          <p:nvSpPr>
            <p:cNvPr id="4" name="Rectangle 3">
              <a:extLst>
                <a:ext uri="{FF2B5EF4-FFF2-40B4-BE49-F238E27FC236}">
                  <a16:creationId xmlns:a16="http://schemas.microsoft.com/office/drawing/2014/main" id="{228A3893-8071-D84D-BB0F-61569976B426}"/>
                </a:ext>
              </a:extLst>
            </p:cNvPr>
            <p:cNvSpPr/>
            <p:nvPr/>
          </p:nvSpPr>
          <p:spPr>
            <a:xfrm>
              <a:off x="5091284" y="1805000"/>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FDF354-C4D4-8048-A8DA-A8F322710683}"/>
                </a:ext>
              </a:extLst>
            </p:cNvPr>
            <p:cNvSpPr/>
            <p:nvPr/>
          </p:nvSpPr>
          <p:spPr>
            <a:xfrm>
              <a:off x="5484476" y="1805000"/>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96F0DD3-14AC-804E-9C9E-529A5B238D5D}"/>
                </a:ext>
              </a:extLst>
            </p:cNvPr>
            <p:cNvSpPr/>
            <p:nvPr/>
          </p:nvSpPr>
          <p:spPr>
            <a:xfrm>
              <a:off x="5881308" y="1804983"/>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2726F5D-FA30-7B4F-B116-C23EB981D955}"/>
                </a:ext>
              </a:extLst>
            </p:cNvPr>
            <p:cNvSpPr/>
            <p:nvPr/>
          </p:nvSpPr>
          <p:spPr>
            <a:xfrm>
              <a:off x="6274500" y="1804983"/>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4D7BDE4-43F2-E746-B812-D9239F71175B}"/>
                </a:ext>
              </a:extLst>
            </p:cNvPr>
            <p:cNvSpPr/>
            <p:nvPr/>
          </p:nvSpPr>
          <p:spPr>
            <a:xfrm>
              <a:off x="6667693" y="1805000"/>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210250C-924C-874F-BA29-6601BB66CA42}"/>
                </a:ext>
              </a:extLst>
            </p:cNvPr>
            <p:cNvSpPr/>
            <p:nvPr/>
          </p:nvSpPr>
          <p:spPr>
            <a:xfrm>
              <a:off x="7060885" y="1805000"/>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F70BA0F-AF3E-B04F-A5FE-D7F96402D69C}"/>
                </a:ext>
              </a:extLst>
            </p:cNvPr>
            <p:cNvSpPr/>
            <p:nvPr/>
          </p:nvSpPr>
          <p:spPr>
            <a:xfrm>
              <a:off x="7453706" y="1804983"/>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10E27E-799A-4E48-9CD3-B4AF1B2EAEE3}"/>
                </a:ext>
              </a:extLst>
            </p:cNvPr>
            <p:cNvSpPr/>
            <p:nvPr/>
          </p:nvSpPr>
          <p:spPr>
            <a:xfrm>
              <a:off x="7846898" y="1804983"/>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2619A51-1690-D84F-847E-A12EDACB1D93}"/>
                </a:ext>
              </a:extLst>
            </p:cNvPr>
            <p:cNvSpPr/>
            <p:nvPr/>
          </p:nvSpPr>
          <p:spPr>
            <a:xfrm>
              <a:off x="5091284" y="2088464"/>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07FCA4D-2C84-F648-81CF-DB09045C2610}"/>
                </a:ext>
              </a:extLst>
            </p:cNvPr>
            <p:cNvSpPr/>
            <p:nvPr/>
          </p:nvSpPr>
          <p:spPr>
            <a:xfrm>
              <a:off x="5484476" y="2088464"/>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676F79-3A4F-0943-8EDC-D9AE1E4CCBCA}"/>
                </a:ext>
              </a:extLst>
            </p:cNvPr>
            <p:cNvSpPr/>
            <p:nvPr/>
          </p:nvSpPr>
          <p:spPr>
            <a:xfrm>
              <a:off x="5881308" y="2088447"/>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70A3A12-647F-ED42-A136-592614A5DF9D}"/>
                </a:ext>
              </a:extLst>
            </p:cNvPr>
            <p:cNvSpPr/>
            <p:nvPr/>
          </p:nvSpPr>
          <p:spPr>
            <a:xfrm>
              <a:off x="6274500" y="2088447"/>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0CB8ECD-677E-4442-B717-1F7DCD67590A}"/>
                </a:ext>
              </a:extLst>
            </p:cNvPr>
            <p:cNvSpPr/>
            <p:nvPr/>
          </p:nvSpPr>
          <p:spPr>
            <a:xfrm>
              <a:off x="6667693" y="2088464"/>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955CCA0-5756-534B-BE42-91A93FD34AD9}"/>
                </a:ext>
              </a:extLst>
            </p:cNvPr>
            <p:cNvSpPr/>
            <p:nvPr/>
          </p:nvSpPr>
          <p:spPr>
            <a:xfrm>
              <a:off x="7060885" y="2088464"/>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5CB5001-5B0A-0D42-A2C4-4CAF198E1614}"/>
                </a:ext>
              </a:extLst>
            </p:cNvPr>
            <p:cNvSpPr/>
            <p:nvPr/>
          </p:nvSpPr>
          <p:spPr>
            <a:xfrm>
              <a:off x="7453706" y="2088447"/>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EB785CA-3936-C145-B518-AF232E6D3E88}"/>
                </a:ext>
              </a:extLst>
            </p:cNvPr>
            <p:cNvSpPr/>
            <p:nvPr/>
          </p:nvSpPr>
          <p:spPr>
            <a:xfrm>
              <a:off x="7846898" y="2088447"/>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91662C7-267E-B740-9594-D85BD19D6D24}"/>
                </a:ext>
              </a:extLst>
            </p:cNvPr>
            <p:cNvSpPr/>
            <p:nvPr/>
          </p:nvSpPr>
          <p:spPr>
            <a:xfrm>
              <a:off x="5091284" y="2371911"/>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1EA9CCE-933D-0749-9178-5D17B6A335BA}"/>
                </a:ext>
              </a:extLst>
            </p:cNvPr>
            <p:cNvSpPr/>
            <p:nvPr/>
          </p:nvSpPr>
          <p:spPr>
            <a:xfrm>
              <a:off x="5484476" y="2371911"/>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DC62FD5-E340-0243-94B7-A19426ABC8D9}"/>
                </a:ext>
              </a:extLst>
            </p:cNvPr>
            <p:cNvSpPr/>
            <p:nvPr/>
          </p:nvSpPr>
          <p:spPr>
            <a:xfrm>
              <a:off x="5881308" y="2371894"/>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EF12A44-49C7-4A41-A32E-A0864A659912}"/>
                </a:ext>
              </a:extLst>
            </p:cNvPr>
            <p:cNvSpPr/>
            <p:nvPr/>
          </p:nvSpPr>
          <p:spPr>
            <a:xfrm>
              <a:off x="6274500" y="2371894"/>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FC4345A-C144-5B4B-9003-F86D8C43DCD1}"/>
                </a:ext>
              </a:extLst>
            </p:cNvPr>
            <p:cNvSpPr/>
            <p:nvPr/>
          </p:nvSpPr>
          <p:spPr>
            <a:xfrm>
              <a:off x="6667693" y="2371911"/>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E90808E-4A8A-FD47-9603-06A6779A6B91}"/>
                </a:ext>
              </a:extLst>
            </p:cNvPr>
            <p:cNvSpPr/>
            <p:nvPr/>
          </p:nvSpPr>
          <p:spPr>
            <a:xfrm>
              <a:off x="7060885" y="2371911"/>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10F93CD-E196-104A-924A-87869580CB2B}"/>
                </a:ext>
              </a:extLst>
            </p:cNvPr>
            <p:cNvSpPr/>
            <p:nvPr/>
          </p:nvSpPr>
          <p:spPr>
            <a:xfrm>
              <a:off x="7453706" y="2371894"/>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D44FEB2-9E7A-FF41-9031-E809CB0DE252}"/>
                </a:ext>
              </a:extLst>
            </p:cNvPr>
            <p:cNvSpPr/>
            <p:nvPr/>
          </p:nvSpPr>
          <p:spPr>
            <a:xfrm>
              <a:off x="7846898" y="2371894"/>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0F5DF5F-0F7F-0849-B0AC-17B09D704146}"/>
                </a:ext>
              </a:extLst>
            </p:cNvPr>
            <p:cNvSpPr/>
            <p:nvPr/>
          </p:nvSpPr>
          <p:spPr>
            <a:xfrm>
              <a:off x="5091284" y="2655375"/>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5A23176-E9B8-7740-BFE6-B6C606F0E1B7}"/>
                </a:ext>
              </a:extLst>
            </p:cNvPr>
            <p:cNvSpPr/>
            <p:nvPr/>
          </p:nvSpPr>
          <p:spPr>
            <a:xfrm>
              <a:off x="5484476" y="2655375"/>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57493F3-39CB-D54E-846C-5C20CFFD145D}"/>
                </a:ext>
              </a:extLst>
            </p:cNvPr>
            <p:cNvSpPr/>
            <p:nvPr/>
          </p:nvSpPr>
          <p:spPr>
            <a:xfrm>
              <a:off x="5881308" y="2655358"/>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04EBDE0-BBF4-1A4C-9316-B16C810C99A9}"/>
                </a:ext>
              </a:extLst>
            </p:cNvPr>
            <p:cNvSpPr/>
            <p:nvPr/>
          </p:nvSpPr>
          <p:spPr>
            <a:xfrm>
              <a:off x="6274500" y="2655358"/>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5D61A9C-DEDD-9141-B4E3-FB8B6679E6AD}"/>
                </a:ext>
              </a:extLst>
            </p:cNvPr>
            <p:cNvSpPr/>
            <p:nvPr/>
          </p:nvSpPr>
          <p:spPr>
            <a:xfrm>
              <a:off x="6667693" y="2655375"/>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254DCDD-6319-DB4E-9825-190DDE25C634}"/>
                </a:ext>
              </a:extLst>
            </p:cNvPr>
            <p:cNvSpPr/>
            <p:nvPr/>
          </p:nvSpPr>
          <p:spPr>
            <a:xfrm>
              <a:off x="7060885" y="2655375"/>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6E346CE-180F-0A45-8627-3C3AB88E880B}"/>
                </a:ext>
              </a:extLst>
            </p:cNvPr>
            <p:cNvSpPr/>
            <p:nvPr/>
          </p:nvSpPr>
          <p:spPr>
            <a:xfrm>
              <a:off x="7453706" y="2655358"/>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22E8D95-F840-AD4B-813A-D025140C5DEF}"/>
                </a:ext>
              </a:extLst>
            </p:cNvPr>
            <p:cNvSpPr/>
            <p:nvPr/>
          </p:nvSpPr>
          <p:spPr>
            <a:xfrm>
              <a:off x="7846898" y="2655358"/>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8755E03-0BA3-564B-8939-B09F38E3AA52}"/>
                </a:ext>
              </a:extLst>
            </p:cNvPr>
            <p:cNvSpPr/>
            <p:nvPr/>
          </p:nvSpPr>
          <p:spPr>
            <a:xfrm>
              <a:off x="5091283" y="2938805"/>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DF7AD54-E753-3E4B-AE29-106156E9BA6A}"/>
                </a:ext>
              </a:extLst>
            </p:cNvPr>
            <p:cNvSpPr/>
            <p:nvPr/>
          </p:nvSpPr>
          <p:spPr>
            <a:xfrm>
              <a:off x="5484475" y="2938805"/>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CA83CF83-DA83-9D41-B6AC-7DF3E0A5A7A1}"/>
                </a:ext>
              </a:extLst>
            </p:cNvPr>
            <p:cNvSpPr/>
            <p:nvPr/>
          </p:nvSpPr>
          <p:spPr>
            <a:xfrm>
              <a:off x="5881307" y="2938788"/>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A159E89-839A-3B4E-9AC6-B1067D9E6430}"/>
                </a:ext>
              </a:extLst>
            </p:cNvPr>
            <p:cNvSpPr/>
            <p:nvPr/>
          </p:nvSpPr>
          <p:spPr>
            <a:xfrm>
              <a:off x="6274499" y="2938788"/>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21022F1-BC02-6345-A657-0943169E1EC2}"/>
                </a:ext>
              </a:extLst>
            </p:cNvPr>
            <p:cNvSpPr/>
            <p:nvPr/>
          </p:nvSpPr>
          <p:spPr>
            <a:xfrm>
              <a:off x="6667692" y="2938805"/>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552D880-4C1B-5E47-A8A0-5EA25FBB6BC1}"/>
                </a:ext>
              </a:extLst>
            </p:cNvPr>
            <p:cNvSpPr/>
            <p:nvPr/>
          </p:nvSpPr>
          <p:spPr>
            <a:xfrm>
              <a:off x="7060884" y="2938805"/>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7A85782A-02EA-E648-A07A-46EF5BA56E4A}"/>
                </a:ext>
              </a:extLst>
            </p:cNvPr>
            <p:cNvSpPr/>
            <p:nvPr/>
          </p:nvSpPr>
          <p:spPr>
            <a:xfrm>
              <a:off x="7453705" y="2938788"/>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66D57EA-6B0A-8640-AAB7-524CFFBD4FB8}"/>
                </a:ext>
              </a:extLst>
            </p:cNvPr>
            <p:cNvSpPr/>
            <p:nvPr/>
          </p:nvSpPr>
          <p:spPr>
            <a:xfrm>
              <a:off x="7846897" y="2938788"/>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5EF5838-D14A-874C-B479-6BF0D8AD8E7C}"/>
                </a:ext>
              </a:extLst>
            </p:cNvPr>
            <p:cNvSpPr/>
            <p:nvPr/>
          </p:nvSpPr>
          <p:spPr>
            <a:xfrm>
              <a:off x="5091283" y="3222269"/>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243B994-2EB3-BD46-BC59-DA63432A8F69}"/>
                </a:ext>
              </a:extLst>
            </p:cNvPr>
            <p:cNvSpPr/>
            <p:nvPr/>
          </p:nvSpPr>
          <p:spPr>
            <a:xfrm>
              <a:off x="5484475" y="3222269"/>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0CDCC57-1BF1-8948-8B78-AB6E75F706E0}"/>
                </a:ext>
              </a:extLst>
            </p:cNvPr>
            <p:cNvSpPr/>
            <p:nvPr/>
          </p:nvSpPr>
          <p:spPr>
            <a:xfrm>
              <a:off x="5881307" y="3222252"/>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F32BD472-F412-CD42-83EF-59C5CE28387A}"/>
                </a:ext>
              </a:extLst>
            </p:cNvPr>
            <p:cNvSpPr/>
            <p:nvPr/>
          </p:nvSpPr>
          <p:spPr>
            <a:xfrm>
              <a:off x="6274499" y="3222252"/>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7A58BA30-989D-D94B-9C78-32FE0C0EE9F8}"/>
                </a:ext>
              </a:extLst>
            </p:cNvPr>
            <p:cNvSpPr/>
            <p:nvPr/>
          </p:nvSpPr>
          <p:spPr>
            <a:xfrm>
              <a:off x="6667692" y="3222269"/>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ED468523-567B-E748-BEFA-ACDA57951AE9}"/>
                </a:ext>
              </a:extLst>
            </p:cNvPr>
            <p:cNvSpPr/>
            <p:nvPr/>
          </p:nvSpPr>
          <p:spPr>
            <a:xfrm>
              <a:off x="7060884" y="3222269"/>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4EE2472-E14D-C041-8163-A4EBEECF0B89}"/>
                </a:ext>
              </a:extLst>
            </p:cNvPr>
            <p:cNvSpPr/>
            <p:nvPr/>
          </p:nvSpPr>
          <p:spPr>
            <a:xfrm>
              <a:off x="7453705" y="3222252"/>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5E3962D7-543B-8A4D-8375-75E38E88B24F}"/>
                </a:ext>
              </a:extLst>
            </p:cNvPr>
            <p:cNvSpPr/>
            <p:nvPr/>
          </p:nvSpPr>
          <p:spPr>
            <a:xfrm>
              <a:off x="7846897" y="3222252"/>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6631A72-4031-654B-8204-A2092FB334B2}"/>
                </a:ext>
              </a:extLst>
            </p:cNvPr>
            <p:cNvSpPr/>
            <p:nvPr/>
          </p:nvSpPr>
          <p:spPr>
            <a:xfrm>
              <a:off x="5091283" y="3505716"/>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D4B0513-3BEE-7141-98CB-19B06C8E2285}"/>
                </a:ext>
              </a:extLst>
            </p:cNvPr>
            <p:cNvSpPr/>
            <p:nvPr/>
          </p:nvSpPr>
          <p:spPr>
            <a:xfrm>
              <a:off x="5484475" y="3505716"/>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F21DFE9-FCA6-6842-8EFF-E005087A968B}"/>
                </a:ext>
              </a:extLst>
            </p:cNvPr>
            <p:cNvSpPr/>
            <p:nvPr/>
          </p:nvSpPr>
          <p:spPr>
            <a:xfrm>
              <a:off x="5881307" y="3505699"/>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187E037-0711-8B4C-96D7-B233A0B27ADE}"/>
                </a:ext>
              </a:extLst>
            </p:cNvPr>
            <p:cNvSpPr/>
            <p:nvPr/>
          </p:nvSpPr>
          <p:spPr>
            <a:xfrm>
              <a:off x="6274499" y="3505699"/>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F7E764E8-66CF-754E-AC48-004658A5FFE0}"/>
                </a:ext>
              </a:extLst>
            </p:cNvPr>
            <p:cNvSpPr/>
            <p:nvPr/>
          </p:nvSpPr>
          <p:spPr>
            <a:xfrm>
              <a:off x="6667692" y="3505716"/>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C4D9682D-4BB9-444C-9F4F-08A6A50C252F}"/>
                </a:ext>
              </a:extLst>
            </p:cNvPr>
            <p:cNvSpPr/>
            <p:nvPr/>
          </p:nvSpPr>
          <p:spPr>
            <a:xfrm>
              <a:off x="7060884" y="3505716"/>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50FA54CF-CD21-1546-BA53-3FE52D810BF6}"/>
                </a:ext>
              </a:extLst>
            </p:cNvPr>
            <p:cNvSpPr/>
            <p:nvPr/>
          </p:nvSpPr>
          <p:spPr>
            <a:xfrm>
              <a:off x="7453705" y="3505699"/>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411AAD48-CF70-5249-9B02-AA1E1A79AA3C}"/>
                </a:ext>
              </a:extLst>
            </p:cNvPr>
            <p:cNvSpPr/>
            <p:nvPr/>
          </p:nvSpPr>
          <p:spPr>
            <a:xfrm>
              <a:off x="7846897" y="3505699"/>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1E0E716C-CC4C-8441-99BC-3FE7BDE4FABA}"/>
                </a:ext>
              </a:extLst>
            </p:cNvPr>
            <p:cNvSpPr/>
            <p:nvPr/>
          </p:nvSpPr>
          <p:spPr>
            <a:xfrm>
              <a:off x="5091283" y="3789180"/>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394A679-CDB6-F048-89D5-3F48424CBFAE}"/>
                </a:ext>
              </a:extLst>
            </p:cNvPr>
            <p:cNvSpPr/>
            <p:nvPr/>
          </p:nvSpPr>
          <p:spPr>
            <a:xfrm>
              <a:off x="5484475" y="3789180"/>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D5FB56C-2526-CF4B-AEE1-EEF49F223054}"/>
                </a:ext>
              </a:extLst>
            </p:cNvPr>
            <p:cNvSpPr/>
            <p:nvPr/>
          </p:nvSpPr>
          <p:spPr>
            <a:xfrm>
              <a:off x="5881307" y="3789163"/>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D4AC428-A6ED-0748-A7CF-2A48F8D8B4CF}"/>
                </a:ext>
              </a:extLst>
            </p:cNvPr>
            <p:cNvSpPr/>
            <p:nvPr/>
          </p:nvSpPr>
          <p:spPr>
            <a:xfrm>
              <a:off x="6274499" y="3789163"/>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69B889F2-A3E2-A841-9527-B8EF60D4568B}"/>
                </a:ext>
              </a:extLst>
            </p:cNvPr>
            <p:cNvSpPr/>
            <p:nvPr/>
          </p:nvSpPr>
          <p:spPr>
            <a:xfrm>
              <a:off x="6667692" y="3789180"/>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E585EFC-CDE2-224D-BE55-7CE2F9477A3C}"/>
                </a:ext>
              </a:extLst>
            </p:cNvPr>
            <p:cNvSpPr/>
            <p:nvPr/>
          </p:nvSpPr>
          <p:spPr>
            <a:xfrm>
              <a:off x="7060884" y="3789180"/>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1416D696-6C98-DE40-A51D-1135661D5542}"/>
                </a:ext>
              </a:extLst>
            </p:cNvPr>
            <p:cNvSpPr/>
            <p:nvPr/>
          </p:nvSpPr>
          <p:spPr>
            <a:xfrm>
              <a:off x="7453705" y="3789163"/>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31DAF400-A585-3246-A6A3-020DD8EA182E}"/>
                </a:ext>
              </a:extLst>
            </p:cNvPr>
            <p:cNvSpPr/>
            <p:nvPr/>
          </p:nvSpPr>
          <p:spPr>
            <a:xfrm>
              <a:off x="7846897" y="3789163"/>
              <a:ext cx="393192" cy="28346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a:extLst>
              <a:ext uri="{FF2B5EF4-FFF2-40B4-BE49-F238E27FC236}">
                <a16:creationId xmlns:a16="http://schemas.microsoft.com/office/drawing/2014/main" id="{E3B1225C-83F0-7E42-B884-E2ADC9FE3E9E}"/>
              </a:ext>
            </a:extLst>
          </p:cNvPr>
          <p:cNvPicPr>
            <a:picLocks noChangeAspect="1"/>
          </p:cNvPicPr>
          <p:nvPr/>
        </p:nvPicPr>
        <p:blipFill>
          <a:blip r:embed="rId4"/>
          <a:stretch>
            <a:fillRect/>
          </a:stretch>
        </p:blipFill>
        <p:spPr>
          <a:xfrm>
            <a:off x="5411294" y="3804418"/>
            <a:ext cx="3067055" cy="2523674"/>
          </a:xfrm>
          <a:prstGeom prst="rect">
            <a:avLst/>
          </a:prstGeom>
        </p:spPr>
      </p:pic>
      <p:pic>
        <p:nvPicPr>
          <p:cNvPr id="81" name="Content Placeholder 4">
            <a:extLst>
              <a:ext uri="{FF2B5EF4-FFF2-40B4-BE49-F238E27FC236}">
                <a16:creationId xmlns:a16="http://schemas.microsoft.com/office/drawing/2014/main" id="{851B5B71-B6E3-284F-A980-EEE1C69A2A83}"/>
              </a:ext>
            </a:extLst>
          </p:cNvPr>
          <p:cNvPicPr>
            <a:picLocks noGrp="1" noChangeAspect="1"/>
          </p:cNvPicPr>
          <p:nvPr>
            <p:ph sz="half" idx="2"/>
          </p:nvPr>
        </p:nvPicPr>
        <p:blipFill rotWithShape="1">
          <a:blip r:embed="rId5"/>
          <a:srcRect l="6483" r="5677" b="4"/>
          <a:stretch/>
        </p:blipFill>
        <p:spPr>
          <a:xfrm>
            <a:off x="8651146" y="2644631"/>
            <a:ext cx="2869951" cy="3050201"/>
          </a:xfrm>
          <a:prstGeom prst="rect">
            <a:avLst/>
          </a:prstGeom>
        </p:spPr>
      </p:pic>
      <p:sp>
        <p:nvSpPr>
          <p:cNvPr id="7" name="Rectangle 6">
            <a:extLst>
              <a:ext uri="{FF2B5EF4-FFF2-40B4-BE49-F238E27FC236}">
                <a16:creationId xmlns:a16="http://schemas.microsoft.com/office/drawing/2014/main" id="{59EE818C-4D24-0D44-BCC1-163A69762FB1}"/>
              </a:ext>
            </a:extLst>
          </p:cNvPr>
          <p:cNvSpPr/>
          <p:nvPr/>
        </p:nvSpPr>
        <p:spPr>
          <a:xfrm>
            <a:off x="838200" y="3350091"/>
            <a:ext cx="4277497" cy="1061829"/>
          </a:xfrm>
          <a:prstGeom prst="rect">
            <a:avLst/>
          </a:prstGeom>
        </p:spPr>
        <p:txBody>
          <a:bodyPr wrap="square" lIns="91440" tIns="45720" rIns="91440" bIns="45720" anchor="t">
            <a:spAutoFit/>
          </a:bodyPr>
          <a:lstStyle/>
          <a:p>
            <a:pPr>
              <a:lnSpc>
                <a:spcPct val="100000"/>
              </a:lnSpc>
              <a:spcAft>
                <a:spcPts val="600"/>
              </a:spcAft>
            </a:pPr>
            <a:r>
              <a:rPr lang="en-US" sz="2000"/>
              <a:t>Graph databases and structures can efficiently represent big data</a:t>
            </a:r>
          </a:p>
          <a:p>
            <a:pPr lvl="1">
              <a:lnSpc>
                <a:spcPct val="100000"/>
              </a:lnSpc>
              <a:spcAft>
                <a:spcPts val="600"/>
              </a:spcAft>
            </a:pPr>
            <a:r>
              <a:rPr lang="en-US"/>
              <a:t>E.g. social networks</a:t>
            </a:r>
            <a:endParaRPr lang="en-US" sz="2000"/>
          </a:p>
        </p:txBody>
      </p:sp>
      <p:sp>
        <p:nvSpPr>
          <p:cNvPr id="8" name="Rectangle 7">
            <a:extLst>
              <a:ext uri="{FF2B5EF4-FFF2-40B4-BE49-F238E27FC236}">
                <a16:creationId xmlns:a16="http://schemas.microsoft.com/office/drawing/2014/main" id="{5EA72F6B-7698-7E45-B236-6242BA4FF88C}"/>
              </a:ext>
            </a:extLst>
          </p:cNvPr>
          <p:cNvSpPr/>
          <p:nvPr/>
        </p:nvSpPr>
        <p:spPr>
          <a:xfrm>
            <a:off x="838201" y="4529774"/>
            <a:ext cx="4050964" cy="1061829"/>
          </a:xfrm>
          <a:prstGeom prst="rect">
            <a:avLst/>
          </a:prstGeom>
        </p:spPr>
        <p:txBody>
          <a:bodyPr wrap="square" lIns="91440" tIns="45720" rIns="91440" bIns="45720" anchor="t">
            <a:spAutoFit/>
          </a:bodyPr>
          <a:lstStyle/>
          <a:p>
            <a:pPr>
              <a:lnSpc>
                <a:spcPct val="100000"/>
              </a:lnSpc>
              <a:spcAft>
                <a:spcPts val="600"/>
              </a:spcAft>
            </a:pPr>
            <a:r>
              <a:rPr lang="en-US" sz="2000"/>
              <a:t>Graph applications in big data analytics</a:t>
            </a:r>
          </a:p>
          <a:p>
            <a:pPr lvl="1">
              <a:lnSpc>
                <a:spcPct val="100000"/>
              </a:lnSpc>
              <a:spcAft>
                <a:spcPts val="600"/>
              </a:spcAft>
            </a:pPr>
            <a:r>
              <a:rPr lang="en-US"/>
              <a:t>E.g. recommendation systems</a:t>
            </a:r>
            <a:endParaRPr lang="en-US">
              <a:cs typeface="Calibri"/>
            </a:endParaRPr>
          </a:p>
        </p:txBody>
      </p:sp>
      <p:sp>
        <p:nvSpPr>
          <p:cNvPr id="11" name="Rectangle 10">
            <a:extLst>
              <a:ext uri="{FF2B5EF4-FFF2-40B4-BE49-F238E27FC236}">
                <a16:creationId xmlns:a16="http://schemas.microsoft.com/office/drawing/2014/main" id="{E6C29905-A132-8445-A26C-5B066A587124}"/>
              </a:ext>
            </a:extLst>
          </p:cNvPr>
          <p:cNvSpPr/>
          <p:nvPr/>
        </p:nvSpPr>
        <p:spPr>
          <a:xfrm>
            <a:off x="838200" y="5673537"/>
            <a:ext cx="4277497" cy="646331"/>
          </a:xfrm>
          <a:prstGeom prst="rect">
            <a:avLst/>
          </a:prstGeom>
        </p:spPr>
        <p:txBody>
          <a:bodyPr wrap="square">
            <a:spAutoFit/>
          </a:bodyPr>
          <a:lstStyle/>
          <a:p>
            <a:pPr>
              <a:lnSpc>
                <a:spcPct val="100000"/>
              </a:lnSpc>
              <a:spcAft>
                <a:spcPts val="600"/>
              </a:spcAft>
            </a:pPr>
            <a:r>
              <a:rPr lang="en-US"/>
              <a:t>How to efficiently compute with </a:t>
            </a:r>
            <a:r>
              <a:rPr lang="en-US" b="1"/>
              <a:t>sparse</a:t>
            </a:r>
            <a:r>
              <a:rPr lang="en-US"/>
              <a:t> data?</a:t>
            </a:r>
          </a:p>
        </p:txBody>
      </p:sp>
      <p:cxnSp>
        <p:nvCxnSpPr>
          <p:cNvPr id="17" name="Straight Connector 16">
            <a:extLst>
              <a:ext uri="{FF2B5EF4-FFF2-40B4-BE49-F238E27FC236}">
                <a16:creationId xmlns:a16="http://schemas.microsoft.com/office/drawing/2014/main" id="{C9C8D7B9-CFB5-1741-A14D-39D8A9D4E21B}"/>
              </a:ext>
            </a:extLst>
          </p:cNvPr>
          <p:cNvCxnSpPr>
            <a:cxnSpLocks/>
          </p:cNvCxnSpPr>
          <p:nvPr/>
        </p:nvCxnSpPr>
        <p:spPr>
          <a:xfrm>
            <a:off x="568411" y="1112104"/>
            <a:ext cx="10952686" cy="0"/>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32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5B877-B266-D54E-AD31-675F00E06833}"/>
              </a:ext>
            </a:extLst>
          </p:cNvPr>
          <p:cNvSpPr>
            <a:spLocks noGrp="1"/>
          </p:cNvSpPr>
          <p:nvPr>
            <p:ph type="title"/>
          </p:nvPr>
        </p:nvSpPr>
        <p:spPr>
          <a:xfrm>
            <a:off x="670903" y="136525"/>
            <a:ext cx="10515600" cy="1325563"/>
          </a:xfrm>
        </p:spPr>
        <p:txBody>
          <a:bodyPr/>
          <a:lstStyle/>
          <a:p>
            <a:r>
              <a:rPr lang="en-US"/>
              <a:t>Hardware Support: MAPLE</a:t>
            </a:r>
          </a:p>
        </p:txBody>
      </p:sp>
      <p:sp>
        <p:nvSpPr>
          <p:cNvPr id="4" name="Slide Number Placeholder 3">
            <a:extLst>
              <a:ext uri="{FF2B5EF4-FFF2-40B4-BE49-F238E27FC236}">
                <a16:creationId xmlns:a16="http://schemas.microsoft.com/office/drawing/2014/main" id="{3FC11FBA-9E4C-F148-A67A-7F888F6AEA6E}"/>
              </a:ext>
            </a:extLst>
          </p:cNvPr>
          <p:cNvSpPr>
            <a:spLocks noGrp="1"/>
          </p:cNvSpPr>
          <p:nvPr>
            <p:ph type="sldNum" sz="quarter" idx="12"/>
          </p:nvPr>
        </p:nvSpPr>
        <p:spPr/>
        <p:txBody>
          <a:bodyPr/>
          <a:lstStyle/>
          <a:p>
            <a:fld id="{3A98EE3D-8CD1-4C3F-BD1C-C98C9596463C}" type="slidenum">
              <a:rPr lang="en-US" smtClean="0"/>
              <a:t>20</a:t>
            </a:fld>
            <a:endParaRPr lang="en-US"/>
          </a:p>
        </p:txBody>
      </p:sp>
      <p:sp>
        <p:nvSpPr>
          <p:cNvPr id="3" name="Rectangle 2">
            <a:extLst>
              <a:ext uri="{FF2B5EF4-FFF2-40B4-BE49-F238E27FC236}">
                <a16:creationId xmlns:a16="http://schemas.microsoft.com/office/drawing/2014/main" id="{3176A9BB-0185-7142-8EF5-D9EF465BE660}"/>
              </a:ext>
            </a:extLst>
          </p:cNvPr>
          <p:cNvSpPr/>
          <p:nvPr/>
        </p:nvSpPr>
        <p:spPr>
          <a:xfrm>
            <a:off x="8494911" y="3143246"/>
            <a:ext cx="1304260" cy="9223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7" name="Straight Connector 6">
            <a:extLst>
              <a:ext uri="{FF2B5EF4-FFF2-40B4-BE49-F238E27FC236}">
                <a16:creationId xmlns:a16="http://schemas.microsoft.com/office/drawing/2014/main" id="{2F0C731A-B2E1-9A4B-8E33-589AD4EF23E5}"/>
              </a:ext>
            </a:extLst>
          </p:cNvPr>
          <p:cNvCxnSpPr>
            <a:cxnSpLocks/>
          </p:cNvCxnSpPr>
          <p:nvPr/>
        </p:nvCxnSpPr>
        <p:spPr>
          <a:xfrm>
            <a:off x="568411" y="1112104"/>
            <a:ext cx="10952686" cy="0"/>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23C647E2-D347-3740-B270-F6ED86C7619B}"/>
              </a:ext>
            </a:extLst>
          </p:cNvPr>
          <p:cNvSpPr>
            <a:spLocks noGrp="1"/>
          </p:cNvSpPr>
          <p:nvPr>
            <p:ph idx="1"/>
          </p:nvPr>
        </p:nvSpPr>
        <p:spPr>
          <a:xfrm>
            <a:off x="282057" y="2087684"/>
            <a:ext cx="4442440" cy="4665662"/>
          </a:xfrm>
        </p:spPr>
        <p:txBody>
          <a:bodyPr>
            <a:normAutofit/>
          </a:bodyPr>
          <a:lstStyle/>
          <a:p>
            <a:pPr>
              <a:spcBef>
                <a:spcPts val="0"/>
              </a:spcBef>
              <a:spcAft>
                <a:spcPts val="1200"/>
              </a:spcAft>
            </a:pPr>
            <a:r>
              <a:rPr lang="en-US" sz="2000"/>
              <a:t>In-order </a:t>
            </a:r>
            <a:r>
              <a:rPr lang="en-US" sz="2000" i="1"/>
              <a:t>Producer</a:t>
            </a:r>
            <a:r>
              <a:rPr lang="en-US" sz="2000"/>
              <a:t> and Consumer cores</a:t>
            </a:r>
            <a:endParaRPr lang="en-US" sz="1800"/>
          </a:p>
          <a:p>
            <a:pPr>
              <a:spcBef>
                <a:spcPts val="0"/>
              </a:spcBef>
              <a:spcAft>
                <a:spcPts val="1200"/>
              </a:spcAft>
            </a:pPr>
            <a:r>
              <a:rPr lang="en-US" sz="2000" b="1"/>
              <a:t>MAPLE </a:t>
            </a:r>
            <a:r>
              <a:rPr lang="en-US" sz="2000"/>
              <a:t>can issue and track multiple outstanding requests for Loads and RMWs</a:t>
            </a:r>
            <a:endParaRPr lang="en-US" sz="2000" b="1"/>
          </a:p>
          <a:p>
            <a:pPr>
              <a:spcBef>
                <a:spcPts val="0"/>
              </a:spcBef>
              <a:spcAft>
                <a:spcPts val="1200"/>
              </a:spcAft>
            </a:pPr>
            <a:r>
              <a:rPr lang="en-US" sz="2000" b="1" err="1"/>
              <a:t>Asychronous</a:t>
            </a:r>
            <a:r>
              <a:rPr lang="en-US" sz="2000" b="1"/>
              <a:t> RMWs </a:t>
            </a:r>
            <a:r>
              <a:rPr lang="en-US" sz="2000"/>
              <a:t>require atomicity with memory requests </a:t>
            </a:r>
          </a:p>
          <a:p>
            <a:pPr lvl="1">
              <a:spcBef>
                <a:spcPts val="0"/>
              </a:spcBef>
              <a:spcAft>
                <a:spcPts val="1200"/>
              </a:spcAft>
            </a:pPr>
            <a:r>
              <a:rPr lang="en-US" sz="1800"/>
              <a:t>Memory system guarantees exclusive permissions to data’s cache line </a:t>
            </a:r>
          </a:p>
          <a:p>
            <a:pPr lvl="1">
              <a:spcBef>
                <a:spcPts val="0"/>
              </a:spcBef>
              <a:spcAft>
                <a:spcPts val="1200"/>
              </a:spcAft>
            </a:pPr>
            <a:r>
              <a:rPr lang="en-US" sz="1800"/>
              <a:t>Loaded data enqueued for </a:t>
            </a:r>
            <a:r>
              <a:rPr lang="en-US" sz="1800" i="1"/>
              <a:t>Consumer</a:t>
            </a:r>
            <a:r>
              <a:rPr lang="en-US" sz="1800"/>
              <a:t>, atomic store sent to memory</a:t>
            </a:r>
          </a:p>
        </p:txBody>
      </p:sp>
      <p:pic>
        <p:nvPicPr>
          <p:cNvPr id="12" name="Picture 11" descr="Diagram&#10;&#10;Description automatically generated">
            <a:extLst>
              <a:ext uri="{FF2B5EF4-FFF2-40B4-BE49-F238E27FC236}">
                <a16:creationId xmlns:a16="http://schemas.microsoft.com/office/drawing/2014/main" id="{B4B4D4EE-72E4-594C-9047-9B4592EF625D}"/>
              </a:ext>
            </a:extLst>
          </p:cNvPr>
          <p:cNvPicPr>
            <a:picLocks noChangeAspect="1"/>
          </p:cNvPicPr>
          <p:nvPr/>
        </p:nvPicPr>
        <p:blipFill>
          <a:blip r:embed="rId3"/>
          <a:stretch>
            <a:fillRect/>
          </a:stretch>
        </p:blipFill>
        <p:spPr>
          <a:xfrm>
            <a:off x="4904397" y="1813110"/>
            <a:ext cx="6616700" cy="3962400"/>
          </a:xfrm>
          <a:prstGeom prst="rect">
            <a:avLst/>
          </a:prstGeom>
        </p:spPr>
      </p:pic>
    </p:spTree>
    <p:extLst>
      <p:ext uri="{BB962C8B-B14F-4D97-AF65-F5344CB8AC3E}">
        <p14:creationId xmlns:p14="http://schemas.microsoft.com/office/powerpoint/2010/main" val="3554023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FB221-A775-404A-9C6E-7A268B926B62}"/>
              </a:ext>
            </a:extLst>
          </p:cNvPr>
          <p:cNvSpPr>
            <a:spLocks noGrp="1"/>
          </p:cNvSpPr>
          <p:nvPr>
            <p:ph type="title"/>
          </p:nvPr>
        </p:nvSpPr>
        <p:spPr>
          <a:xfrm>
            <a:off x="670903" y="143302"/>
            <a:ext cx="10515600" cy="1325563"/>
          </a:xfrm>
        </p:spPr>
        <p:txBody>
          <a:bodyPr/>
          <a:lstStyle/>
          <a:p>
            <a:r>
              <a:rPr lang="en-US" err="1"/>
              <a:t>GraphAttack</a:t>
            </a:r>
            <a:r>
              <a:rPr lang="en-US"/>
              <a:t> Hardware Support</a:t>
            </a:r>
          </a:p>
        </p:txBody>
      </p:sp>
      <p:sp>
        <p:nvSpPr>
          <p:cNvPr id="4" name="Slide Number Placeholder 3">
            <a:extLst>
              <a:ext uri="{FF2B5EF4-FFF2-40B4-BE49-F238E27FC236}">
                <a16:creationId xmlns:a16="http://schemas.microsoft.com/office/drawing/2014/main" id="{9620746B-A2B1-5145-97DA-3DBE9D6DA1C7}"/>
              </a:ext>
            </a:extLst>
          </p:cNvPr>
          <p:cNvSpPr>
            <a:spLocks noGrp="1"/>
          </p:cNvSpPr>
          <p:nvPr>
            <p:ph type="sldNum" sz="quarter" idx="12"/>
          </p:nvPr>
        </p:nvSpPr>
        <p:spPr/>
        <p:txBody>
          <a:bodyPr/>
          <a:lstStyle/>
          <a:p>
            <a:fld id="{3A98EE3D-8CD1-4C3F-BD1C-C98C9596463C}" type="slidenum">
              <a:rPr lang="en-US" smtClean="0"/>
              <a:t>21</a:t>
            </a:fld>
            <a:endParaRPr lang="en-US"/>
          </a:p>
        </p:txBody>
      </p:sp>
      <p:pic>
        <p:nvPicPr>
          <p:cNvPr id="12" name="Picture 11">
            <a:extLst>
              <a:ext uri="{FF2B5EF4-FFF2-40B4-BE49-F238E27FC236}">
                <a16:creationId xmlns:a16="http://schemas.microsoft.com/office/drawing/2014/main" id="{DE4810F2-C171-0949-8DAF-A62B0C127496}"/>
              </a:ext>
            </a:extLst>
          </p:cNvPr>
          <p:cNvPicPr>
            <a:picLocks noChangeAspect="1"/>
          </p:cNvPicPr>
          <p:nvPr/>
        </p:nvPicPr>
        <p:blipFill>
          <a:blip r:embed="rId4">
            <a:lum bright="-20000" contrast="40000"/>
          </a:blip>
          <a:stretch>
            <a:fillRect/>
          </a:stretch>
        </p:blipFill>
        <p:spPr>
          <a:xfrm>
            <a:off x="838200" y="1477434"/>
            <a:ext cx="7018082" cy="5047488"/>
          </a:xfrm>
          <a:prstGeom prst="rect">
            <a:avLst/>
          </a:prstGeom>
        </p:spPr>
      </p:pic>
      <p:sp>
        <p:nvSpPr>
          <p:cNvPr id="5" name="Content Placeholder 4">
            <a:extLst>
              <a:ext uri="{FF2B5EF4-FFF2-40B4-BE49-F238E27FC236}">
                <a16:creationId xmlns:a16="http://schemas.microsoft.com/office/drawing/2014/main" id="{DC7DDD22-339E-C746-9F3D-A53EAB271DC8}"/>
              </a:ext>
            </a:extLst>
          </p:cNvPr>
          <p:cNvSpPr>
            <a:spLocks noGrp="1"/>
          </p:cNvSpPr>
          <p:nvPr>
            <p:ph idx="1"/>
          </p:nvPr>
        </p:nvSpPr>
        <p:spPr>
          <a:xfrm>
            <a:off x="8421328" y="1825625"/>
            <a:ext cx="3264704" cy="4351338"/>
          </a:xfrm>
        </p:spPr>
        <p:txBody>
          <a:bodyPr>
            <a:normAutofit/>
          </a:bodyPr>
          <a:lstStyle/>
          <a:p>
            <a:r>
              <a:rPr lang="en-US" b="1"/>
              <a:t>Produce</a:t>
            </a:r>
            <a:r>
              <a:rPr lang="en-US"/>
              <a:t> path (steps </a:t>
            </a:r>
            <a:r>
              <a:rPr lang="en-US" b="1"/>
              <a:t>1-6</a:t>
            </a:r>
            <a:r>
              <a:rPr lang="en-US"/>
              <a:t>)</a:t>
            </a:r>
          </a:p>
          <a:p>
            <a:r>
              <a:rPr lang="en-US" b="1"/>
              <a:t>Consume</a:t>
            </a:r>
            <a:r>
              <a:rPr lang="en-US"/>
              <a:t> path (steps </a:t>
            </a:r>
            <a:r>
              <a:rPr lang="en-US" b="1"/>
              <a:t>A-B</a:t>
            </a:r>
            <a:r>
              <a:rPr lang="en-US"/>
              <a:t>)</a:t>
            </a:r>
          </a:p>
          <a:p>
            <a:endParaRPr lang="en-US"/>
          </a:p>
          <a:p>
            <a:pPr marL="0" indent="0">
              <a:buNone/>
            </a:pPr>
            <a:r>
              <a:rPr lang="en-US" b="1"/>
              <a:t>Producer/Consumer </a:t>
            </a:r>
            <a:r>
              <a:rPr lang="en-US"/>
              <a:t>are ”roles” taken by software threads rather than a core-type (as in prior art) </a:t>
            </a:r>
          </a:p>
          <a:p>
            <a:endParaRPr lang="en-US"/>
          </a:p>
        </p:txBody>
      </p:sp>
      <p:cxnSp>
        <p:nvCxnSpPr>
          <p:cNvPr id="6" name="Straight Connector 5">
            <a:extLst>
              <a:ext uri="{FF2B5EF4-FFF2-40B4-BE49-F238E27FC236}">
                <a16:creationId xmlns:a16="http://schemas.microsoft.com/office/drawing/2014/main" id="{62182C14-5431-7145-BCA5-01B5E888B826}"/>
              </a:ext>
            </a:extLst>
          </p:cNvPr>
          <p:cNvCxnSpPr>
            <a:cxnSpLocks/>
          </p:cNvCxnSpPr>
          <p:nvPr/>
        </p:nvCxnSpPr>
        <p:spPr>
          <a:xfrm>
            <a:off x="568411" y="1112104"/>
            <a:ext cx="10952686" cy="0"/>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9481603"/>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58FA9-4CF3-3743-9A66-8A0EF32B9260}"/>
              </a:ext>
            </a:extLst>
          </p:cNvPr>
          <p:cNvSpPr>
            <a:spLocks noGrp="1"/>
          </p:cNvSpPr>
          <p:nvPr>
            <p:ph type="title"/>
          </p:nvPr>
        </p:nvSpPr>
        <p:spPr>
          <a:xfrm>
            <a:off x="670903" y="157174"/>
            <a:ext cx="10515600" cy="1325563"/>
          </a:xfrm>
        </p:spPr>
        <p:txBody>
          <a:bodyPr/>
          <a:lstStyle/>
          <a:p>
            <a:r>
              <a:rPr lang="en-US"/>
              <a:t>MAPLE design</a:t>
            </a:r>
          </a:p>
        </p:txBody>
      </p:sp>
      <p:pic>
        <p:nvPicPr>
          <p:cNvPr id="8" name="Content Placeholder 7">
            <a:extLst>
              <a:ext uri="{FF2B5EF4-FFF2-40B4-BE49-F238E27FC236}">
                <a16:creationId xmlns:a16="http://schemas.microsoft.com/office/drawing/2014/main" id="{AAED98B3-F3D2-B446-9021-4040B9F758AE}"/>
              </a:ext>
            </a:extLst>
          </p:cNvPr>
          <p:cNvPicPr>
            <a:picLocks noGrp="1" noChangeAspect="1"/>
          </p:cNvPicPr>
          <p:nvPr>
            <p:ph idx="1"/>
          </p:nvPr>
        </p:nvPicPr>
        <p:blipFill>
          <a:blip r:embed="rId3">
            <a:lum bright="-20000" contrast="40000"/>
          </a:blip>
          <a:stretch>
            <a:fillRect/>
          </a:stretch>
        </p:blipFill>
        <p:spPr>
          <a:xfrm>
            <a:off x="755876" y="1482737"/>
            <a:ext cx="6450146" cy="4898231"/>
          </a:xfrm>
        </p:spPr>
      </p:pic>
      <p:sp>
        <p:nvSpPr>
          <p:cNvPr id="3" name="Slide Number Placeholder 2">
            <a:extLst>
              <a:ext uri="{FF2B5EF4-FFF2-40B4-BE49-F238E27FC236}">
                <a16:creationId xmlns:a16="http://schemas.microsoft.com/office/drawing/2014/main" id="{AA16E18E-89E2-7244-B446-058C12C93DD0}"/>
              </a:ext>
            </a:extLst>
          </p:cNvPr>
          <p:cNvSpPr>
            <a:spLocks noGrp="1"/>
          </p:cNvSpPr>
          <p:nvPr>
            <p:ph type="sldNum" sz="quarter" idx="12"/>
          </p:nvPr>
        </p:nvSpPr>
        <p:spPr/>
        <p:txBody>
          <a:bodyPr/>
          <a:lstStyle/>
          <a:p>
            <a:fld id="{3A98EE3D-8CD1-4C3F-BD1C-C98C9596463C}" type="slidenum">
              <a:rPr lang="en-US" smtClean="0"/>
              <a:t>22</a:t>
            </a:fld>
            <a:endParaRPr lang="en-US"/>
          </a:p>
        </p:txBody>
      </p:sp>
      <p:sp>
        <p:nvSpPr>
          <p:cNvPr id="5" name="Content Placeholder 4">
            <a:extLst>
              <a:ext uri="{FF2B5EF4-FFF2-40B4-BE49-F238E27FC236}">
                <a16:creationId xmlns:a16="http://schemas.microsoft.com/office/drawing/2014/main" id="{83A0D094-8647-D446-8A72-98453972A8F6}"/>
              </a:ext>
            </a:extLst>
          </p:cNvPr>
          <p:cNvSpPr txBox="1">
            <a:spLocks/>
          </p:cNvSpPr>
          <p:nvPr/>
        </p:nvSpPr>
        <p:spPr>
          <a:xfrm>
            <a:off x="7337954" y="2294647"/>
            <a:ext cx="4423379" cy="321988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a:t>Load Pipeline</a:t>
            </a:r>
            <a:r>
              <a:rPr lang="en-US"/>
              <a:t>: </a:t>
            </a:r>
            <a:r>
              <a:rPr lang="en-US" sz="2400"/>
              <a:t>Consume data</a:t>
            </a:r>
          </a:p>
          <a:p>
            <a:endParaRPr lang="en-US"/>
          </a:p>
          <a:p>
            <a:r>
              <a:rPr lang="en-US" i="1"/>
              <a:t>Configuration Pipe</a:t>
            </a:r>
            <a:r>
              <a:rPr lang="en-US"/>
              <a:t>: </a:t>
            </a:r>
            <a:r>
              <a:rPr lang="en-US" sz="2400"/>
              <a:t>manage queues, bind Access/Execute threads, config LIMA, MMU, debug</a:t>
            </a:r>
          </a:p>
          <a:p>
            <a:endParaRPr lang="en-US" sz="2400"/>
          </a:p>
          <a:p>
            <a:r>
              <a:rPr lang="en-US" i="1"/>
              <a:t>Store Pipe:</a:t>
            </a:r>
            <a:r>
              <a:rPr lang="en-US"/>
              <a:t> </a:t>
            </a:r>
            <a:r>
              <a:rPr lang="en-US" sz="2400"/>
              <a:t>Push data and pointers (to fetch)</a:t>
            </a:r>
          </a:p>
          <a:p>
            <a:endParaRPr lang="en-US"/>
          </a:p>
        </p:txBody>
      </p:sp>
      <p:cxnSp>
        <p:nvCxnSpPr>
          <p:cNvPr id="6" name="Straight Connector 5">
            <a:extLst>
              <a:ext uri="{FF2B5EF4-FFF2-40B4-BE49-F238E27FC236}">
                <a16:creationId xmlns:a16="http://schemas.microsoft.com/office/drawing/2014/main" id="{8A47768A-D0D0-1848-B1ED-0E6932EE4C2D}"/>
              </a:ext>
            </a:extLst>
          </p:cNvPr>
          <p:cNvCxnSpPr>
            <a:cxnSpLocks/>
          </p:cNvCxnSpPr>
          <p:nvPr/>
        </p:nvCxnSpPr>
        <p:spPr>
          <a:xfrm>
            <a:off x="568411" y="1112104"/>
            <a:ext cx="10952686" cy="0"/>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4035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360554-E4E9-4AA4-8406-545CD520706F}"/>
              </a:ext>
            </a:extLst>
          </p:cNvPr>
          <p:cNvSpPr>
            <a:spLocks noGrp="1"/>
          </p:cNvSpPr>
          <p:nvPr>
            <p:ph type="sldNum" sz="quarter" idx="12"/>
          </p:nvPr>
        </p:nvSpPr>
        <p:spPr/>
        <p:txBody>
          <a:bodyPr/>
          <a:lstStyle/>
          <a:p>
            <a:pPr>
              <a:defRPr/>
            </a:pPr>
            <a:fld id="{231CC523-8BC6-4921-807A-66BD262F34AB}" type="slidenum">
              <a:rPr lang="en-US" smtClean="0"/>
              <a:pPr>
                <a:defRPr/>
              </a:pPr>
              <a:t>23</a:t>
            </a:fld>
            <a:endParaRPr lang="en-US"/>
          </a:p>
        </p:txBody>
      </p:sp>
      <p:sp>
        <p:nvSpPr>
          <p:cNvPr id="16" name="Content Placeholder 3">
            <a:extLst>
              <a:ext uri="{FF2B5EF4-FFF2-40B4-BE49-F238E27FC236}">
                <a16:creationId xmlns:a16="http://schemas.microsoft.com/office/drawing/2014/main" id="{B1A21CC2-439E-6441-9FD2-DCC4A3F74631}"/>
              </a:ext>
            </a:extLst>
          </p:cNvPr>
          <p:cNvSpPr txBox="1">
            <a:spLocks/>
          </p:cNvSpPr>
          <p:nvPr/>
        </p:nvSpPr>
        <p:spPr bwMode="auto">
          <a:xfrm>
            <a:off x="560253" y="1441717"/>
            <a:ext cx="7247541" cy="44211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200">
              <a:latin typeface="Tahoma"/>
              <a:ea typeface="Tahoma"/>
              <a:cs typeface="Tahoma"/>
            </a:endParaRPr>
          </a:p>
          <a:p>
            <a:endParaRPr lang="en-US" sz="2000">
              <a:latin typeface="Tahoma"/>
              <a:ea typeface="Tahoma"/>
              <a:cs typeface="Tahoma"/>
            </a:endParaRPr>
          </a:p>
        </p:txBody>
      </p:sp>
      <p:sp>
        <p:nvSpPr>
          <p:cNvPr id="12" name="Content Placeholder 3">
            <a:extLst>
              <a:ext uri="{FF2B5EF4-FFF2-40B4-BE49-F238E27FC236}">
                <a16:creationId xmlns:a16="http://schemas.microsoft.com/office/drawing/2014/main" id="{2082F0D6-583A-6F42-B234-8B0A1310A742}"/>
              </a:ext>
            </a:extLst>
          </p:cNvPr>
          <p:cNvSpPr txBox="1">
            <a:spLocks/>
          </p:cNvSpPr>
          <p:nvPr/>
        </p:nvSpPr>
        <p:spPr bwMode="auto">
          <a:xfrm>
            <a:off x="560254" y="1690688"/>
            <a:ext cx="6922586" cy="44211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latin typeface="+mn-lt"/>
                <a:ea typeface="Tahoma"/>
                <a:cs typeface="Tahoma"/>
              </a:rPr>
              <a:t>MAPLE </a:t>
            </a:r>
            <a:r>
              <a:rPr lang="en-US" sz="2400" b="1">
                <a:latin typeface="+mn-lt"/>
                <a:ea typeface="Tahoma"/>
                <a:cs typeface="Tahoma"/>
              </a:rPr>
              <a:t>can be instanced many times</a:t>
            </a:r>
            <a:r>
              <a:rPr lang="en-US" sz="2400">
                <a:latin typeface="+mn-lt"/>
                <a:ea typeface="Tahoma"/>
                <a:cs typeface="Tahoma"/>
              </a:rPr>
              <a:t>, e.g. in a tiled architecture. </a:t>
            </a:r>
            <a:r>
              <a:rPr lang="en-US" sz="2400" b="1">
                <a:latin typeface="+mn-lt"/>
                <a:ea typeface="Tahoma"/>
                <a:cs typeface="Tahoma"/>
              </a:rPr>
              <a:t>Each unit is addressed as a separate memory-mapped page  (protected access)</a:t>
            </a:r>
            <a:r>
              <a:rPr lang="en-US" sz="2400">
                <a:latin typeface="+mn-lt"/>
                <a:ea typeface="Tahoma"/>
                <a:cs typeface="Tahoma"/>
              </a:rPr>
              <a:t>. </a:t>
            </a:r>
          </a:p>
          <a:p>
            <a:r>
              <a:rPr lang="en-US" sz="2400">
                <a:latin typeface="+mn-lt"/>
                <a:ea typeface="Tahoma"/>
                <a:cs typeface="Tahoma"/>
              </a:rPr>
              <a:t>The </a:t>
            </a:r>
            <a:r>
              <a:rPr lang="en-US" sz="2400" b="1">
                <a:latin typeface="+mn-lt"/>
                <a:ea typeface="Tahoma"/>
                <a:cs typeface="Tahoma"/>
              </a:rPr>
              <a:t>API implementation hides the management of physical MAPLE units </a:t>
            </a:r>
            <a:r>
              <a:rPr lang="en-US" sz="2400">
                <a:latin typeface="+mn-lt"/>
                <a:ea typeface="Tahoma"/>
                <a:cs typeface="Tahoma"/>
              </a:rPr>
              <a:t>to the software interface, which has an abstract concept of queues</a:t>
            </a:r>
          </a:p>
        </p:txBody>
      </p:sp>
      <p:sp>
        <p:nvSpPr>
          <p:cNvPr id="7" name="Title 1">
            <a:extLst>
              <a:ext uri="{FF2B5EF4-FFF2-40B4-BE49-F238E27FC236}">
                <a16:creationId xmlns:a16="http://schemas.microsoft.com/office/drawing/2014/main" id="{931C9FD0-D7C8-9644-A6C8-79E452271C3B}"/>
              </a:ext>
            </a:extLst>
          </p:cNvPr>
          <p:cNvSpPr txBox="1">
            <a:spLocks/>
          </p:cNvSpPr>
          <p:nvPr/>
        </p:nvSpPr>
        <p:spPr>
          <a:xfrm>
            <a:off x="699227" y="139920"/>
            <a:ext cx="107935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a:t>Virtual memory for transparent usage of MAPLE</a:t>
            </a:r>
          </a:p>
        </p:txBody>
      </p:sp>
      <p:grpSp>
        <p:nvGrpSpPr>
          <p:cNvPr id="2" name="Group 1">
            <a:extLst>
              <a:ext uri="{FF2B5EF4-FFF2-40B4-BE49-F238E27FC236}">
                <a16:creationId xmlns:a16="http://schemas.microsoft.com/office/drawing/2014/main" id="{4920DE40-2D91-C34B-B739-052B338655C6}"/>
              </a:ext>
            </a:extLst>
          </p:cNvPr>
          <p:cNvGrpSpPr/>
          <p:nvPr/>
        </p:nvGrpSpPr>
        <p:grpSpPr>
          <a:xfrm>
            <a:off x="8056702" y="1629337"/>
            <a:ext cx="3762538" cy="4007775"/>
            <a:chOff x="7985760" y="1276456"/>
            <a:chExt cx="3762538" cy="4007775"/>
          </a:xfrm>
        </p:grpSpPr>
        <p:sp>
          <p:nvSpPr>
            <p:cNvPr id="9" name="Rectangle 8">
              <a:extLst>
                <a:ext uri="{FF2B5EF4-FFF2-40B4-BE49-F238E27FC236}">
                  <a16:creationId xmlns:a16="http://schemas.microsoft.com/office/drawing/2014/main" id="{FF7AD32E-3317-C34C-940D-D801284DA12F}"/>
                </a:ext>
              </a:extLst>
            </p:cNvPr>
            <p:cNvSpPr/>
            <p:nvPr/>
          </p:nvSpPr>
          <p:spPr>
            <a:xfrm>
              <a:off x="7985760" y="1276459"/>
              <a:ext cx="3762538" cy="400777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 name="Group 9">
              <a:extLst>
                <a:ext uri="{FF2B5EF4-FFF2-40B4-BE49-F238E27FC236}">
                  <a16:creationId xmlns:a16="http://schemas.microsoft.com/office/drawing/2014/main" id="{D7999EC9-3989-7D4F-B27C-D58F8371411E}"/>
                </a:ext>
              </a:extLst>
            </p:cNvPr>
            <p:cNvGrpSpPr/>
            <p:nvPr/>
          </p:nvGrpSpPr>
          <p:grpSpPr>
            <a:xfrm>
              <a:off x="8102454" y="1276456"/>
              <a:ext cx="3596117" cy="441164"/>
              <a:chOff x="1417764" y="2075688"/>
              <a:chExt cx="6144705" cy="753821"/>
            </a:xfrm>
          </p:grpSpPr>
          <p:grpSp>
            <p:nvGrpSpPr>
              <p:cNvPr id="13" name="Group 12">
                <a:extLst>
                  <a:ext uri="{FF2B5EF4-FFF2-40B4-BE49-F238E27FC236}">
                    <a16:creationId xmlns:a16="http://schemas.microsoft.com/office/drawing/2014/main" id="{42508708-BBAA-8146-8BE3-0A84D35564FA}"/>
                  </a:ext>
                </a:extLst>
              </p:cNvPr>
              <p:cNvGrpSpPr/>
              <p:nvPr/>
            </p:nvGrpSpPr>
            <p:grpSpPr>
              <a:xfrm>
                <a:off x="1453896" y="2075688"/>
                <a:ext cx="509016" cy="685800"/>
                <a:chOff x="1581912" y="2542032"/>
                <a:chExt cx="509016" cy="685800"/>
              </a:xfrm>
            </p:grpSpPr>
            <p:sp>
              <p:nvSpPr>
                <p:cNvPr id="50" name="Rectangle 49">
                  <a:extLst>
                    <a:ext uri="{FF2B5EF4-FFF2-40B4-BE49-F238E27FC236}">
                      <a16:creationId xmlns:a16="http://schemas.microsoft.com/office/drawing/2014/main" id="{F7FC51D5-3673-094B-8C20-FA2E1D2846F1}"/>
                    </a:ext>
                  </a:extLst>
                </p:cNvPr>
                <p:cNvSpPr/>
                <p:nvPr/>
              </p:nvSpPr>
              <p:spPr>
                <a:xfrm>
                  <a:off x="1581912"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Rectangle 50">
                  <a:extLst>
                    <a:ext uri="{FF2B5EF4-FFF2-40B4-BE49-F238E27FC236}">
                      <a16:creationId xmlns:a16="http://schemas.microsoft.com/office/drawing/2014/main" id="{25DE58D7-1B6F-5545-BC3A-E1B2CB4207B8}"/>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4" name="Group 13">
                <a:extLst>
                  <a:ext uri="{FF2B5EF4-FFF2-40B4-BE49-F238E27FC236}">
                    <a16:creationId xmlns:a16="http://schemas.microsoft.com/office/drawing/2014/main" id="{13B8B457-616D-9A4A-BBEF-16790B5DC8EF}"/>
                  </a:ext>
                </a:extLst>
              </p:cNvPr>
              <p:cNvGrpSpPr/>
              <p:nvPr/>
            </p:nvGrpSpPr>
            <p:grpSpPr>
              <a:xfrm>
                <a:off x="1962658" y="2075688"/>
                <a:ext cx="512191" cy="685800"/>
                <a:chOff x="1578737" y="2542032"/>
                <a:chExt cx="512191" cy="685800"/>
              </a:xfrm>
            </p:grpSpPr>
            <p:sp>
              <p:nvSpPr>
                <p:cNvPr id="48" name="Rectangle 47">
                  <a:extLst>
                    <a:ext uri="{FF2B5EF4-FFF2-40B4-BE49-F238E27FC236}">
                      <a16:creationId xmlns:a16="http://schemas.microsoft.com/office/drawing/2014/main" id="{21CF29DB-2190-AA41-AF10-303B48548AFF}"/>
                    </a:ext>
                  </a:extLst>
                </p:cNvPr>
                <p:cNvSpPr/>
                <p:nvPr/>
              </p:nvSpPr>
              <p:spPr>
                <a:xfrm>
                  <a:off x="1578737"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Rectangle 48">
                  <a:extLst>
                    <a:ext uri="{FF2B5EF4-FFF2-40B4-BE49-F238E27FC236}">
                      <a16:creationId xmlns:a16="http://schemas.microsoft.com/office/drawing/2014/main" id="{43AE0757-7682-CA41-A2CD-B2D3432EE526}"/>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5" name="Group 14">
                <a:extLst>
                  <a:ext uri="{FF2B5EF4-FFF2-40B4-BE49-F238E27FC236}">
                    <a16:creationId xmlns:a16="http://schemas.microsoft.com/office/drawing/2014/main" id="{A6AEE093-43BC-E841-86D3-F4551FB5978A}"/>
                  </a:ext>
                </a:extLst>
              </p:cNvPr>
              <p:cNvGrpSpPr/>
              <p:nvPr/>
            </p:nvGrpSpPr>
            <p:grpSpPr>
              <a:xfrm>
                <a:off x="2471420" y="2075688"/>
                <a:ext cx="509016" cy="685800"/>
                <a:chOff x="1581912" y="2542032"/>
                <a:chExt cx="509016" cy="685800"/>
              </a:xfrm>
            </p:grpSpPr>
            <p:sp>
              <p:nvSpPr>
                <p:cNvPr id="46" name="Rectangle 45">
                  <a:extLst>
                    <a:ext uri="{FF2B5EF4-FFF2-40B4-BE49-F238E27FC236}">
                      <a16:creationId xmlns:a16="http://schemas.microsoft.com/office/drawing/2014/main" id="{E705F07A-8998-0D4C-B2A7-8BD9DC039430}"/>
                    </a:ext>
                  </a:extLst>
                </p:cNvPr>
                <p:cNvSpPr/>
                <p:nvPr/>
              </p:nvSpPr>
              <p:spPr>
                <a:xfrm>
                  <a:off x="1581912"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Rectangle 46">
                  <a:extLst>
                    <a:ext uri="{FF2B5EF4-FFF2-40B4-BE49-F238E27FC236}">
                      <a16:creationId xmlns:a16="http://schemas.microsoft.com/office/drawing/2014/main" id="{6DBE0A72-C906-5E46-AF82-6B367B2A40E0}"/>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7" name="Group 16">
                <a:extLst>
                  <a:ext uri="{FF2B5EF4-FFF2-40B4-BE49-F238E27FC236}">
                    <a16:creationId xmlns:a16="http://schemas.microsoft.com/office/drawing/2014/main" id="{43779258-D7A0-114C-B38A-8196E7215C9E}"/>
                  </a:ext>
                </a:extLst>
              </p:cNvPr>
              <p:cNvGrpSpPr/>
              <p:nvPr/>
            </p:nvGrpSpPr>
            <p:grpSpPr>
              <a:xfrm>
                <a:off x="2980182" y="2075688"/>
                <a:ext cx="512191" cy="685800"/>
                <a:chOff x="1578737" y="2542032"/>
                <a:chExt cx="512191" cy="685800"/>
              </a:xfrm>
            </p:grpSpPr>
            <p:sp>
              <p:nvSpPr>
                <p:cNvPr id="44" name="Rectangle 43">
                  <a:extLst>
                    <a:ext uri="{FF2B5EF4-FFF2-40B4-BE49-F238E27FC236}">
                      <a16:creationId xmlns:a16="http://schemas.microsoft.com/office/drawing/2014/main" id="{FD8B616A-E533-C94F-99D2-2B2ED600A879}"/>
                    </a:ext>
                  </a:extLst>
                </p:cNvPr>
                <p:cNvSpPr/>
                <p:nvPr/>
              </p:nvSpPr>
              <p:spPr>
                <a:xfrm>
                  <a:off x="1578737"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a:extLst>
                    <a:ext uri="{FF2B5EF4-FFF2-40B4-BE49-F238E27FC236}">
                      <a16:creationId xmlns:a16="http://schemas.microsoft.com/office/drawing/2014/main" id="{254EF8C9-1501-AF4D-A57C-1B4BCD685FC7}"/>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8" name="Group 17">
                <a:extLst>
                  <a:ext uri="{FF2B5EF4-FFF2-40B4-BE49-F238E27FC236}">
                    <a16:creationId xmlns:a16="http://schemas.microsoft.com/office/drawing/2014/main" id="{A1DAD833-2AB0-BC4C-9699-592840CB727F}"/>
                  </a:ext>
                </a:extLst>
              </p:cNvPr>
              <p:cNvGrpSpPr/>
              <p:nvPr/>
            </p:nvGrpSpPr>
            <p:grpSpPr>
              <a:xfrm>
                <a:off x="3488944" y="2075688"/>
                <a:ext cx="509016" cy="685800"/>
                <a:chOff x="1581912" y="2542032"/>
                <a:chExt cx="509016" cy="685800"/>
              </a:xfrm>
            </p:grpSpPr>
            <p:sp>
              <p:nvSpPr>
                <p:cNvPr id="42" name="Rectangle 41">
                  <a:extLst>
                    <a:ext uri="{FF2B5EF4-FFF2-40B4-BE49-F238E27FC236}">
                      <a16:creationId xmlns:a16="http://schemas.microsoft.com/office/drawing/2014/main" id="{DC6FD166-243C-C840-9C18-29C38FC02271}"/>
                    </a:ext>
                  </a:extLst>
                </p:cNvPr>
                <p:cNvSpPr/>
                <p:nvPr/>
              </p:nvSpPr>
              <p:spPr>
                <a:xfrm>
                  <a:off x="1581912"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Rectangle 42">
                  <a:extLst>
                    <a:ext uri="{FF2B5EF4-FFF2-40B4-BE49-F238E27FC236}">
                      <a16:creationId xmlns:a16="http://schemas.microsoft.com/office/drawing/2014/main" id="{DA0907CD-E5DE-1044-B03E-7F917C506BE2}"/>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a:extLst>
                  <a:ext uri="{FF2B5EF4-FFF2-40B4-BE49-F238E27FC236}">
                    <a16:creationId xmlns:a16="http://schemas.microsoft.com/office/drawing/2014/main" id="{666B4AB2-C0A6-7E40-ADD3-521EB4D5FF9E}"/>
                  </a:ext>
                </a:extLst>
              </p:cNvPr>
              <p:cNvGrpSpPr/>
              <p:nvPr/>
            </p:nvGrpSpPr>
            <p:grpSpPr>
              <a:xfrm>
                <a:off x="3997706" y="2075688"/>
                <a:ext cx="512191" cy="685800"/>
                <a:chOff x="1578737" y="2542032"/>
                <a:chExt cx="512191" cy="685800"/>
              </a:xfrm>
            </p:grpSpPr>
            <p:sp>
              <p:nvSpPr>
                <p:cNvPr id="40" name="Rectangle 39">
                  <a:extLst>
                    <a:ext uri="{FF2B5EF4-FFF2-40B4-BE49-F238E27FC236}">
                      <a16:creationId xmlns:a16="http://schemas.microsoft.com/office/drawing/2014/main" id="{F4D890B1-6FBF-3448-BC4D-8AAAE22A8BCC}"/>
                    </a:ext>
                  </a:extLst>
                </p:cNvPr>
                <p:cNvSpPr/>
                <p:nvPr/>
              </p:nvSpPr>
              <p:spPr>
                <a:xfrm>
                  <a:off x="1578737"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Rectangle 40">
                  <a:extLst>
                    <a:ext uri="{FF2B5EF4-FFF2-40B4-BE49-F238E27FC236}">
                      <a16:creationId xmlns:a16="http://schemas.microsoft.com/office/drawing/2014/main" id="{EAABBFD5-9EE8-7F4B-8A10-BB8A2427EA9C}"/>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0" name="Group 19">
                <a:extLst>
                  <a:ext uri="{FF2B5EF4-FFF2-40B4-BE49-F238E27FC236}">
                    <a16:creationId xmlns:a16="http://schemas.microsoft.com/office/drawing/2014/main" id="{FB113229-9552-C44A-B34E-CE6F76D91B84}"/>
                  </a:ext>
                </a:extLst>
              </p:cNvPr>
              <p:cNvGrpSpPr/>
              <p:nvPr/>
            </p:nvGrpSpPr>
            <p:grpSpPr>
              <a:xfrm>
                <a:off x="4506468" y="2075688"/>
                <a:ext cx="509016" cy="685800"/>
                <a:chOff x="1581912" y="2542032"/>
                <a:chExt cx="509016" cy="685800"/>
              </a:xfrm>
            </p:grpSpPr>
            <p:sp>
              <p:nvSpPr>
                <p:cNvPr id="38" name="Rectangle 37">
                  <a:extLst>
                    <a:ext uri="{FF2B5EF4-FFF2-40B4-BE49-F238E27FC236}">
                      <a16:creationId xmlns:a16="http://schemas.microsoft.com/office/drawing/2014/main" id="{4DF17034-7BF6-6E4C-9876-6E72BBDAA8A8}"/>
                    </a:ext>
                  </a:extLst>
                </p:cNvPr>
                <p:cNvSpPr/>
                <p:nvPr/>
              </p:nvSpPr>
              <p:spPr>
                <a:xfrm>
                  <a:off x="1581912"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Rectangle 38">
                  <a:extLst>
                    <a:ext uri="{FF2B5EF4-FFF2-40B4-BE49-F238E27FC236}">
                      <a16:creationId xmlns:a16="http://schemas.microsoft.com/office/drawing/2014/main" id="{D2177C49-5DFD-FD47-8C89-570FA224387C}"/>
                    </a:ext>
                  </a:extLst>
                </p:cNvPr>
                <p:cNvSpPr/>
                <p:nvPr/>
              </p:nvSpPr>
              <p:spPr>
                <a:xfrm>
                  <a:off x="2054352" y="2542032"/>
                  <a:ext cx="36576"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1" name="Group 20">
                <a:extLst>
                  <a:ext uri="{FF2B5EF4-FFF2-40B4-BE49-F238E27FC236}">
                    <a16:creationId xmlns:a16="http://schemas.microsoft.com/office/drawing/2014/main" id="{1F5FDA98-26DC-424F-9461-6A2D2AE16977}"/>
                  </a:ext>
                </a:extLst>
              </p:cNvPr>
              <p:cNvGrpSpPr/>
              <p:nvPr/>
            </p:nvGrpSpPr>
            <p:grpSpPr>
              <a:xfrm>
                <a:off x="5015230" y="2075688"/>
                <a:ext cx="512191" cy="685800"/>
                <a:chOff x="1578737" y="2542032"/>
                <a:chExt cx="512191" cy="685800"/>
              </a:xfrm>
            </p:grpSpPr>
            <p:sp>
              <p:nvSpPr>
                <p:cNvPr id="36" name="Rectangle 35">
                  <a:extLst>
                    <a:ext uri="{FF2B5EF4-FFF2-40B4-BE49-F238E27FC236}">
                      <a16:creationId xmlns:a16="http://schemas.microsoft.com/office/drawing/2014/main" id="{37F8BC2F-323F-0D45-A488-32F8949443E8}"/>
                    </a:ext>
                  </a:extLst>
                </p:cNvPr>
                <p:cNvSpPr/>
                <p:nvPr/>
              </p:nvSpPr>
              <p:spPr>
                <a:xfrm>
                  <a:off x="1578737"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Rectangle 36">
                  <a:extLst>
                    <a:ext uri="{FF2B5EF4-FFF2-40B4-BE49-F238E27FC236}">
                      <a16:creationId xmlns:a16="http://schemas.microsoft.com/office/drawing/2014/main" id="{2E4BC75D-AF5E-5B48-A0A3-0CDD72E57B88}"/>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2" name="Group 21">
                <a:extLst>
                  <a:ext uri="{FF2B5EF4-FFF2-40B4-BE49-F238E27FC236}">
                    <a16:creationId xmlns:a16="http://schemas.microsoft.com/office/drawing/2014/main" id="{52BBBCE9-D4FA-0A4D-8D98-53EA4B16EAF1}"/>
                  </a:ext>
                </a:extLst>
              </p:cNvPr>
              <p:cNvGrpSpPr/>
              <p:nvPr/>
            </p:nvGrpSpPr>
            <p:grpSpPr>
              <a:xfrm>
                <a:off x="5523992" y="2075688"/>
                <a:ext cx="509016" cy="685800"/>
                <a:chOff x="1581912" y="2542032"/>
                <a:chExt cx="509016" cy="685800"/>
              </a:xfrm>
            </p:grpSpPr>
            <p:sp>
              <p:nvSpPr>
                <p:cNvPr id="34" name="Rectangle 33">
                  <a:extLst>
                    <a:ext uri="{FF2B5EF4-FFF2-40B4-BE49-F238E27FC236}">
                      <a16:creationId xmlns:a16="http://schemas.microsoft.com/office/drawing/2014/main" id="{0C71D7D6-D187-C54D-AF13-1A9525D1D6E4}"/>
                    </a:ext>
                  </a:extLst>
                </p:cNvPr>
                <p:cNvSpPr/>
                <p:nvPr/>
              </p:nvSpPr>
              <p:spPr>
                <a:xfrm>
                  <a:off x="1581912"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351E7AE2-8BC9-6D4E-9F25-3963A28DBA63}"/>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3" name="Group 22">
                <a:extLst>
                  <a:ext uri="{FF2B5EF4-FFF2-40B4-BE49-F238E27FC236}">
                    <a16:creationId xmlns:a16="http://schemas.microsoft.com/office/drawing/2014/main" id="{9CF3FD4E-5811-1641-9A3D-FD92C1BB15FD}"/>
                  </a:ext>
                </a:extLst>
              </p:cNvPr>
              <p:cNvGrpSpPr/>
              <p:nvPr/>
            </p:nvGrpSpPr>
            <p:grpSpPr>
              <a:xfrm>
                <a:off x="6032754" y="2075688"/>
                <a:ext cx="512191" cy="685800"/>
                <a:chOff x="1578737" y="2542032"/>
                <a:chExt cx="512191" cy="685800"/>
              </a:xfrm>
            </p:grpSpPr>
            <p:sp>
              <p:nvSpPr>
                <p:cNvPr id="32" name="Rectangle 31">
                  <a:extLst>
                    <a:ext uri="{FF2B5EF4-FFF2-40B4-BE49-F238E27FC236}">
                      <a16:creationId xmlns:a16="http://schemas.microsoft.com/office/drawing/2014/main" id="{3B4DA8E1-F0A1-9F48-ACAD-4C425CF6769C}"/>
                    </a:ext>
                  </a:extLst>
                </p:cNvPr>
                <p:cNvSpPr/>
                <p:nvPr/>
              </p:nvSpPr>
              <p:spPr>
                <a:xfrm>
                  <a:off x="1578737"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a:extLst>
                    <a:ext uri="{FF2B5EF4-FFF2-40B4-BE49-F238E27FC236}">
                      <a16:creationId xmlns:a16="http://schemas.microsoft.com/office/drawing/2014/main" id="{A3421778-A0C5-FA47-A581-E15EBBE99DFF}"/>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4" name="Group 23">
                <a:extLst>
                  <a:ext uri="{FF2B5EF4-FFF2-40B4-BE49-F238E27FC236}">
                    <a16:creationId xmlns:a16="http://schemas.microsoft.com/office/drawing/2014/main" id="{2BADD142-A7FF-3B41-B439-11301639D3C1}"/>
                  </a:ext>
                </a:extLst>
              </p:cNvPr>
              <p:cNvGrpSpPr/>
              <p:nvPr/>
            </p:nvGrpSpPr>
            <p:grpSpPr>
              <a:xfrm>
                <a:off x="6541516" y="2075688"/>
                <a:ext cx="509016" cy="685800"/>
                <a:chOff x="1581912" y="2542032"/>
                <a:chExt cx="509016" cy="685800"/>
              </a:xfrm>
            </p:grpSpPr>
            <p:sp>
              <p:nvSpPr>
                <p:cNvPr id="30" name="Rectangle 29">
                  <a:extLst>
                    <a:ext uri="{FF2B5EF4-FFF2-40B4-BE49-F238E27FC236}">
                      <a16:creationId xmlns:a16="http://schemas.microsoft.com/office/drawing/2014/main" id="{3300E634-D8B3-0641-9A41-5113FCA6BCC4}"/>
                    </a:ext>
                  </a:extLst>
                </p:cNvPr>
                <p:cNvSpPr/>
                <p:nvPr/>
              </p:nvSpPr>
              <p:spPr>
                <a:xfrm>
                  <a:off x="1581912"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36E741A4-ACEF-A44A-9604-408F351BDB8B}"/>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5" name="Group 24">
                <a:extLst>
                  <a:ext uri="{FF2B5EF4-FFF2-40B4-BE49-F238E27FC236}">
                    <a16:creationId xmlns:a16="http://schemas.microsoft.com/office/drawing/2014/main" id="{7D056BA9-0740-7E49-8561-9506344BBCB4}"/>
                  </a:ext>
                </a:extLst>
              </p:cNvPr>
              <p:cNvGrpSpPr/>
              <p:nvPr/>
            </p:nvGrpSpPr>
            <p:grpSpPr>
              <a:xfrm>
                <a:off x="7050278" y="2075688"/>
                <a:ext cx="512191" cy="685800"/>
                <a:chOff x="1578737" y="2542032"/>
                <a:chExt cx="512191" cy="685800"/>
              </a:xfrm>
            </p:grpSpPr>
            <p:sp>
              <p:nvSpPr>
                <p:cNvPr id="28" name="Rectangle 27">
                  <a:extLst>
                    <a:ext uri="{FF2B5EF4-FFF2-40B4-BE49-F238E27FC236}">
                      <a16:creationId xmlns:a16="http://schemas.microsoft.com/office/drawing/2014/main" id="{0279CBCB-BE56-FE43-ADA1-8F3C5263441B}"/>
                    </a:ext>
                  </a:extLst>
                </p:cNvPr>
                <p:cNvSpPr/>
                <p:nvPr/>
              </p:nvSpPr>
              <p:spPr>
                <a:xfrm>
                  <a:off x="1578737"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93FD0421-9187-5345-A092-AE0762044866}"/>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6" name="Rectangle 25">
                <a:extLst>
                  <a:ext uri="{FF2B5EF4-FFF2-40B4-BE49-F238E27FC236}">
                    <a16:creationId xmlns:a16="http://schemas.microsoft.com/office/drawing/2014/main" id="{D624C482-A737-6949-93B2-8CBD566BCAC6}"/>
                  </a:ext>
                </a:extLst>
              </p:cNvPr>
              <p:cNvSpPr/>
              <p:nvPr/>
            </p:nvSpPr>
            <p:spPr>
              <a:xfrm>
                <a:off x="1417764" y="2761486"/>
                <a:ext cx="6108002" cy="6802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253BDDC9-3350-7F45-9ED2-C740775E6EB8}"/>
                  </a:ext>
                </a:extLst>
              </p:cNvPr>
              <p:cNvSpPr/>
              <p:nvPr/>
            </p:nvSpPr>
            <p:spPr>
              <a:xfrm>
                <a:off x="1417764" y="2075688"/>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52" name="Group 51">
              <a:extLst>
                <a:ext uri="{FF2B5EF4-FFF2-40B4-BE49-F238E27FC236}">
                  <a16:creationId xmlns:a16="http://schemas.microsoft.com/office/drawing/2014/main" id="{6A54120A-FDB2-544A-BD20-7F014BFBD2AF}"/>
                </a:ext>
              </a:extLst>
            </p:cNvPr>
            <p:cNvGrpSpPr/>
            <p:nvPr/>
          </p:nvGrpSpPr>
          <p:grpSpPr>
            <a:xfrm>
              <a:off x="8102454" y="2220701"/>
              <a:ext cx="3596117" cy="425525"/>
              <a:chOff x="1417764" y="2075688"/>
              <a:chExt cx="6144705" cy="727098"/>
            </a:xfrm>
          </p:grpSpPr>
          <p:grpSp>
            <p:nvGrpSpPr>
              <p:cNvPr id="53" name="Group 52">
                <a:extLst>
                  <a:ext uri="{FF2B5EF4-FFF2-40B4-BE49-F238E27FC236}">
                    <a16:creationId xmlns:a16="http://schemas.microsoft.com/office/drawing/2014/main" id="{AF5C9386-C447-2E4E-B452-A8DAD78DE66F}"/>
                  </a:ext>
                </a:extLst>
              </p:cNvPr>
              <p:cNvGrpSpPr/>
              <p:nvPr/>
            </p:nvGrpSpPr>
            <p:grpSpPr>
              <a:xfrm>
                <a:off x="1453896" y="2075688"/>
                <a:ext cx="509016" cy="685800"/>
                <a:chOff x="1581912" y="2542032"/>
                <a:chExt cx="509016" cy="685800"/>
              </a:xfrm>
            </p:grpSpPr>
            <p:sp>
              <p:nvSpPr>
                <p:cNvPr id="89" name="Rectangle 88">
                  <a:extLst>
                    <a:ext uri="{FF2B5EF4-FFF2-40B4-BE49-F238E27FC236}">
                      <a16:creationId xmlns:a16="http://schemas.microsoft.com/office/drawing/2014/main" id="{1A7459FE-45B1-6A4E-A597-83C00096AAF6}"/>
                    </a:ext>
                  </a:extLst>
                </p:cNvPr>
                <p:cNvSpPr/>
                <p:nvPr/>
              </p:nvSpPr>
              <p:spPr>
                <a:xfrm>
                  <a:off x="1581912"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a:extLst>
                    <a:ext uri="{FF2B5EF4-FFF2-40B4-BE49-F238E27FC236}">
                      <a16:creationId xmlns:a16="http://schemas.microsoft.com/office/drawing/2014/main" id="{CC9FA758-DCC7-394B-B966-AA3D34E98AB6}"/>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54" name="Group 53">
                <a:extLst>
                  <a:ext uri="{FF2B5EF4-FFF2-40B4-BE49-F238E27FC236}">
                    <a16:creationId xmlns:a16="http://schemas.microsoft.com/office/drawing/2014/main" id="{42229758-690F-134B-BFDB-6B3FB72FE0AC}"/>
                  </a:ext>
                </a:extLst>
              </p:cNvPr>
              <p:cNvGrpSpPr/>
              <p:nvPr/>
            </p:nvGrpSpPr>
            <p:grpSpPr>
              <a:xfrm>
                <a:off x="1962658" y="2075688"/>
                <a:ext cx="512191" cy="685800"/>
                <a:chOff x="1578737" y="2542032"/>
                <a:chExt cx="512191" cy="685800"/>
              </a:xfrm>
            </p:grpSpPr>
            <p:sp>
              <p:nvSpPr>
                <p:cNvPr id="87" name="Rectangle 86">
                  <a:extLst>
                    <a:ext uri="{FF2B5EF4-FFF2-40B4-BE49-F238E27FC236}">
                      <a16:creationId xmlns:a16="http://schemas.microsoft.com/office/drawing/2014/main" id="{0ABA4692-EE71-4944-B2F0-198BC5E8C83A}"/>
                    </a:ext>
                  </a:extLst>
                </p:cNvPr>
                <p:cNvSpPr/>
                <p:nvPr/>
              </p:nvSpPr>
              <p:spPr>
                <a:xfrm>
                  <a:off x="1578737"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B0D26ED4-DCB4-C94B-BC8E-FD9EA6DF9352}"/>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55" name="Group 54">
                <a:extLst>
                  <a:ext uri="{FF2B5EF4-FFF2-40B4-BE49-F238E27FC236}">
                    <a16:creationId xmlns:a16="http://schemas.microsoft.com/office/drawing/2014/main" id="{C440C379-A5D4-1846-BFB9-08AF043830EF}"/>
                  </a:ext>
                </a:extLst>
              </p:cNvPr>
              <p:cNvGrpSpPr/>
              <p:nvPr/>
            </p:nvGrpSpPr>
            <p:grpSpPr>
              <a:xfrm>
                <a:off x="2471420" y="2075688"/>
                <a:ext cx="509016" cy="685800"/>
                <a:chOff x="1581912" y="2542032"/>
                <a:chExt cx="509016" cy="685800"/>
              </a:xfrm>
            </p:grpSpPr>
            <p:sp>
              <p:nvSpPr>
                <p:cNvPr id="85" name="Rectangle 84">
                  <a:extLst>
                    <a:ext uri="{FF2B5EF4-FFF2-40B4-BE49-F238E27FC236}">
                      <a16:creationId xmlns:a16="http://schemas.microsoft.com/office/drawing/2014/main" id="{BDF5262D-3856-FF40-9CF0-E05A655D9EB2}"/>
                    </a:ext>
                  </a:extLst>
                </p:cNvPr>
                <p:cNvSpPr/>
                <p:nvPr/>
              </p:nvSpPr>
              <p:spPr>
                <a:xfrm>
                  <a:off x="1581912"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8E1E45B3-32D6-FB4B-BCAD-151892279EC6}"/>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56" name="Group 55">
                <a:extLst>
                  <a:ext uri="{FF2B5EF4-FFF2-40B4-BE49-F238E27FC236}">
                    <a16:creationId xmlns:a16="http://schemas.microsoft.com/office/drawing/2014/main" id="{190A7BEC-CFB4-7347-B070-07EF234015C4}"/>
                  </a:ext>
                </a:extLst>
              </p:cNvPr>
              <p:cNvGrpSpPr/>
              <p:nvPr/>
            </p:nvGrpSpPr>
            <p:grpSpPr>
              <a:xfrm>
                <a:off x="2980182" y="2075688"/>
                <a:ext cx="512191" cy="685800"/>
                <a:chOff x="1578737" y="2542032"/>
                <a:chExt cx="512191" cy="685800"/>
              </a:xfrm>
            </p:grpSpPr>
            <p:sp>
              <p:nvSpPr>
                <p:cNvPr id="83" name="Rectangle 82">
                  <a:extLst>
                    <a:ext uri="{FF2B5EF4-FFF2-40B4-BE49-F238E27FC236}">
                      <a16:creationId xmlns:a16="http://schemas.microsoft.com/office/drawing/2014/main" id="{CA9373EF-B671-7B48-928F-449D9EE2B7C2}"/>
                    </a:ext>
                  </a:extLst>
                </p:cNvPr>
                <p:cNvSpPr/>
                <p:nvPr/>
              </p:nvSpPr>
              <p:spPr>
                <a:xfrm>
                  <a:off x="1578737"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a:extLst>
                    <a:ext uri="{FF2B5EF4-FFF2-40B4-BE49-F238E27FC236}">
                      <a16:creationId xmlns:a16="http://schemas.microsoft.com/office/drawing/2014/main" id="{66633DCF-AA15-834D-9C12-A3AE317152F4}"/>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57" name="Group 56">
                <a:extLst>
                  <a:ext uri="{FF2B5EF4-FFF2-40B4-BE49-F238E27FC236}">
                    <a16:creationId xmlns:a16="http://schemas.microsoft.com/office/drawing/2014/main" id="{AA508789-39A8-6B4D-92AF-7A8F6F429095}"/>
                  </a:ext>
                </a:extLst>
              </p:cNvPr>
              <p:cNvGrpSpPr/>
              <p:nvPr/>
            </p:nvGrpSpPr>
            <p:grpSpPr>
              <a:xfrm>
                <a:off x="3488944" y="2075688"/>
                <a:ext cx="509016" cy="685800"/>
                <a:chOff x="1581912" y="2542032"/>
                <a:chExt cx="509016" cy="685800"/>
              </a:xfrm>
            </p:grpSpPr>
            <p:sp>
              <p:nvSpPr>
                <p:cNvPr id="81" name="Rectangle 80">
                  <a:extLst>
                    <a:ext uri="{FF2B5EF4-FFF2-40B4-BE49-F238E27FC236}">
                      <a16:creationId xmlns:a16="http://schemas.microsoft.com/office/drawing/2014/main" id="{A4ECE9C9-E155-0241-B9D8-9DE661E44EBA}"/>
                    </a:ext>
                  </a:extLst>
                </p:cNvPr>
                <p:cNvSpPr/>
                <p:nvPr/>
              </p:nvSpPr>
              <p:spPr>
                <a:xfrm>
                  <a:off x="1581912"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D62BA853-288B-DC40-9F92-6E92964B3E00}"/>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58" name="Group 57">
                <a:extLst>
                  <a:ext uri="{FF2B5EF4-FFF2-40B4-BE49-F238E27FC236}">
                    <a16:creationId xmlns:a16="http://schemas.microsoft.com/office/drawing/2014/main" id="{3B17FE54-1143-BB48-87F9-E0E13E9775D3}"/>
                  </a:ext>
                </a:extLst>
              </p:cNvPr>
              <p:cNvGrpSpPr/>
              <p:nvPr/>
            </p:nvGrpSpPr>
            <p:grpSpPr>
              <a:xfrm>
                <a:off x="3997706" y="2075688"/>
                <a:ext cx="512191" cy="685800"/>
                <a:chOff x="1578737" y="2542032"/>
                <a:chExt cx="512191" cy="685800"/>
              </a:xfrm>
            </p:grpSpPr>
            <p:sp>
              <p:nvSpPr>
                <p:cNvPr id="79" name="Rectangle 78">
                  <a:extLst>
                    <a:ext uri="{FF2B5EF4-FFF2-40B4-BE49-F238E27FC236}">
                      <a16:creationId xmlns:a16="http://schemas.microsoft.com/office/drawing/2014/main" id="{4F3F760A-2D2E-CA46-A9E1-9D712B7D459A}"/>
                    </a:ext>
                  </a:extLst>
                </p:cNvPr>
                <p:cNvSpPr/>
                <p:nvPr/>
              </p:nvSpPr>
              <p:spPr>
                <a:xfrm>
                  <a:off x="1578737"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9F77B136-3F31-C54F-99BC-5702BDDC64A7}"/>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59" name="Group 58">
                <a:extLst>
                  <a:ext uri="{FF2B5EF4-FFF2-40B4-BE49-F238E27FC236}">
                    <a16:creationId xmlns:a16="http://schemas.microsoft.com/office/drawing/2014/main" id="{FFA2D965-F748-ED43-B8E3-A25ECFFBBDA7}"/>
                  </a:ext>
                </a:extLst>
              </p:cNvPr>
              <p:cNvGrpSpPr/>
              <p:nvPr/>
            </p:nvGrpSpPr>
            <p:grpSpPr>
              <a:xfrm>
                <a:off x="4506468" y="2075688"/>
                <a:ext cx="509016" cy="685800"/>
                <a:chOff x="1581912" y="2542032"/>
                <a:chExt cx="509016" cy="685800"/>
              </a:xfrm>
            </p:grpSpPr>
            <p:sp>
              <p:nvSpPr>
                <p:cNvPr id="77" name="Rectangle 76">
                  <a:extLst>
                    <a:ext uri="{FF2B5EF4-FFF2-40B4-BE49-F238E27FC236}">
                      <a16:creationId xmlns:a16="http://schemas.microsoft.com/office/drawing/2014/main" id="{17247238-F8A6-8441-8B53-88FFDF60E955}"/>
                    </a:ext>
                  </a:extLst>
                </p:cNvPr>
                <p:cNvSpPr/>
                <p:nvPr/>
              </p:nvSpPr>
              <p:spPr>
                <a:xfrm>
                  <a:off x="1581912"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ctangle 77">
                  <a:extLst>
                    <a:ext uri="{FF2B5EF4-FFF2-40B4-BE49-F238E27FC236}">
                      <a16:creationId xmlns:a16="http://schemas.microsoft.com/office/drawing/2014/main" id="{36E50F42-49F1-D444-AD9E-A6F31F19351B}"/>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0" name="Group 59">
                <a:extLst>
                  <a:ext uri="{FF2B5EF4-FFF2-40B4-BE49-F238E27FC236}">
                    <a16:creationId xmlns:a16="http://schemas.microsoft.com/office/drawing/2014/main" id="{C226EB0B-A854-1E40-99AC-930D7F533414}"/>
                  </a:ext>
                </a:extLst>
              </p:cNvPr>
              <p:cNvGrpSpPr/>
              <p:nvPr/>
            </p:nvGrpSpPr>
            <p:grpSpPr>
              <a:xfrm>
                <a:off x="5015230" y="2075688"/>
                <a:ext cx="512191" cy="685800"/>
                <a:chOff x="1578737" y="2542032"/>
                <a:chExt cx="512191" cy="685800"/>
              </a:xfrm>
            </p:grpSpPr>
            <p:sp>
              <p:nvSpPr>
                <p:cNvPr id="75" name="Rectangle 74">
                  <a:extLst>
                    <a:ext uri="{FF2B5EF4-FFF2-40B4-BE49-F238E27FC236}">
                      <a16:creationId xmlns:a16="http://schemas.microsoft.com/office/drawing/2014/main" id="{84B7BF40-F133-2743-80CD-6AB95F2C0CC2}"/>
                    </a:ext>
                  </a:extLst>
                </p:cNvPr>
                <p:cNvSpPr/>
                <p:nvPr/>
              </p:nvSpPr>
              <p:spPr>
                <a:xfrm>
                  <a:off x="1578737"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81FFCCC3-C6CC-954A-B443-87E632DAAC15}"/>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1" name="Group 60">
                <a:extLst>
                  <a:ext uri="{FF2B5EF4-FFF2-40B4-BE49-F238E27FC236}">
                    <a16:creationId xmlns:a16="http://schemas.microsoft.com/office/drawing/2014/main" id="{BDEE4C72-7678-8048-8E29-CF59D21D0558}"/>
                  </a:ext>
                </a:extLst>
              </p:cNvPr>
              <p:cNvGrpSpPr/>
              <p:nvPr/>
            </p:nvGrpSpPr>
            <p:grpSpPr>
              <a:xfrm>
                <a:off x="5523992" y="2075688"/>
                <a:ext cx="509016" cy="685800"/>
                <a:chOff x="1581912" y="2542032"/>
                <a:chExt cx="509016" cy="685800"/>
              </a:xfrm>
            </p:grpSpPr>
            <p:sp>
              <p:nvSpPr>
                <p:cNvPr id="73" name="Rectangle 72">
                  <a:extLst>
                    <a:ext uri="{FF2B5EF4-FFF2-40B4-BE49-F238E27FC236}">
                      <a16:creationId xmlns:a16="http://schemas.microsoft.com/office/drawing/2014/main" id="{8457DE37-B3D0-7049-9557-7E4FAC75B1B2}"/>
                    </a:ext>
                  </a:extLst>
                </p:cNvPr>
                <p:cNvSpPr/>
                <p:nvPr/>
              </p:nvSpPr>
              <p:spPr>
                <a:xfrm>
                  <a:off x="1581912"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EEE20B10-ADE1-2645-AEFD-118EA34C628A}"/>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2" name="Group 61">
                <a:extLst>
                  <a:ext uri="{FF2B5EF4-FFF2-40B4-BE49-F238E27FC236}">
                    <a16:creationId xmlns:a16="http://schemas.microsoft.com/office/drawing/2014/main" id="{5600CE1B-9EBB-A94D-B442-446FA66BA4BB}"/>
                  </a:ext>
                </a:extLst>
              </p:cNvPr>
              <p:cNvGrpSpPr/>
              <p:nvPr/>
            </p:nvGrpSpPr>
            <p:grpSpPr>
              <a:xfrm>
                <a:off x="6032754" y="2075688"/>
                <a:ext cx="512191" cy="685800"/>
                <a:chOff x="1578737" y="2542032"/>
                <a:chExt cx="512191" cy="685800"/>
              </a:xfrm>
            </p:grpSpPr>
            <p:sp>
              <p:nvSpPr>
                <p:cNvPr id="71" name="Rectangle 70">
                  <a:extLst>
                    <a:ext uri="{FF2B5EF4-FFF2-40B4-BE49-F238E27FC236}">
                      <a16:creationId xmlns:a16="http://schemas.microsoft.com/office/drawing/2014/main" id="{E23A1CD0-881C-6C41-A470-F6B32AFDA255}"/>
                    </a:ext>
                  </a:extLst>
                </p:cNvPr>
                <p:cNvSpPr/>
                <p:nvPr/>
              </p:nvSpPr>
              <p:spPr>
                <a:xfrm>
                  <a:off x="1578737"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E9654796-E0CB-C84A-BA6C-17AEC8F5EED0}"/>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3" name="Group 62">
                <a:extLst>
                  <a:ext uri="{FF2B5EF4-FFF2-40B4-BE49-F238E27FC236}">
                    <a16:creationId xmlns:a16="http://schemas.microsoft.com/office/drawing/2014/main" id="{48EA79A6-F260-3843-AC4B-03D8D95E646B}"/>
                  </a:ext>
                </a:extLst>
              </p:cNvPr>
              <p:cNvGrpSpPr/>
              <p:nvPr/>
            </p:nvGrpSpPr>
            <p:grpSpPr>
              <a:xfrm>
                <a:off x="6541516" y="2075688"/>
                <a:ext cx="509016" cy="685800"/>
                <a:chOff x="1581912" y="2542032"/>
                <a:chExt cx="509016" cy="685800"/>
              </a:xfrm>
            </p:grpSpPr>
            <p:sp>
              <p:nvSpPr>
                <p:cNvPr id="69" name="Rectangle 68">
                  <a:extLst>
                    <a:ext uri="{FF2B5EF4-FFF2-40B4-BE49-F238E27FC236}">
                      <a16:creationId xmlns:a16="http://schemas.microsoft.com/office/drawing/2014/main" id="{703A3695-3875-9446-89A4-F7B3E560009C}"/>
                    </a:ext>
                  </a:extLst>
                </p:cNvPr>
                <p:cNvSpPr/>
                <p:nvPr/>
              </p:nvSpPr>
              <p:spPr>
                <a:xfrm>
                  <a:off x="1581912"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a:extLst>
                    <a:ext uri="{FF2B5EF4-FFF2-40B4-BE49-F238E27FC236}">
                      <a16:creationId xmlns:a16="http://schemas.microsoft.com/office/drawing/2014/main" id="{B673ABF6-8BA4-7A41-BCC2-EB6F997BBDC4}"/>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4" name="Group 63">
                <a:extLst>
                  <a:ext uri="{FF2B5EF4-FFF2-40B4-BE49-F238E27FC236}">
                    <a16:creationId xmlns:a16="http://schemas.microsoft.com/office/drawing/2014/main" id="{8DCD9C7D-A8D6-5B4C-A697-6F0EA66EEC27}"/>
                  </a:ext>
                </a:extLst>
              </p:cNvPr>
              <p:cNvGrpSpPr/>
              <p:nvPr/>
            </p:nvGrpSpPr>
            <p:grpSpPr>
              <a:xfrm>
                <a:off x="7050278" y="2075688"/>
                <a:ext cx="512191" cy="685800"/>
                <a:chOff x="1578737" y="2542032"/>
                <a:chExt cx="512191" cy="685800"/>
              </a:xfrm>
            </p:grpSpPr>
            <p:sp>
              <p:nvSpPr>
                <p:cNvPr id="67" name="Rectangle 66">
                  <a:extLst>
                    <a:ext uri="{FF2B5EF4-FFF2-40B4-BE49-F238E27FC236}">
                      <a16:creationId xmlns:a16="http://schemas.microsoft.com/office/drawing/2014/main" id="{3EFB7376-6A90-5147-9C39-902471573623}"/>
                    </a:ext>
                  </a:extLst>
                </p:cNvPr>
                <p:cNvSpPr/>
                <p:nvPr/>
              </p:nvSpPr>
              <p:spPr>
                <a:xfrm>
                  <a:off x="1578737"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Rectangle 67">
                  <a:extLst>
                    <a:ext uri="{FF2B5EF4-FFF2-40B4-BE49-F238E27FC236}">
                      <a16:creationId xmlns:a16="http://schemas.microsoft.com/office/drawing/2014/main" id="{2762F88D-9AFF-8140-8401-3E2D5C0A2255}"/>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65" name="Rectangle 64">
                <a:extLst>
                  <a:ext uri="{FF2B5EF4-FFF2-40B4-BE49-F238E27FC236}">
                    <a16:creationId xmlns:a16="http://schemas.microsoft.com/office/drawing/2014/main" id="{4C23BF28-760D-6948-B154-CC7AB59B0D44}"/>
                  </a:ext>
                </a:extLst>
              </p:cNvPr>
              <p:cNvSpPr/>
              <p:nvPr/>
            </p:nvSpPr>
            <p:spPr>
              <a:xfrm>
                <a:off x="1417764" y="2766210"/>
                <a:ext cx="6108614" cy="3657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69DE3A0C-DCB8-8142-A1B6-6ACC9D308AE0}"/>
                  </a:ext>
                </a:extLst>
              </p:cNvPr>
              <p:cNvSpPr/>
              <p:nvPr/>
            </p:nvSpPr>
            <p:spPr>
              <a:xfrm>
                <a:off x="1417764" y="2075688"/>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1" name="Group 90">
              <a:extLst>
                <a:ext uri="{FF2B5EF4-FFF2-40B4-BE49-F238E27FC236}">
                  <a16:creationId xmlns:a16="http://schemas.microsoft.com/office/drawing/2014/main" id="{A26532C1-9A63-B046-8C45-6EB4809F13E0}"/>
                </a:ext>
              </a:extLst>
            </p:cNvPr>
            <p:cNvGrpSpPr/>
            <p:nvPr/>
          </p:nvGrpSpPr>
          <p:grpSpPr>
            <a:xfrm>
              <a:off x="8102454" y="2643461"/>
              <a:ext cx="3596118" cy="425525"/>
              <a:chOff x="1417764" y="2075688"/>
              <a:chExt cx="6144705" cy="727098"/>
            </a:xfrm>
          </p:grpSpPr>
          <p:grpSp>
            <p:nvGrpSpPr>
              <p:cNvPr id="92" name="Group 91">
                <a:extLst>
                  <a:ext uri="{FF2B5EF4-FFF2-40B4-BE49-F238E27FC236}">
                    <a16:creationId xmlns:a16="http://schemas.microsoft.com/office/drawing/2014/main" id="{644FE963-FD63-9A44-825F-298E4B0C18AB}"/>
                  </a:ext>
                </a:extLst>
              </p:cNvPr>
              <p:cNvGrpSpPr/>
              <p:nvPr/>
            </p:nvGrpSpPr>
            <p:grpSpPr>
              <a:xfrm>
                <a:off x="1453896" y="2075688"/>
                <a:ext cx="509016" cy="685800"/>
                <a:chOff x="1581912" y="2542032"/>
                <a:chExt cx="509016" cy="685800"/>
              </a:xfrm>
            </p:grpSpPr>
            <p:sp>
              <p:nvSpPr>
                <p:cNvPr id="126" name="Rectangle 125">
                  <a:extLst>
                    <a:ext uri="{FF2B5EF4-FFF2-40B4-BE49-F238E27FC236}">
                      <a16:creationId xmlns:a16="http://schemas.microsoft.com/office/drawing/2014/main" id="{F66900FB-A6F5-CF48-A8E5-10900DCE23F9}"/>
                    </a:ext>
                  </a:extLst>
                </p:cNvPr>
                <p:cNvSpPr/>
                <p:nvPr/>
              </p:nvSpPr>
              <p:spPr>
                <a:xfrm>
                  <a:off x="1581912" y="2542032"/>
                  <a:ext cx="475488" cy="685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a:extLst>
                    <a:ext uri="{FF2B5EF4-FFF2-40B4-BE49-F238E27FC236}">
                      <a16:creationId xmlns:a16="http://schemas.microsoft.com/office/drawing/2014/main" id="{8D39AB84-C2DD-DA46-9337-8FB2FA11D86E}"/>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3" name="Group 92">
                <a:extLst>
                  <a:ext uri="{FF2B5EF4-FFF2-40B4-BE49-F238E27FC236}">
                    <a16:creationId xmlns:a16="http://schemas.microsoft.com/office/drawing/2014/main" id="{34FA93A8-275F-6D4C-B334-B5397BC931D3}"/>
                  </a:ext>
                </a:extLst>
              </p:cNvPr>
              <p:cNvGrpSpPr/>
              <p:nvPr/>
            </p:nvGrpSpPr>
            <p:grpSpPr>
              <a:xfrm>
                <a:off x="1962658" y="2075688"/>
                <a:ext cx="512191" cy="685800"/>
                <a:chOff x="1578737" y="2542032"/>
                <a:chExt cx="512191" cy="685800"/>
              </a:xfrm>
            </p:grpSpPr>
            <p:sp>
              <p:nvSpPr>
                <p:cNvPr id="124" name="Rectangle 123">
                  <a:extLst>
                    <a:ext uri="{FF2B5EF4-FFF2-40B4-BE49-F238E27FC236}">
                      <a16:creationId xmlns:a16="http://schemas.microsoft.com/office/drawing/2014/main" id="{C4F9F751-F5CE-6E42-AFEC-F34512A7A0CA}"/>
                    </a:ext>
                  </a:extLst>
                </p:cNvPr>
                <p:cNvSpPr/>
                <p:nvPr/>
              </p:nvSpPr>
              <p:spPr>
                <a:xfrm>
                  <a:off x="1578737" y="2542032"/>
                  <a:ext cx="475488" cy="685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Rectangle 124">
                  <a:extLst>
                    <a:ext uri="{FF2B5EF4-FFF2-40B4-BE49-F238E27FC236}">
                      <a16:creationId xmlns:a16="http://schemas.microsoft.com/office/drawing/2014/main" id="{90849A89-6806-674A-94CA-018A1B1A20B9}"/>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4" name="Group 93">
                <a:extLst>
                  <a:ext uri="{FF2B5EF4-FFF2-40B4-BE49-F238E27FC236}">
                    <a16:creationId xmlns:a16="http://schemas.microsoft.com/office/drawing/2014/main" id="{3F93025B-9A96-984B-BE68-BA3A6AD7E000}"/>
                  </a:ext>
                </a:extLst>
              </p:cNvPr>
              <p:cNvGrpSpPr/>
              <p:nvPr/>
            </p:nvGrpSpPr>
            <p:grpSpPr>
              <a:xfrm>
                <a:off x="2471420" y="2075688"/>
                <a:ext cx="509016" cy="685800"/>
                <a:chOff x="1581912" y="2542032"/>
                <a:chExt cx="509016" cy="685800"/>
              </a:xfrm>
            </p:grpSpPr>
            <p:sp>
              <p:nvSpPr>
                <p:cNvPr id="122" name="Rectangle 121">
                  <a:extLst>
                    <a:ext uri="{FF2B5EF4-FFF2-40B4-BE49-F238E27FC236}">
                      <a16:creationId xmlns:a16="http://schemas.microsoft.com/office/drawing/2014/main" id="{73F0FB13-A37B-C74A-9D08-532E4C342431}"/>
                    </a:ext>
                  </a:extLst>
                </p:cNvPr>
                <p:cNvSpPr/>
                <p:nvPr/>
              </p:nvSpPr>
              <p:spPr>
                <a:xfrm>
                  <a:off x="1581912" y="2542032"/>
                  <a:ext cx="475488" cy="685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E76DE1AA-B262-064F-A937-D048A76504F7}"/>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5" name="Group 94">
                <a:extLst>
                  <a:ext uri="{FF2B5EF4-FFF2-40B4-BE49-F238E27FC236}">
                    <a16:creationId xmlns:a16="http://schemas.microsoft.com/office/drawing/2014/main" id="{A961DF1D-D34B-0849-9F9B-1F1B77E7D3C2}"/>
                  </a:ext>
                </a:extLst>
              </p:cNvPr>
              <p:cNvGrpSpPr/>
              <p:nvPr/>
            </p:nvGrpSpPr>
            <p:grpSpPr>
              <a:xfrm>
                <a:off x="2980182" y="2075688"/>
                <a:ext cx="512191" cy="685800"/>
                <a:chOff x="1578737" y="2542032"/>
                <a:chExt cx="512191" cy="685800"/>
              </a:xfrm>
            </p:grpSpPr>
            <p:sp>
              <p:nvSpPr>
                <p:cNvPr id="120" name="Rectangle 119">
                  <a:extLst>
                    <a:ext uri="{FF2B5EF4-FFF2-40B4-BE49-F238E27FC236}">
                      <a16:creationId xmlns:a16="http://schemas.microsoft.com/office/drawing/2014/main" id="{B0E2E98B-1C5E-E041-BED5-C0B27D4CF41E}"/>
                    </a:ext>
                  </a:extLst>
                </p:cNvPr>
                <p:cNvSpPr/>
                <p:nvPr/>
              </p:nvSpPr>
              <p:spPr>
                <a:xfrm>
                  <a:off x="1578737" y="2542032"/>
                  <a:ext cx="475488" cy="685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1" name="Rectangle 120">
                  <a:extLst>
                    <a:ext uri="{FF2B5EF4-FFF2-40B4-BE49-F238E27FC236}">
                      <a16:creationId xmlns:a16="http://schemas.microsoft.com/office/drawing/2014/main" id="{02831879-EA65-C845-882B-0633BAEC41DE}"/>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6" name="Rectangle 95">
                <a:extLst>
                  <a:ext uri="{FF2B5EF4-FFF2-40B4-BE49-F238E27FC236}">
                    <a16:creationId xmlns:a16="http://schemas.microsoft.com/office/drawing/2014/main" id="{5BD80F80-5D98-424F-A13F-4EEBBC19FD69}"/>
                  </a:ext>
                </a:extLst>
              </p:cNvPr>
              <p:cNvSpPr/>
              <p:nvPr/>
            </p:nvSpPr>
            <p:spPr>
              <a:xfrm>
                <a:off x="3488944" y="2075688"/>
                <a:ext cx="475489" cy="685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7" name="Group 96">
                <a:extLst>
                  <a:ext uri="{FF2B5EF4-FFF2-40B4-BE49-F238E27FC236}">
                    <a16:creationId xmlns:a16="http://schemas.microsoft.com/office/drawing/2014/main" id="{EFDDFD3F-E32A-9748-B4BB-39918C5F3AC8}"/>
                  </a:ext>
                </a:extLst>
              </p:cNvPr>
              <p:cNvGrpSpPr/>
              <p:nvPr/>
            </p:nvGrpSpPr>
            <p:grpSpPr>
              <a:xfrm>
                <a:off x="3997706" y="2075688"/>
                <a:ext cx="512191" cy="685800"/>
                <a:chOff x="1578737" y="2542032"/>
                <a:chExt cx="512191" cy="685800"/>
              </a:xfrm>
            </p:grpSpPr>
            <p:sp>
              <p:nvSpPr>
                <p:cNvPr id="118" name="Rectangle 117">
                  <a:extLst>
                    <a:ext uri="{FF2B5EF4-FFF2-40B4-BE49-F238E27FC236}">
                      <a16:creationId xmlns:a16="http://schemas.microsoft.com/office/drawing/2014/main" id="{D1AA4BC3-59A6-4B47-8D80-135249A0E926}"/>
                    </a:ext>
                  </a:extLst>
                </p:cNvPr>
                <p:cNvSpPr/>
                <p:nvPr/>
              </p:nvSpPr>
              <p:spPr>
                <a:xfrm>
                  <a:off x="1578737" y="2542032"/>
                  <a:ext cx="475488" cy="685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4E096758-410B-804F-B71C-B0DBCC7F9A61}"/>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8" name="Group 97">
                <a:extLst>
                  <a:ext uri="{FF2B5EF4-FFF2-40B4-BE49-F238E27FC236}">
                    <a16:creationId xmlns:a16="http://schemas.microsoft.com/office/drawing/2014/main" id="{1677C125-802D-E444-A0B8-73D574209F16}"/>
                  </a:ext>
                </a:extLst>
              </p:cNvPr>
              <p:cNvGrpSpPr/>
              <p:nvPr/>
            </p:nvGrpSpPr>
            <p:grpSpPr>
              <a:xfrm>
                <a:off x="4506468" y="2075688"/>
                <a:ext cx="509016" cy="685800"/>
                <a:chOff x="1581912" y="2542032"/>
                <a:chExt cx="509016" cy="685800"/>
              </a:xfrm>
            </p:grpSpPr>
            <p:sp>
              <p:nvSpPr>
                <p:cNvPr id="116" name="Rectangle 115">
                  <a:extLst>
                    <a:ext uri="{FF2B5EF4-FFF2-40B4-BE49-F238E27FC236}">
                      <a16:creationId xmlns:a16="http://schemas.microsoft.com/office/drawing/2014/main" id="{5BA70BEF-C653-6146-8253-B96164CA7E32}"/>
                    </a:ext>
                  </a:extLst>
                </p:cNvPr>
                <p:cNvSpPr/>
                <p:nvPr/>
              </p:nvSpPr>
              <p:spPr>
                <a:xfrm>
                  <a:off x="1581912" y="2542032"/>
                  <a:ext cx="475488" cy="685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a:extLst>
                    <a:ext uri="{FF2B5EF4-FFF2-40B4-BE49-F238E27FC236}">
                      <a16:creationId xmlns:a16="http://schemas.microsoft.com/office/drawing/2014/main" id="{A652B782-1F59-6B41-A07C-589FF9F9D547}"/>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9" name="Group 98">
                <a:extLst>
                  <a:ext uri="{FF2B5EF4-FFF2-40B4-BE49-F238E27FC236}">
                    <a16:creationId xmlns:a16="http://schemas.microsoft.com/office/drawing/2014/main" id="{90BB4D09-2742-F54C-AD94-82BAD151334B}"/>
                  </a:ext>
                </a:extLst>
              </p:cNvPr>
              <p:cNvGrpSpPr/>
              <p:nvPr/>
            </p:nvGrpSpPr>
            <p:grpSpPr>
              <a:xfrm>
                <a:off x="5015230" y="2075688"/>
                <a:ext cx="512191" cy="685800"/>
                <a:chOff x="1578737" y="2542032"/>
                <a:chExt cx="512191" cy="685800"/>
              </a:xfrm>
            </p:grpSpPr>
            <p:sp>
              <p:nvSpPr>
                <p:cNvPr id="114" name="Rectangle 113">
                  <a:extLst>
                    <a:ext uri="{FF2B5EF4-FFF2-40B4-BE49-F238E27FC236}">
                      <a16:creationId xmlns:a16="http://schemas.microsoft.com/office/drawing/2014/main" id="{02BDEF43-8E9F-F242-96A1-52FEBD0595C6}"/>
                    </a:ext>
                  </a:extLst>
                </p:cNvPr>
                <p:cNvSpPr/>
                <p:nvPr/>
              </p:nvSpPr>
              <p:spPr>
                <a:xfrm>
                  <a:off x="1578737" y="2542032"/>
                  <a:ext cx="475488" cy="685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71348F35-9BBD-8843-B380-3502D80C0C45}"/>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0" name="Group 99">
                <a:extLst>
                  <a:ext uri="{FF2B5EF4-FFF2-40B4-BE49-F238E27FC236}">
                    <a16:creationId xmlns:a16="http://schemas.microsoft.com/office/drawing/2014/main" id="{1F6560EC-57D0-7D49-AD2B-A96D52A8D9A5}"/>
                  </a:ext>
                </a:extLst>
              </p:cNvPr>
              <p:cNvGrpSpPr/>
              <p:nvPr/>
            </p:nvGrpSpPr>
            <p:grpSpPr>
              <a:xfrm>
                <a:off x="5523992" y="2075688"/>
                <a:ext cx="509016" cy="685800"/>
                <a:chOff x="1581912" y="2542032"/>
                <a:chExt cx="509016" cy="685800"/>
              </a:xfrm>
            </p:grpSpPr>
            <p:sp>
              <p:nvSpPr>
                <p:cNvPr id="112" name="Rectangle 111">
                  <a:extLst>
                    <a:ext uri="{FF2B5EF4-FFF2-40B4-BE49-F238E27FC236}">
                      <a16:creationId xmlns:a16="http://schemas.microsoft.com/office/drawing/2014/main" id="{C181F4ED-F954-5A49-8B5B-857D8BDC97CC}"/>
                    </a:ext>
                  </a:extLst>
                </p:cNvPr>
                <p:cNvSpPr/>
                <p:nvPr/>
              </p:nvSpPr>
              <p:spPr>
                <a:xfrm>
                  <a:off x="1581912" y="2542032"/>
                  <a:ext cx="475488" cy="685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B354D3BC-2140-344F-8E5D-515DDDFED2B7}"/>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1" name="Group 100">
                <a:extLst>
                  <a:ext uri="{FF2B5EF4-FFF2-40B4-BE49-F238E27FC236}">
                    <a16:creationId xmlns:a16="http://schemas.microsoft.com/office/drawing/2014/main" id="{9A027C69-D87A-6F4B-83CD-7028E31E99CC}"/>
                  </a:ext>
                </a:extLst>
              </p:cNvPr>
              <p:cNvGrpSpPr/>
              <p:nvPr/>
            </p:nvGrpSpPr>
            <p:grpSpPr>
              <a:xfrm>
                <a:off x="6032754" y="2075688"/>
                <a:ext cx="512191" cy="685800"/>
                <a:chOff x="1578737" y="2542032"/>
                <a:chExt cx="512191" cy="685800"/>
              </a:xfrm>
            </p:grpSpPr>
            <p:sp>
              <p:nvSpPr>
                <p:cNvPr id="110" name="Rectangle 109">
                  <a:extLst>
                    <a:ext uri="{FF2B5EF4-FFF2-40B4-BE49-F238E27FC236}">
                      <a16:creationId xmlns:a16="http://schemas.microsoft.com/office/drawing/2014/main" id="{5ED15DC4-C390-5244-8BC4-C53FE3B4C44C}"/>
                    </a:ext>
                  </a:extLst>
                </p:cNvPr>
                <p:cNvSpPr/>
                <p:nvPr/>
              </p:nvSpPr>
              <p:spPr>
                <a:xfrm>
                  <a:off x="1578737" y="2542032"/>
                  <a:ext cx="475488" cy="685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a:extLst>
                    <a:ext uri="{FF2B5EF4-FFF2-40B4-BE49-F238E27FC236}">
                      <a16:creationId xmlns:a16="http://schemas.microsoft.com/office/drawing/2014/main" id="{032ADA3D-065E-BD4F-B543-8407612C9B5B}"/>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2" name="Group 101">
                <a:extLst>
                  <a:ext uri="{FF2B5EF4-FFF2-40B4-BE49-F238E27FC236}">
                    <a16:creationId xmlns:a16="http://schemas.microsoft.com/office/drawing/2014/main" id="{29D73CBB-90FC-6844-93BF-98DD0C4D56E9}"/>
                  </a:ext>
                </a:extLst>
              </p:cNvPr>
              <p:cNvGrpSpPr/>
              <p:nvPr/>
            </p:nvGrpSpPr>
            <p:grpSpPr>
              <a:xfrm>
                <a:off x="6541516" y="2075688"/>
                <a:ext cx="509016" cy="685800"/>
                <a:chOff x="1581912" y="2542032"/>
                <a:chExt cx="509016" cy="685800"/>
              </a:xfrm>
            </p:grpSpPr>
            <p:sp>
              <p:nvSpPr>
                <p:cNvPr id="108" name="Rectangle 107">
                  <a:extLst>
                    <a:ext uri="{FF2B5EF4-FFF2-40B4-BE49-F238E27FC236}">
                      <a16:creationId xmlns:a16="http://schemas.microsoft.com/office/drawing/2014/main" id="{B30FBD27-10E2-274C-A373-73C1BEB6F85D}"/>
                    </a:ext>
                  </a:extLst>
                </p:cNvPr>
                <p:cNvSpPr/>
                <p:nvPr/>
              </p:nvSpPr>
              <p:spPr>
                <a:xfrm>
                  <a:off x="1581912" y="2542032"/>
                  <a:ext cx="475488" cy="685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a:extLst>
                    <a:ext uri="{FF2B5EF4-FFF2-40B4-BE49-F238E27FC236}">
                      <a16:creationId xmlns:a16="http://schemas.microsoft.com/office/drawing/2014/main" id="{303F5E96-4DB2-A641-8723-A3A8F805F2F4}"/>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3" name="Group 102">
                <a:extLst>
                  <a:ext uri="{FF2B5EF4-FFF2-40B4-BE49-F238E27FC236}">
                    <a16:creationId xmlns:a16="http://schemas.microsoft.com/office/drawing/2014/main" id="{A8AE8F19-2824-1047-A5F0-125854419F72}"/>
                  </a:ext>
                </a:extLst>
              </p:cNvPr>
              <p:cNvGrpSpPr/>
              <p:nvPr/>
            </p:nvGrpSpPr>
            <p:grpSpPr>
              <a:xfrm>
                <a:off x="7050278" y="2075688"/>
                <a:ext cx="512191" cy="685800"/>
                <a:chOff x="1578737" y="2542032"/>
                <a:chExt cx="512191" cy="685800"/>
              </a:xfrm>
            </p:grpSpPr>
            <p:sp>
              <p:nvSpPr>
                <p:cNvPr id="106" name="Rectangle 105">
                  <a:extLst>
                    <a:ext uri="{FF2B5EF4-FFF2-40B4-BE49-F238E27FC236}">
                      <a16:creationId xmlns:a16="http://schemas.microsoft.com/office/drawing/2014/main" id="{87C57BBF-7EEC-A94C-B67B-74E63ECA50BF}"/>
                    </a:ext>
                  </a:extLst>
                </p:cNvPr>
                <p:cNvSpPr/>
                <p:nvPr/>
              </p:nvSpPr>
              <p:spPr>
                <a:xfrm>
                  <a:off x="1578737" y="2542032"/>
                  <a:ext cx="475488" cy="685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144D1350-3D9F-C042-9A44-26829CA18311}"/>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4" name="Rectangle 103">
                <a:extLst>
                  <a:ext uri="{FF2B5EF4-FFF2-40B4-BE49-F238E27FC236}">
                    <a16:creationId xmlns:a16="http://schemas.microsoft.com/office/drawing/2014/main" id="{8784B41F-A599-9A4F-8E1D-3591CBB94537}"/>
                  </a:ext>
                </a:extLst>
              </p:cNvPr>
              <p:cNvSpPr/>
              <p:nvPr/>
            </p:nvSpPr>
            <p:spPr>
              <a:xfrm>
                <a:off x="1417764" y="2766210"/>
                <a:ext cx="6108614" cy="3657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5" name="Rectangle 104">
                <a:extLst>
                  <a:ext uri="{FF2B5EF4-FFF2-40B4-BE49-F238E27FC236}">
                    <a16:creationId xmlns:a16="http://schemas.microsoft.com/office/drawing/2014/main" id="{0414399E-9919-0943-AB18-76C6A5509700}"/>
                  </a:ext>
                </a:extLst>
              </p:cNvPr>
              <p:cNvSpPr/>
              <p:nvPr/>
            </p:nvSpPr>
            <p:spPr>
              <a:xfrm>
                <a:off x="1417764" y="2075688"/>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28" name="Group 127">
              <a:extLst>
                <a:ext uri="{FF2B5EF4-FFF2-40B4-BE49-F238E27FC236}">
                  <a16:creationId xmlns:a16="http://schemas.microsoft.com/office/drawing/2014/main" id="{EB9C5961-C181-B84F-845C-6BA33183BE82}"/>
                </a:ext>
              </a:extLst>
            </p:cNvPr>
            <p:cNvGrpSpPr/>
            <p:nvPr/>
          </p:nvGrpSpPr>
          <p:grpSpPr>
            <a:xfrm>
              <a:off x="8102454" y="3066556"/>
              <a:ext cx="3596117" cy="425525"/>
              <a:chOff x="1417764" y="2075688"/>
              <a:chExt cx="6144705" cy="727098"/>
            </a:xfrm>
          </p:grpSpPr>
          <p:grpSp>
            <p:nvGrpSpPr>
              <p:cNvPr id="129" name="Group 128">
                <a:extLst>
                  <a:ext uri="{FF2B5EF4-FFF2-40B4-BE49-F238E27FC236}">
                    <a16:creationId xmlns:a16="http://schemas.microsoft.com/office/drawing/2014/main" id="{C977D34F-D8B4-3346-931B-C27E3B3A6365}"/>
                  </a:ext>
                </a:extLst>
              </p:cNvPr>
              <p:cNvGrpSpPr/>
              <p:nvPr/>
            </p:nvGrpSpPr>
            <p:grpSpPr>
              <a:xfrm>
                <a:off x="1453896" y="2075688"/>
                <a:ext cx="509016" cy="685800"/>
                <a:chOff x="1581912" y="2542032"/>
                <a:chExt cx="509016" cy="685800"/>
              </a:xfrm>
            </p:grpSpPr>
            <p:sp>
              <p:nvSpPr>
                <p:cNvPr id="165" name="Rectangle 164">
                  <a:extLst>
                    <a:ext uri="{FF2B5EF4-FFF2-40B4-BE49-F238E27FC236}">
                      <a16:creationId xmlns:a16="http://schemas.microsoft.com/office/drawing/2014/main" id="{A8A89B10-7453-BD4E-93F1-304636433CF4}"/>
                    </a:ext>
                  </a:extLst>
                </p:cNvPr>
                <p:cNvSpPr/>
                <p:nvPr/>
              </p:nvSpPr>
              <p:spPr>
                <a:xfrm>
                  <a:off x="1581912"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accent2"/>
                    </a:solidFill>
                  </a:endParaRPr>
                </a:p>
              </p:txBody>
            </p:sp>
            <p:sp>
              <p:nvSpPr>
                <p:cNvPr id="166" name="Rectangle 165">
                  <a:extLst>
                    <a:ext uri="{FF2B5EF4-FFF2-40B4-BE49-F238E27FC236}">
                      <a16:creationId xmlns:a16="http://schemas.microsoft.com/office/drawing/2014/main" id="{53183713-35F8-4848-9A86-CBDB34B74035}"/>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0" name="Group 129">
                <a:extLst>
                  <a:ext uri="{FF2B5EF4-FFF2-40B4-BE49-F238E27FC236}">
                    <a16:creationId xmlns:a16="http://schemas.microsoft.com/office/drawing/2014/main" id="{75467C70-57EB-6E4B-A386-C941F5B08229}"/>
                  </a:ext>
                </a:extLst>
              </p:cNvPr>
              <p:cNvGrpSpPr/>
              <p:nvPr/>
            </p:nvGrpSpPr>
            <p:grpSpPr>
              <a:xfrm>
                <a:off x="1962658" y="2075688"/>
                <a:ext cx="512191" cy="685800"/>
                <a:chOff x="1578737" y="2542032"/>
                <a:chExt cx="512191" cy="685800"/>
              </a:xfrm>
            </p:grpSpPr>
            <p:sp>
              <p:nvSpPr>
                <p:cNvPr id="163" name="Rectangle 162">
                  <a:extLst>
                    <a:ext uri="{FF2B5EF4-FFF2-40B4-BE49-F238E27FC236}">
                      <a16:creationId xmlns:a16="http://schemas.microsoft.com/office/drawing/2014/main" id="{A65758E9-0374-ED47-80EB-A6E644049150}"/>
                    </a:ext>
                  </a:extLst>
                </p:cNvPr>
                <p:cNvSpPr/>
                <p:nvPr/>
              </p:nvSpPr>
              <p:spPr>
                <a:xfrm>
                  <a:off x="1578737"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4" name="Rectangle 163">
                  <a:extLst>
                    <a:ext uri="{FF2B5EF4-FFF2-40B4-BE49-F238E27FC236}">
                      <a16:creationId xmlns:a16="http://schemas.microsoft.com/office/drawing/2014/main" id="{EABB2E11-D91F-5948-BDB9-3ADCC9F4CDC8}"/>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1" name="Group 130">
                <a:extLst>
                  <a:ext uri="{FF2B5EF4-FFF2-40B4-BE49-F238E27FC236}">
                    <a16:creationId xmlns:a16="http://schemas.microsoft.com/office/drawing/2014/main" id="{A1D6309B-1596-D74B-8239-E4571B65E7F3}"/>
                  </a:ext>
                </a:extLst>
              </p:cNvPr>
              <p:cNvGrpSpPr/>
              <p:nvPr/>
            </p:nvGrpSpPr>
            <p:grpSpPr>
              <a:xfrm>
                <a:off x="2471420" y="2075688"/>
                <a:ext cx="509016" cy="685800"/>
                <a:chOff x="1581912" y="2542032"/>
                <a:chExt cx="509016" cy="685800"/>
              </a:xfrm>
            </p:grpSpPr>
            <p:sp>
              <p:nvSpPr>
                <p:cNvPr id="161" name="Rectangle 160">
                  <a:extLst>
                    <a:ext uri="{FF2B5EF4-FFF2-40B4-BE49-F238E27FC236}">
                      <a16:creationId xmlns:a16="http://schemas.microsoft.com/office/drawing/2014/main" id="{1AA9C261-ED0C-F84C-A436-AEA9BA46AB6B}"/>
                    </a:ext>
                  </a:extLst>
                </p:cNvPr>
                <p:cNvSpPr/>
                <p:nvPr/>
              </p:nvSpPr>
              <p:spPr>
                <a:xfrm>
                  <a:off x="1581912"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a:extLst>
                    <a:ext uri="{FF2B5EF4-FFF2-40B4-BE49-F238E27FC236}">
                      <a16:creationId xmlns:a16="http://schemas.microsoft.com/office/drawing/2014/main" id="{91FA594D-4E2F-B840-A04F-C2E32B319D68}"/>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2" name="Group 131">
                <a:extLst>
                  <a:ext uri="{FF2B5EF4-FFF2-40B4-BE49-F238E27FC236}">
                    <a16:creationId xmlns:a16="http://schemas.microsoft.com/office/drawing/2014/main" id="{CD1686BE-1ABC-F04D-82EB-8D1E105BCD01}"/>
                  </a:ext>
                </a:extLst>
              </p:cNvPr>
              <p:cNvGrpSpPr/>
              <p:nvPr/>
            </p:nvGrpSpPr>
            <p:grpSpPr>
              <a:xfrm>
                <a:off x="2980182" y="2075688"/>
                <a:ext cx="512191" cy="685800"/>
                <a:chOff x="1578737" y="2542032"/>
                <a:chExt cx="512191" cy="685800"/>
              </a:xfrm>
            </p:grpSpPr>
            <p:sp>
              <p:nvSpPr>
                <p:cNvPr id="159" name="Rectangle 158">
                  <a:extLst>
                    <a:ext uri="{FF2B5EF4-FFF2-40B4-BE49-F238E27FC236}">
                      <a16:creationId xmlns:a16="http://schemas.microsoft.com/office/drawing/2014/main" id="{F2C6CD02-6E2C-6640-BDFA-7E47E10A5518}"/>
                    </a:ext>
                  </a:extLst>
                </p:cNvPr>
                <p:cNvSpPr/>
                <p:nvPr/>
              </p:nvSpPr>
              <p:spPr>
                <a:xfrm>
                  <a:off x="1578737"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Rectangle 159">
                  <a:extLst>
                    <a:ext uri="{FF2B5EF4-FFF2-40B4-BE49-F238E27FC236}">
                      <a16:creationId xmlns:a16="http://schemas.microsoft.com/office/drawing/2014/main" id="{4E8104CA-B71A-0741-87BE-F9B27EAA8F67}"/>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3" name="Group 132">
                <a:extLst>
                  <a:ext uri="{FF2B5EF4-FFF2-40B4-BE49-F238E27FC236}">
                    <a16:creationId xmlns:a16="http://schemas.microsoft.com/office/drawing/2014/main" id="{727709BF-EF62-A64B-972A-85FA7E3E7537}"/>
                  </a:ext>
                </a:extLst>
              </p:cNvPr>
              <p:cNvGrpSpPr/>
              <p:nvPr/>
            </p:nvGrpSpPr>
            <p:grpSpPr>
              <a:xfrm>
                <a:off x="3488944" y="2075688"/>
                <a:ext cx="509016" cy="685800"/>
                <a:chOff x="1581912" y="2542032"/>
                <a:chExt cx="509016" cy="685800"/>
              </a:xfrm>
            </p:grpSpPr>
            <p:sp>
              <p:nvSpPr>
                <p:cNvPr id="157" name="Rectangle 156">
                  <a:extLst>
                    <a:ext uri="{FF2B5EF4-FFF2-40B4-BE49-F238E27FC236}">
                      <a16:creationId xmlns:a16="http://schemas.microsoft.com/office/drawing/2014/main" id="{E99C0204-6A3E-B349-B2BD-50BC60A222FF}"/>
                    </a:ext>
                  </a:extLst>
                </p:cNvPr>
                <p:cNvSpPr/>
                <p:nvPr/>
              </p:nvSpPr>
              <p:spPr>
                <a:xfrm>
                  <a:off x="1581912"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a:extLst>
                    <a:ext uri="{FF2B5EF4-FFF2-40B4-BE49-F238E27FC236}">
                      <a16:creationId xmlns:a16="http://schemas.microsoft.com/office/drawing/2014/main" id="{4971BF15-57A9-6248-8195-3CC9028760A3}"/>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4" name="Group 133">
                <a:extLst>
                  <a:ext uri="{FF2B5EF4-FFF2-40B4-BE49-F238E27FC236}">
                    <a16:creationId xmlns:a16="http://schemas.microsoft.com/office/drawing/2014/main" id="{E79949F9-7C3F-A04B-8616-CB0F9D7DFD83}"/>
                  </a:ext>
                </a:extLst>
              </p:cNvPr>
              <p:cNvGrpSpPr/>
              <p:nvPr/>
            </p:nvGrpSpPr>
            <p:grpSpPr>
              <a:xfrm>
                <a:off x="3997706" y="2075688"/>
                <a:ext cx="512191" cy="685800"/>
                <a:chOff x="1578737" y="2542032"/>
                <a:chExt cx="512191" cy="685800"/>
              </a:xfrm>
            </p:grpSpPr>
            <p:sp>
              <p:nvSpPr>
                <p:cNvPr id="155" name="Rectangle 154">
                  <a:extLst>
                    <a:ext uri="{FF2B5EF4-FFF2-40B4-BE49-F238E27FC236}">
                      <a16:creationId xmlns:a16="http://schemas.microsoft.com/office/drawing/2014/main" id="{0BB18737-6A00-E540-B9A5-D3D989CEB24B}"/>
                    </a:ext>
                  </a:extLst>
                </p:cNvPr>
                <p:cNvSpPr/>
                <p:nvPr/>
              </p:nvSpPr>
              <p:spPr>
                <a:xfrm>
                  <a:off x="1578737"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6" name="Rectangle 155">
                  <a:extLst>
                    <a:ext uri="{FF2B5EF4-FFF2-40B4-BE49-F238E27FC236}">
                      <a16:creationId xmlns:a16="http://schemas.microsoft.com/office/drawing/2014/main" id="{53D8AE91-FF65-A249-B80E-48B1C2FDC692}"/>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5" name="Group 134">
                <a:extLst>
                  <a:ext uri="{FF2B5EF4-FFF2-40B4-BE49-F238E27FC236}">
                    <a16:creationId xmlns:a16="http://schemas.microsoft.com/office/drawing/2014/main" id="{84D5F7EE-3DE8-C345-9F44-1B75116A3D5B}"/>
                  </a:ext>
                </a:extLst>
              </p:cNvPr>
              <p:cNvGrpSpPr/>
              <p:nvPr/>
            </p:nvGrpSpPr>
            <p:grpSpPr>
              <a:xfrm>
                <a:off x="4506468" y="2075688"/>
                <a:ext cx="509016" cy="685800"/>
                <a:chOff x="1581912" y="2542032"/>
                <a:chExt cx="509016" cy="685800"/>
              </a:xfrm>
            </p:grpSpPr>
            <p:sp>
              <p:nvSpPr>
                <p:cNvPr id="153" name="Rectangle 152">
                  <a:extLst>
                    <a:ext uri="{FF2B5EF4-FFF2-40B4-BE49-F238E27FC236}">
                      <a16:creationId xmlns:a16="http://schemas.microsoft.com/office/drawing/2014/main" id="{128E74E6-62E8-854F-BDF3-01031288E91D}"/>
                    </a:ext>
                  </a:extLst>
                </p:cNvPr>
                <p:cNvSpPr/>
                <p:nvPr/>
              </p:nvSpPr>
              <p:spPr>
                <a:xfrm>
                  <a:off x="1581912"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a:extLst>
                    <a:ext uri="{FF2B5EF4-FFF2-40B4-BE49-F238E27FC236}">
                      <a16:creationId xmlns:a16="http://schemas.microsoft.com/office/drawing/2014/main" id="{A8144C3F-1145-0F45-B55A-01DE675C450F}"/>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6" name="Group 135">
                <a:extLst>
                  <a:ext uri="{FF2B5EF4-FFF2-40B4-BE49-F238E27FC236}">
                    <a16:creationId xmlns:a16="http://schemas.microsoft.com/office/drawing/2014/main" id="{B8BA4CF1-52C1-1045-B5E9-E4D00820F954}"/>
                  </a:ext>
                </a:extLst>
              </p:cNvPr>
              <p:cNvGrpSpPr/>
              <p:nvPr/>
            </p:nvGrpSpPr>
            <p:grpSpPr>
              <a:xfrm>
                <a:off x="5015230" y="2075688"/>
                <a:ext cx="512191" cy="685800"/>
                <a:chOff x="1578737" y="2542032"/>
                <a:chExt cx="512191" cy="685800"/>
              </a:xfrm>
            </p:grpSpPr>
            <p:sp>
              <p:nvSpPr>
                <p:cNvPr id="151" name="Rectangle 150">
                  <a:extLst>
                    <a:ext uri="{FF2B5EF4-FFF2-40B4-BE49-F238E27FC236}">
                      <a16:creationId xmlns:a16="http://schemas.microsoft.com/office/drawing/2014/main" id="{CDD0B20C-7CEE-9A44-AF69-8C12F298C56E}"/>
                    </a:ext>
                  </a:extLst>
                </p:cNvPr>
                <p:cNvSpPr/>
                <p:nvPr/>
              </p:nvSpPr>
              <p:spPr>
                <a:xfrm>
                  <a:off x="1578737"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a:extLst>
                    <a:ext uri="{FF2B5EF4-FFF2-40B4-BE49-F238E27FC236}">
                      <a16:creationId xmlns:a16="http://schemas.microsoft.com/office/drawing/2014/main" id="{D0925CE3-B48E-6244-89EB-94D3217BEEF3}"/>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7" name="Group 136">
                <a:extLst>
                  <a:ext uri="{FF2B5EF4-FFF2-40B4-BE49-F238E27FC236}">
                    <a16:creationId xmlns:a16="http://schemas.microsoft.com/office/drawing/2014/main" id="{17D1BE79-3655-5447-BD52-BC5E881DB185}"/>
                  </a:ext>
                </a:extLst>
              </p:cNvPr>
              <p:cNvGrpSpPr/>
              <p:nvPr/>
            </p:nvGrpSpPr>
            <p:grpSpPr>
              <a:xfrm>
                <a:off x="5523992" y="2075688"/>
                <a:ext cx="509016" cy="685800"/>
                <a:chOff x="1581912" y="2542032"/>
                <a:chExt cx="509016" cy="685800"/>
              </a:xfrm>
            </p:grpSpPr>
            <p:sp>
              <p:nvSpPr>
                <p:cNvPr id="149" name="Rectangle 148">
                  <a:extLst>
                    <a:ext uri="{FF2B5EF4-FFF2-40B4-BE49-F238E27FC236}">
                      <a16:creationId xmlns:a16="http://schemas.microsoft.com/office/drawing/2014/main" id="{13140603-660F-874C-ADFE-45A729882053}"/>
                    </a:ext>
                  </a:extLst>
                </p:cNvPr>
                <p:cNvSpPr/>
                <p:nvPr/>
              </p:nvSpPr>
              <p:spPr>
                <a:xfrm>
                  <a:off x="1581912"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0" name="Rectangle 149">
                  <a:extLst>
                    <a:ext uri="{FF2B5EF4-FFF2-40B4-BE49-F238E27FC236}">
                      <a16:creationId xmlns:a16="http://schemas.microsoft.com/office/drawing/2014/main" id="{4A6831CD-040D-6946-BDEE-A0410B250359}"/>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8" name="Group 137">
                <a:extLst>
                  <a:ext uri="{FF2B5EF4-FFF2-40B4-BE49-F238E27FC236}">
                    <a16:creationId xmlns:a16="http://schemas.microsoft.com/office/drawing/2014/main" id="{395D2A17-621A-824E-BD79-1FA396B77849}"/>
                  </a:ext>
                </a:extLst>
              </p:cNvPr>
              <p:cNvGrpSpPr/>
              <p:nvPr/>
            </p:nvGrpSpPr>
            <p:grpSpPr>
              <a:xfrm>
                <a:off x="6032754" y="2075688"/>
                <a:ext cx="512191" cy="685800"/>
                <a:chOff x="1578737" y="2542032"/>
                <a:chExt cx="512191" cy="685800"/>
              </a:xfrm>
            </p:grpSpPr>
            <p:sp>
              <p:nvSpPr>
                <p:cNvPr id="147" name="Rectangle 146">
                  <a:extLst>
                    <a:ext uri="{FF2B5EF4-FFF2-40B4-BE49-F238E27FC236}">
                      <a16:creationId xmlns:a16="http://schemas.microsoft.com/office/drawing/2014/main" id="{07C527CA-846F-D24F-AF8C-5AD1B3DB3E5F}"/>
                    </a:ext>
                  </a:extLst>
                </p:cNvPr>
                <p:cNvSpPr/>
                <p:nvPr/>
              </p:nvSpPr>
              <p:spPr>
                <a:xfrm>
                  <a:off x="1578737"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A6BC4BE0-D753-5F47-BF60-F449795D7A65}"/>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9" name="Group 138">
                <a:extLst>
                  <a:ext uri="{FF2B5EF4-FFF2-40B4-BE49-F238E27FC236}">
                    <a16:creationId xmlns:a16="http://schemas.microsoft.com/office/drawing/2014/main" id="{8DDD8CE3-6392-8A4F-9588-989150A0FF37}"/>
                  </a:ext>
                </a:extLst>
              </p:cNvPr>
              <p:cNvGrpSpPr/>
              <p:nvPr/>
            </p:nvGrpSpPr>
            <p:grpSpPr>
              <a:xfrm>
                <a:off x="6541516" y="2075688"/>
                <a:ext cx="509016" cy="685800"/>
                <a:chOff x="1581912" y="2542032"/>
                <a:chExt cx="509016" cy="685800"/>
              </a:xfrm>
            </p:grpSpPr>
            <p:sp>
              <p:nvSpPr>
                <p:cNvPr id="145" name="Rectangle 144">
                  <a:extLst>
                    <a:ext uri="{FF2B5EF4-FFF2-40B4-BE49-F238E27FC236}">
                      <a16:creationId xmlns:a16="http://schemas.microsoft.com/office/drawing/2014/main" id="{AD4D3D31-9D92-FA49-854E-E216DF41CBF4}"/>
                    </a:ext>
                  </a:extLst>
                </p:cNvPr>
                <p:cNvSpPr/>
                <p:nvPr/>
              </p:nvSpPr>
              <p:spPr>
                <a:xfrm>
                  <a:off x="1581912"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7D538B04-0C1B-7B4A-B925-020DFD046677}"/>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40" name="Group 139">
                <a:extLst>
                  <a:ext uri="{FF2B5EF4-FFF2-40B4-BE49-F238E27FC236}">
                    <a16:creationId xmlns:a16="http://schemas.microsoft.com/office/drawing/2014/main" id="{5FFE7027-EB26-8244-A7FC-4E1B91FEFBCF}"/>
                  </a:ext>
                </a:extLst>
              </p:cNvPr>
              <p:cNvGrpSpPr/>
              <p:nvPr/>
            </p:nvGrpSpPr>
            <p:grpSpPr>
              <a:xfrm>
                <a:off x="7050278" y="2075688"/>
                <a:ext cx="512191" cy="685800"/>
                <a:chOff x="1578737" y="2542032"/>
                <a:chExt cx="512191" cy="685800"/>
              </a:xfrm>
            </p:grpSpPr>
            <p:sp>
              <p:nvSpPr>
                <p:cNvPr id="143" name="Rectangle 142">
                  <a:extLst>
                    <a:ext uri="{FF2B5EF4-FFF2-40B4-BE49-F238E27FC236}">
                      <a16:creationId xmlns:a16="http://schemas.microsoft.com/office/drawing/2014/main" id="{E62F320B-8AF4-4C4D-B898-E340DBACC5ED}"/>
                    </a:ext>
                  </a:extLst>
                </p:cNvPr>
                <p:cNvSpPr/>
                <p:nvPr/>
              </p:nvSpPr>
              <p:spPr>
                <a:xfrm>
                  <a:off x="1578737"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4" name="Rectangle 143">
                  <a:extLst>
                    <a:ext uri="{FF2B5EF4-FFF2-40B4-BE49-F238E27FC236}">
                      <a16:creationId xmlns:a16="http://schemas.microsoft.com/office/drawing/2014/main" id="{BBFCDD71-39EB-1D4D-8771-B7E6281F1B43}"/>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41" name="Rectangle 140">
                <a:extLst>
                  <a:ext uri="{FF2B5EF4-FFF2-40B4-BE49-F238E27FC236}">
                    <a16:creationId xmlns:a16="http://schemas.microsoft.com/office/drawing/2014/main" id="{7FFEF70C-2AFC-A94B-A495-D7C3FBFE3932}"/>
                  </a:ext>
                </a:extLst>
              </p:cNvPr>
              <p:cNvSpPr/>
              <p:nvPr/>
            </p:nvSpPr>
            <p:spPr>
              <a:xfrm>
                <a:off x="1417764" y="2766210"/>
                <a:ext cx="6108614" cy="3657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a:extLst>
                  <a:ext uri="{FF2B5EF4-FFF2-40B4-BE49-F238E27FC236}">
                    <a16:creationId xmlns:a16="http://schemas.microsoft.com/office/drawing/2014/main" id="{896C4B2A-44B1-C348-A36A-3B5A4B3FC04A}"/>
                  </a:ext>
                </a:extLst>
              </p:cNvPr>
              <p:cNvSpPr/>
              <p:nvPr/>
            </p:nvSpPr>
            <p:spPr>
              <a:xfrm>
                <a:off x="1417764" y="2075688"/>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7" name="Group 166">
              <a:extLst>
                <a:ext uri="{FF2B5EF4-FFF2-40B4-BE49-F238E27FC236}">
                  <a16:creationId xmlns:a16="http://schemas.microsoft.com/office/drawing/2014/main" id="{A0767535-F788-184C-A7BC-B9E3529BE677}"/>
                </a:ext>
              </a:extLst>
            </p:cNvPr>
            <p:cNvGrpSpPr/>
            <p:nvPr/>
          </p:nvGrpSpPr>
          <p:grpSpPr>
            <a:xfrm>
              <a:off x="8102454" y="4013245"/>
              <a:ext cx="3596376" cy="1269546"/>
              <a:chOff x="1417320" y="2075688"/>
              <a:chExt cx="6145149" cy="2169279"/>
            </a:xfrm>
          </p:grpSpPr>
          <p:grpSp>
            <p:nvGrpSpPr>
              <p:cNvPr id="168" name="Group 167">
                <a:extLst>
                  <a:ext uri="{FF2B5EF4-FFF2-40B4-BE49-F238E27FC236}">
                    <a16:creationId xmlns:a16="http://schemas.microsoft.com/office/drawing/2014/main" id="{3BF64495-DACA-9946-8ED8-560ABD889EEE}"/>
                  </a:ext>
                </a:extLst>
              </p:cNvPr>
              <p:cNvGrpSpPr/>
              <p:nvPr/>
            </p:nvGrpSpPr>
            <p:grpSpPr>
              <a:xfrm>
                <a:off x="1417764" y="2075688"/>
                <a:ext cx="6144705" cy="722374"/>
                <a:chOff x="1417764" y="2075688"/>
                <a:chExt cx="6144705" cy="722374"/>
              </a:xfrm>
            </p:grpSpPr>
            <p:grpSp>
              <p:nvGrpSpPr>
                <p:cNvPr id="245" name="Group 244">
                  <a:extLst>
                    <a:ext uri="{FF2B5EF4-FFF2-40B4-BE49-F238E27FC236}">
                      <a16:creationId xmlns:a16="http://schemas.microsoft.com/office/drawing/2014/main" id="{2C2A2D58-657A-4245-9BE1-BBDD84260821}"/>
                    </a:ext>
                  </a:extLst>
                </p:cNvPr>
                <p:cNvGrpSpPr/>
                <p:nvPr/>
              </p:nvGrpSpPr>
              <p:grpSpPr>
                <a:xfrm>
                  <a:off x="1453896" y="2075688"/>
                  <a:ext cx="509016" cy="685800"/>
                  <a:chOff x="1581912" y="2542032"/>
                  <a:chExt cx="509016" cy="685800"/>
                </a:xfrm>
              </p:grpSpPr>
              <p:sp>
                <p:nvSpPr>
                  <p:cNvPr id="281" name="Rectangle 280">
                    <a:extLst>
                      <a:ext uri="{FF2B5EF4-FFF2-40B4-BE49-F238E27FC236}">
                        <a16:creationId xmlns:a16="http://schemas.microsoft.com/office/drawing/2014/main" id="{D61EA0FD-F9CC-DA46-9D30-B6DC7CD01436}"/>
                      </a:ext>
                    </a:extLst>
                  </p:cNvPr>
                  <p:cNvSpPr/>
                  <p:nvPr/>
                </p:nvSpPr>
                <p:spPr>
                  <a:xfrm>
                    <a:off x="1581912"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2" name="Rectangle 281">
                    <a:extLst>
                      <a:ext uri="{FF2B5EF4-FFF2-40B4-BE49-F238E27FC236}">
                        <a16:creationId xmlns:a16="http://schemas.microsoft.com/office/drawing/2014/main" id="{0048CFC9-252E-644F-B07B-5B935D212EAD}"/>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46" name="Group 245">
                  <a:extLst>
                    <a:ext uri="{FF2B5EF4-FFF2-40B4-BE49-F238E27FC236}">
                      <a16:creationId xmlns:a16="http://schemas.microsoft.com/office/drawing/2014/main" id="{2E5C2631-7010-D940-BFE2-CE3D426D62A2}"/>
                    </a:ext>
                  </a:extLst>
                </p:cNvPr>
                <p:cNvGrpSpPr/>
                <p:nvPr/>
              </p:nvGrpSpPr>
              <p:grpSpPr>
                <a:xfrm>
                  <a:off x="1962658" y="2075688"/>
                  <a:ext cx="512191" cy="685800"/>
                  <a:chOff x="1578737" y="2542032"/>
                  <a:chExt cx="512191" cy="685800"/>
                </a:xfrm>
              </p:grpSpPr>
              <p:sp>
                <p:nvSpPr>
                  <p:cNvPr id="279" name="Rectangle 278">
                    <a:extLst>
                      <a:ext uri="{FF2B5EF4-FFF2-40B4-BE49-F238E27FC236}">
                        <a16:creationId xmlns:a16="http://schemas.microsoft.com/office/drawing/2014/main" id="{E6B4097A-CCAC-6348-92B7-106E89A69BF7}"/>
                      </a:ext>
                    </a:extLst>
                  </p:cNvPr>
                  <p:cNvSpPr/>
                  <p:nvPr/>
                </p:nvSpPr>
                <p:spPr>
                  <a:xfrm>
                    <a:off x="1578737"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0" name="Rectangle 279">
                    <a:extLst>
                      <a:ext uri="{FF2B5EF4-FFF2-40B4-BE49-F238E27FC236}">
                        <a16:creationId xmlns:a16="http://schemas.microsoft.com/office/drawing/2014/main" id="{570F10F6-3E9B-2E44-9BD0-026016079727}"/>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47" name="Group 246">
                  <a:extLst>
                    <a:ext uri="{FF2B5EF4-FFF2-40B4-BE49-F238E27FC236}">
                      <a16:creationId xmlns:a16="http://schemas.microsoft.com/office/drawing/2014/main" id="{89AFC0D8-4D20-3047-91FD-0A28884D4021}"/>
                    </a:ext>
                  </a:extLst>
                </p:cNvPr>
                <p:cNvGrpSpPr/>
                <p:nvPr/>
              </p:nvGrpSpPr>
              <p:grpSpPr>
                <a:xfrm>
                  <a:off x="2471420" y="2075688"/>
                  <a:ext cx="509016" cy="685800"/>
                  <a:chOff x="1581912" y="2542032"/>
                  <a:chExt cx="509016" cy="685800"/>
                </a:xfrm>
              </p:grpSpPr>
              <p:sp>
                <p:nvSpPr>
                  <p:cNvPr id="277" name="Rectangle 276">
                    <a:extLst>
                      <a:ext uri="{FF2B5EF4-FFF2-40B4-BE49-F238E27FC236}">
                        <a16:creationId xmlns:a16="http://schemas.microsoft.com/office/drawing/2014/main" id="{F4E671FF-7B3C-3449-92BC-74CD94F7C445}"/>
                      </a:ext>
                    </a:extLst>
                  </p:cNvPr>
                  <p:cNvSpPr/>
                  <p:nvPr/>
                </p:nvSpPr>
                <p:spPr>
                  <a:xfrm>
                    <a:off x="1581912"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8" name="Rectangle 277">
                    <a:extLst>
                      <a:ext uri="{FF2B5EF4-FFF2-40B4-BE49-F238E27FC236}">
                        <a16:creationId xmlns:a16="http://schemas.microsoft.com/office/drawing/2014/main" id="{FB56BE02-F8B2-7843-9045-68DFDE437D75}"/>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48" name="Group 247">
                  <a:extLst>
                    <a:ext uri="{FF2B5EF4-FFF2-40B4-BE49-F238E27FC236}">
                      <a16:creationId xmlns:a16="http://schemas.microsoft.com/office/drawing/2014/main" id="{13668204-5F72-2841-98E8-C97A39EE0DCC}"/>
                    </a:ext>
                  </a:extLst>
                </p:cNvPr>
                <p:cNvGrpSpPr/>
                <p:nvPr/>
              </p:nvGrpSpPr>
              <p:grpSpPr>
                <a:xfrm>
                  <a:off x="2980182" y="2075688"/>
                  <a:ext cx="512191" cy="685800"/>
                  <a:chOff x="1578737" y="2542032"/>
                  <a:chExt cx="512191" cy="685800"/>
                </a:xfrm>
              </p:grpSpPr>
              <p:sp>
                <p:nvSpPr>
                  <p:cNvPr id="275" name="Rectangle 274">
                    <a:extLst>
                      <a:ext uri="{FF2B5EF4-FFF2-40B4-BE49-F238E27FC236}">
                        <a16:creationId xmlns:a16="http://schemas.microsoft.com/office/drawing/2014/main" id="{B42F1890-3B04-4749-A809-96C7475DB290}"/>
                      </a:ext>
                    </a:extLst>
                  </p:cNvPr>
                  <p:cNvSpPr/>
                  <p:nvPr/>
                </p:nvSpPr>
                <p:spPr>
                  <a:xfrm>
                    <a:off x="1578737"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6" name="Rectangle 275">
                    <a:extLst>
                      <a:ext uri="{FF2B5EF4-FFF2-40B4-BE49-F238E27FC236}">
                        <a16:creationId xmlns:a16="http://schemas.microsoft.com/office/drawing/2014/main" id="{1795608C-9DB4-AD4B-9F9A-C3B211F6557F}"/>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49" name="Group 248">
                  <a:extLst>
                    <a:ext uri="{FF2B5EF4-FFF2-40B4-BE49-F238E27FC236}">
                      <a16:creationId xmlns:a16="http://schemas.microsoft.com/office/drawing/2014/main" id="{C1D41CFE-1868-2D40-B7CE-D385F70D2DA5}"/>
                    </a:ext>
                  </a:extLst>
                </p:cNvPr>
                <p:cNvGrpSpPr/>
                <p:nvPr/>
              </p:nvGrpSpPr>
              <p:grpSpPr>
                <a:xfrm>
                  <a:off x="3488944" y="2075688"/>
                  <a:ext cx="509016" cy="685800"/>
                  <a:chOff x="1581912" y="2542032"/>
                  <a:chExt cx="509016" cy="685800"/>
                </a:xfrm>
              </p:grpSpPr>
              <p:sp>
                <p:nvSpPr>
                  <p:cNvPr id="273" name="Rectangle 272">
                    <a:extLst>
                      <a:ext uri="{FF2B5EF4-FFF2-40B4-BE49-F238E27FC236}">
                        <a16:creationId xmlns:a16="http://schemas.microsoft.com/office/drawing/2014/main" id="{B15821AE-3BEA-CB41-8259-DDB61B7E843F}"/>
                      </a:ext>
                    </a:extLst>
                  </p:cNvPr>
                  <p:cNvSpPr/>
                  <p:nvPr/>
                </p:nvSpPr>
                <p:spPr>
                  <a:xfrm>
                    <a:off x="1581912"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4" name="Rectangle 273">
                    <a:extLst>
                      <a:ext uri="{FF2B5EF4-FFF2-40B4-BE49-F238E27FC236}">
                        <a16:creationId xmlns:a16="http://schemas.microsoft.com/office/drawing/2014/main" id="{CF26C1EB-EF24-D14F-9245-BFBC4D4E0A57}"/>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50" name="Group 249">
                  <a:extLst>
                    <a:ext uri="{FF2B5EF4-FFF2-40B4-BE49-F238E27FC236}">
                      <a16:creationId xmlns:a16="http://schemas.microsoft.com/office/drawing/2014/main" id="{D4BC06EA-73D2-6243-93E1-37BAC0FDC53D}"/>
                    </a:ext>
                  </a:extLst>
                </p:cNvPr>
                <p:cNvGrpSpPr/>
                <p:nvPr/>
              </p:nvGrpSpPr>
              <p:grpSpPr>
                <a:xfrm>
                  <a:off x="3997706" y="2075688"/>
                  <a:ext cx="512191" cy="685800"/>
                  <a:chOff x="1578737" y="2542032"/>
                  <a:chExt cx="512191" cy="685800"/>
                </a:xfrm>
              </p:grpSpPr>
              <p:sp>
                <p:nvSpPr>
                  <p:cNvPr id="271" name="Rectangle 270">
                    <a:extLst>
                      <a:ext uri="{FF2B5EF4-FFF2-40B4-BE49-F238E27FC236}">
                        <a16:creationId xmlns:a16="http://schemas.microsoft.com/office/drawing/2014/main" id="{C18753CC-5FE8-0842-B717-9A29BD98AAA1}"/>
                      </a:ext>
                    </a:extLst>
                  </p:cNvPr>
                  <p:cNvSpPr/>
                  <p:nvPr/>
                </p:nvSpPr>
                <p:spPr>
                  <a:xfrm>
                    <a:off x="1578737"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2" name="Rectangle 271">
                    <a:extLst>
                      <a:ext uri="{FF2B5EF4-FFF2-40B4-BE49-F238E27FC236}">
                        <a16:creationId xmlns:a16="http://schemas.microsoft.com/office/drawing/2014/main" id="{CB3C3361-486A-7E4F-8DBB-9113CF17C0EB}"/>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51" name="Group 250">
                  <a:extLst>
                    <a:ext uri="{FF2B5EF4-FFF2-40B4-BE49-F238E27FC236}">
                      <a16:creationId xmlns:a16="http://schemas.microsoft.com/office/drawing/2014/main" id="{ED9BFA16-8964-3F44-82ED-1C8F82FE8B7B}"/>
                    </a:ext>
                  </a:extLst>
                </p:cNvPr>
                <p:cNvGrpSpPr/>
                <p:nvPr/>
              </p:nvGrpSpPr>
              <p:grpSpPr>
                <a:xfrm>
                  <a:off x="4506468" y="2075688"/>
                  <a:ext cx="509016" cy="685800"/>
                  <a:chOff x="1581912" y="2542032"/>
                  <a:chExt cx="509016" cy="685800"/>
                </a:xfrm>
              </p:grpSpPr>
              <p:sp>
                <p:nvSpPr>
                  <p:cNvPr id="269" name="Rectangle 268">
                    <a:extLst>
                      <a:ext uri="{FF2B5EF4-FFF2-40B4-BE49-F238E27FC236}">
                        <a16:creationId xmlns:a16="http://schemas.microsoft.com/office/drawing/2014/main" id="{05461D64-686D-EC48-8076-5BC965662885}"/>
                      </a:ext>
                    </a:extLst>
                  </p:cNvPr>
                  <p:cNvSpPr/>
                  <p:nvPr/>
                </p:nvSpPr>
                <p:spPr>
                  <a:xfrm>
                    <a:off x="1581912"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0" name="Rectangle 269">
                    <a:extLst>
                      <a:ext uri="{FF2B5EF4-FFF2-40B4-BE49-F238E27FC236}">
                        <a16:creationId xmlns:a16="http://schemas.microsoft.com/office/drawing/2014/main" id="{B8C6A538-1D72-FF41-A71C-93A71B977478}"/>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52" name="Group 251">
                  <a:extLst>
                    <a:ext uri="{FF2B5EF4-FFF2-40B4-BE49-F238E27FC236}">
                      <a16:creationId xmlns:a16="http://schemas.microsoft.com/office/drawing/2014/main" id="{13DBF0CA-BEE6-2E4C-9C87-47C27689CCE2}"/>
                    </a:ext>
                  </a:extLst>
                </p:cNvPr>
                <p:cNvGrpSpPr/>
                <p:nvPr/>
              </p:nvGrpSpPr>
              <p:grpSpPr>
                <a:xfrm>
                  <a:off x="5015230" y="2075688"/>
                  <a:ext cx="512191" cy="685800"/>
                  <a:chOff x="1578737" y="2542032"/>
                  <a:chExt cx="512191" cy="685800"/>
                </a:xfrm>
              </p:grpSpPr>
              <p:sp>
                <p:nvSpPr>
                  <p:cNvPr id="267" name="Rectangle 266">
                    <a:extLst>
                      <a:ext uri="{FF2B5EF4-FFF2-40B4-BE49-F238E27FC236}">
                        <a16:creationId xmlns:a16="http://schemas.microsoft.com/office/drawing/2014/main" id="{37CE25B1-B23D-1E4A-828D-E73C43DB17DB}"/>
                      </a:ext>
                    </a:extLst>
                  </p:cNvPr>
                  <p:cNvSpPr/>
                  <p:nvPr/>
                </p:nvSpPr>
                <p:spPr>
                  <a:xfrm>
                    <a:off x="1578737"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8" name="Rectangle 267">
                    <a:extLst>
                      <a:ext uri="{FF2B5EF4-FFF2-40B4-BE49-F238E27FC236}">
                        <a16:creationId xmlns:a16="http://schemas.microsoft.com/office/drawing/2014/main" id="{E8BF0F6A-5BFF-1245-8811-9B1CA79D6091}"/>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53" name="Group 252">
                  <a:extLst>
                    <a:ext uri="{FF2B5EF4-FFF2-40B4-BE49-F238E27FC236}">
                      <a16:creationId xmlns:a16="http://schemas.microsoft.com/office/drawing/2014/main" id="{24068823-0930-4544-8947-82C2EBDAADB7}"/>
                    </a:ext>
                  </a:extLst>
                </p:cNvPr>
                <p:cNvGrpSpPr/>
                <p:nvPr/>
              </p:nvGrpSpPr>
              <p:grpSpPr>
                <a:xfrm>
                  <a:off x="5523992" y="2075688"/>
                  <a:ext cx="509016" cy="685800"/>
                  <a:chOff x="1581912" y="2542032"/>
                  <a:chExt cx="509016" cy="685800"/>
                </a:xfrm>
              </p:grpSpPr>
              <p:sp>
                <p:nvSpPr>
                  <p:cNvPr id="265" name="Rectangle 264">
                    <a:extLst>
                      <a:ext uri="{FF2B5EF4-FFF2-40B4-BE49-F238E27FC236}">
                        <a16:creationId xmlns:a16="http://schemas.microsoft.com/office/drawing/2014/main" id="{2F007963-BFD6-6747-8D5B-F335ECE6C16B}"/>
                      </a:ext>
                    </a:extLst>
                  </p:cNvPr>
                  <p:cNvSpPr/>
                  <p:nvPr/>
                </p:nvSpPr>
                <p:spPr>
                  <a:xfrm>
                    <a:off x="1581912"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6" name="Rectangle 265">
                    <a:extLst>
                      <a:ext uri="{FF2B5EF4-FFF2-40B4-BE49-F238E27FC236}">
                        <a16:creationId xmlns:a16="http://schemas.microsoft.com/office/drawing/2014/main" id="{6C4F3651-DD9F-7247-9231-81B76CFA82C4}"/>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54" name="Group 253">
                  <a:extLst>
                    <a:ext uri="{FF2B5EF4-FFF2-40B4-BE49-F238E27FC236}">
                      <a16:creationId xmlns:a16="http://schemas.microsoft.com/office/drawing/2014/main" id="{3AE2799F-F0FA-0E44-8AC3-C21E6DE086ED}"/>
                    </a:ext>
                  </a:extLst>
                </p:cNvPr>
                <p:cNvGrpSpPr/>
                <p:nvPr/>
              </p:nvGrpSpPr>
              <p:grpSpPr>
                <a:xfrm>
                  <a:off x="6032754" y="2075688"/>
                  <a:ext cx="512191" cy="685800"/>
                  <a:chOff x="1578737" y="2542032"/>
                  <a:chExt cx="512191" cy="685800"/>
                </a:xfrm>
              </p:grpSpPr>
              <p:sp>
                <p:nvSpPr>
                  <p:cNvPr id="263" name="Rectangle 262">
                    <a:extLst>
                      <a:ext uri="{FF2B5EF4-FFF2-40B4-BE49-F238E27FC236}">
                        <a16:creationId xmlns:a16="http://schemas.microsoft.com/office/drawing/2014/main" id="{B9BB7F92-738D-B74B-ACB9-3E0F7C05EC1C}"/>
                      </a:ext>
                    </a:extLst>
                  </p:cNvPr>
                  <p:cNvSpPr/>
                  <p:nvPr/>
                </p:nvSpPr>
                <p:spPr>
                  <a:xfrm>
                    <a:off x="1578737"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4" name="Rectangle 263">
                    <a:extLst>
                      <a:ext uri="{FF2B5EF4-FFF2-40B4-BE49-F238E27FC236}">
                        <a16:creationId xmlns:a16="http://schemas.microsoft.com/office/drawing/2014/main" id="{CDF203E5-EAFB-A540-9F85-0F81E8D8FD5D}"/>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55" name="Group 254">
                  <a:extLst>
                    <a:ext uri="{FF2B5EF4-FFF2-40B4-BE49-F238E27FC236}">
                      <a16:creationId xmlns:a16="http://schemas.microsoft.com/office/drawing/2014/main" id="{E1CF3250-C20C-8241-AE1D-1ACC7D9EAA25}"/>
                    </a:ext>
                  </a:extLst>
                </p:cNvPr>
                <p:cNvGrpSpPr/>
                <p:nvPr/>
              </p:nvGrpSpPr>
              <p:grpSpPr>
                <a:xfrm>
                  <a:off x="6541516" y="2075688"/>
                  <a:ext cx="509016" cy="685800"/>
                  <a:chOff x="1581912" y="2542032"/>
                  <a:chExt cx="509016" cy="685800"/>
                </a:xfrm>
              </p:grpSpPr>
              <p:sp>
                <p:nvSpPr>
                  <p:cNvPr id="261" name="Rectangle 260">
                    <a:extLst>
                      <a:ext uri="{FF2B5EF4-FFF2-40B4-BE49-F238E27FC236}">
                        <a16:creationId xmlns:a16="http://schemas.microsoft.com/office/drawing/2014/main" id="{948D1B5E-8948-CB45-88FA-007BCB9AA31A}"/>
                      </a:ext>
                    </a:extLst>
                  </p:cNvPr>
                  <p:cNvSpPr/>
                  <p:nvPr/>
                </p:nvSpPr>
                <p:spPr>
                  <a:xfrm>
                    <a:off x="1581912"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2" name="Rectangle 261">
                    <a:extLst>
                      <a:ext uri="{FF2B5EF4-FFF2-40B4-BE49-F238E27FC236}">
                        <a16:creationId xmlns:a16="http://schemas.microsoft.com/office/drawing/2014/main" id="{19058937-B5E2-DD4B-A64F-28A4DFFBD32E}"/>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56" name="Group 255">
                  <a:extLst>
                    <a:ext uri="{FF2B5EF4-FFF2-40B4-BE49-F238E27FC236}">
                      <a16:creationId xmlns:a16="http://schemas.microsoft.com/office/drawing/2014/main" id="{5689CF5F-6A3C-2D4C-B050-9A7A49E69A15}"/>
                    </a:ext>
                  </a:extLst>
                </p:cNvPr>
                <p:cNvGrpSpPr/>
                <p:nvPr/>
              </p:nvGrpSpPr>
              <p:grpSpPr>
                <a:xfrm>
                  <a:off x="7050278" y="2075688"/>
                  <a:ext cx="512191" cy="685800"/>
                  <a:chOff x="1578737" y="2542032"/>
                  <a:chExt cx="512191" cy="685800"/>
                </a:xfrm>
              </p:grpSpPr>
              <p:sp>
                <p:nvSpPr>
                  <p:cNvPr id="259" name="Rectangle 258">
                    <a:extLst>
                      <a:ext uri="{FF2B5EF4-FFF2-40B4-BE49-F238E27FC236}">
                        <a16:creationId xmlns:a16="http://schemas.microsoft.com/office/drawing/2014/main" id="{D94A5ECC-4318-BB4F-B040-B79F046D3B29}"/>
                      </a:ext>
                    </a:extLst>
                  </p:cNvPr>
                  <p:cNvSpPr/>
                  <p:nvPr/>
                </p:nvSpPr>
                <p:spPr>
                  <a:xfrm>
                    <a:off x="1578737"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0" name="Rectangle 259">
                    <a:extLst>
                      <a:ext uri="{FF2B5EF4-FFF2-40B4-BE49-F238E27FC236}">
                        <a16:creationId xmlns:a16="http://schemas.microsoft.com/office/drawing/2014/main" id="{E87A6812-E210-664B-8FE8-EDEB18BC0BDB}"/>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57" name="Rectangle 256">
                  <a:extLst>
                    <a:ext uri="{FF2B5EF4-FFF2-40B4-BE49-F238E27FC236}">
                      <a16:creationId xmlns:a16="http://schemas.microsoft.com/office/drawing/2014/main" id="{95E65D9F-729A-B141-985D-D27E5F7B41B2}"/>
                    </a:ext>
                  </a:extLst>
                </p:cNvPr>
                <p:cNvSpPr/>
                <p:nvPr/>
              </p:nvSpPr>
              <p:spPr>
                <a:xfrm>
                  <a:off x="1417764" y="2761486"/>
                  <a:ext cx="6108612" cy="3657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8" name="Rectangle 257">
                  <a:extLst>
                    <a:ext uri="{FF2B5EF4-FFF2-40B4-BE49-F238E27FC236}">
                      <a16:creationId xmlns:a16="http://schemas.microsoft.com/office/drawing/2014/main" id="{1996B295-164D-A347-B31D-AFD8EF64F9C4}"/>
                    </a:ext>
                  </a:extLst>
                </p:cNvPr>
                <p:cNvSpPr/>
                <p:nvPr/>
              </p:nvSpPr>
              <p:spPr>
                <a:xfrm>
                  <a:off x="1417764" y="2075688"/>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9" name="Group 168">
                <a:extLst>
                  <a:ext uri="{FF2B5EF4-FFF2-40B4-BE49-F238E27FC236}">
                    <a16:creationId xmlns:a16="http://schemas.microsoft.com/office/drawing/2014/main" id="{54435673-1D1D-064D-BECB-DA384E98C921}"/>
                  </a:ext>
                </a:extLst>
              </p:cNvPr>
              <p:cNvGrpSpPr/>
              <p:nvPr/>
            </p:nvGrpSpPr>
            <p:grpSpPr>
              <a:xfrm>
                <a:off x="1417320" y="2798632"/>
                <a:ext cx="6144705" cy="722374"/>
                <a:chOff x="1417764" y="2075688"/>
                <a:chExt cx="6144705" cy="722374"/>
              </a:xfrm>
            </p:grpSpPr>
            <p:grpSp>
              <p:nvGrpSpPr>
                <p:cNvPr id="209" name="Group 208">
                  <a:extLst>
                    <a:ext uri="{FF2B5EF4-FFF2-40B4-BE49-F238E27FC236}">
                      <a16:creationId xmlns:a16="http://schemas.microsoft.com/office/drawing/2014/main" id="{8D547716-CD0A-EE43-BF1D-9469565CBC69}"/>
                    </a:ext>
                  </a:extLst>
                </p:cNvPr>
                <p:cNvGrpSpPr/>
                <p:nvPr/>
              </p:nvGrpSpPr>
              <p:grpSpPr>
                <a:xfrm>
                  <a:off x="1453896" y="2075688"/>
                  <a:ext cx="509016" cy="685800"/>
                  <a:chOff x="1581912" y="2542032"/>
                  <a:chExt cx="509016" cy="685800"/>
                </a:xfrm>
              </p:grpSpPr>
              <p:sp>
                <p:nvSpPr>
                  <p:cNvPr id="243" name="Rectangle 242">
                    <a:extLst>
                      <a:ext uri="{FF2B5EF4-FFF2-40B4-BE49-F238E27FC236}">
                        <a16:creationId xmlns:a16="http://schemas.microsoft.com/office/drawing/2014/main" id="{AE878696-8A21-A244-ADD6-2E944228463B}"/>
                      </a:ext>
                    </a:extLst>
                  </p:cNvPr>
                  <p:cNvSpPr/>
                  <p:nvPr/>
                </p:nvSpPr>
                <p:spPr>
                  <a:xfrm>
                    <a:off x="1581912" y="2542032"/>
                    <a:ext cx="475488" cy="685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4" name="Rectangle 243">
                    <a:extLst>
                      <a:ext uri="{FF2B5EF4-FFF2-40B4-BE49-F238E27FC236}">
                        <a16:creationId xmlns:a16="http://schemas.microsoft.com/office/drawing/2014/main" id="{2D7ECF86-D581-A046-9D4E-F5594DB83C87}"/>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10" name="Group 209">
                  <a:extLst>
                    <a:ext uri="{FF2B5EF4-FFF2-40B4-BE49-F238E27FC236}">
                      <a16:creationId xmlns:a16="http://schemas.microsoft.com/office/drawing/2014/main" id="{D67CA081-C27A-F842-BC80-D926298109FE}"/>
                    </a:ext>
                  </a:extLst>
                </p:cNvPr>
                <p:cNvGrpSpPr/>
                <p:nvPr/>
              </p:nvGrpSpPr>
              <p:grpSpPr>
                <a:xfrm>
                  <a:off x="1962658" y="2075688"/>
                  <a:ext cx="512191" cy="685800"/>
                  <a:chOff x="1578737" y="2542032"/>
                  <a:chExt cx="512191" cy="685800"/>
                </a:xfrm>
              </p:grpSpPr>
              <p:sp>
                <p:nvSpPr>
                  <p:cNvPr id="241" name="Rectangle 240">
                    <a:extLst>
                      <a:ext uri="{FF2B5EF4-FFF2-40B4-BE49-F238E27FC236}">
                        <a16:creationId xmlns:a16="http://schemas.microsoft.com/office/drawing/2014/main" id="{C3803080-0BF0-2D4B-AFFA-8E88D46BE008}"/>
                      </a:ext>
                    </a:extLst>
                  </p:cNvPr>
                  <p:cNvSpPr/>
                  <p:nvPr/>
                </p:nvSpPr>
                <p:spPr>
                  <a:xfrm>
                    <a:off x="1578737" y="2542032"/>
                    <a:ext cx="475488" cy="685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2" name="Rectangle 241">
                    <a:extLst>
                      <a:ext uri="{FF2B5EF4-FFF2-40B4-BE49-F238E27FC236}">
                        <a16:creationId xmlns:a16="http://schemas.microsoft.com/office/drawing/2014/main" id="{AF0676A6-73FB-6F47-9272-F21157C299C0}"/>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11" name="Group 210">
                  <a:extLst>
                    <a:ext uri="{FF2B5EF4-FFF2-40B4-BE49-F238E27FC236}">
                      <a16:creationId xmlns:a16="http://schemas.microsoft.com/office/drawing/2014/main" id="{72C20F38-E894-E440-B073-FA08040B5794}"/>
                    </a:ext>
                  </a:extLst>
                </p:cNvPr>
                <p:cNvGrpSpPr/>
                <p:nvPr/>
              </p:nvGrpSpPr>
              <p:grpSpPr>
                <a:xfrm>
                  <a:off x="2471420" y="2075688"/>
                  <a:ext cx="509016" cy="685800"/>
                  <a:chOff x="1581912" y="2542032"/>
                  <a:chExt cx="509016" cy="685800"/>
                </a:xfrm>
              </p:grpSpPr>
              <p:sp>
                <p:nvSpPr>
                  <p:cNvPr id="239" name="Rectangle 238">
                    <a:extLst>
                      <a:ext uri="{FF2B5EF4-FFF2-40B4-BE49-F238E27FC236}">
                        <a16:creationId xmlns:a16="http://schemas.microsoft.com/office/drawing/2014/main" id="{E6140500-24B2-E54B-8F3D-5BD5EC6179DF}"/>
                      </a:ext>
                    </a:extLst>
                  </p:cNvPr>
                  <p:cNvSpPr/>
                  <p:nvPr/>
                </p:nvSpPr>
                <p:spPr>
                  <a:xfrm>
                    <a:off x="1581912" y="2542032"/>
                    <a:ext cx="475488" cy="685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0" name="Rectangle 239">
                    <a:extLst>
                      <a:ext uri="{FF2B5EF4-FFF2-40B4-BE49-F238E27FC236}">
                        <a16:creationId xmlns:a16="http://schemas.microsoft.com/office/drawing/2014/main" id="{0BB29487-677D-8C41-901A-A8B9BE078B05}"/>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12" name="Group 211">
                  <a:extLst>
                    <a:ext uri="{FF2B5EF4-FFF2-40B4-BE49-F238E27FC236}">
                      <a16:creationId xmlns:a16="http://schemas.microsoft.com/office/drawing/2014/main" id="{3B14D42A-673E-D348-A4D2-C4AB1046E1D9}"/>
                    </a:ext>
                  </a:extLst>
                </p:cNvPr>
                <p:cNvGrpSpPr/>
                <p:nvPr/>
              </p:nvGrpSpPr>
              <p:grpSpPr>
                <a:xfrm>
                  <a:off x="2980182" y="2075688"/>
                  <a:ext cx="512191" cy="685800"/>
                  <a:chOff x="1578737" y="2542032"/>
                  <a:chExt cx="512191" cy="685800"/>
                </a:xfrm>
              </p:grpSpPr>
              <p:sp>
                <p:nvSpPr>
                  <p:cNvPr id="237" name="Rectangle 236">
                    <a:extLst>
                      <a:ext uri="{FF2B5EF4-FFF2-40B4-BE49-F238E27FC236}">
                        <a16:creationId xmlns:a16="http://schemas.microsoft.com/office/drawing/2014/main" id="{6EF35171-507F-504F-AD53-CDA0A99C0FAA}"/>
                      </a:ext>
                    </a:extLst>
                  </p:cNvPr>
                  <p:cNvSpPr/>
                  <p:nvPr/>
                </p:nvSpPr>
                <p:spPr>
                  <a:xfrm>
                    <a:off x="1578737" y="2542032"/>
                    <a:ext cx="475488" cy="685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8" name="Rectangle 237">
                    <a:extLst>
                      <a:ext uri="{FF2B5EF4-FFF2-40B4-BE49-F238E27FC236}">
                        <a16:creationId xmlns:a16="http://schemas.microsoft.com/office/drawing/2014/main" id="{8F9A33B6-9043-8F42-B777-14FDF0ECAD01}"/>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13" name="Group 212">
                  <a:extLst>
                    <a:ext uri="{FF2B5EF4-FFF2-40B4-BE49-F238E27FC236}">
                      <a16:creationId xmlns:a16="http://schemas.microsoft.com/office/drawing/2014/main" id="{0F77B3D8-BE52-404B-B52F-9073F3C548E9}"/>
                    </a:ext>
                  </a:extLst>
                </p:cNvPr>
                <p:cNvGrpSpPr/>
                <p:nvPr/>
              </p:nvGrpSpPr>
              <p:grpSpPr>
                <a:xfrm>
                  <a:off x="3488944" y="2075688"/>
                  <a:ext cx="509016" cy="685800"/>
                  <a:chOff x="1581912" y="2542032"/>
                  <a:chExt cx="509016" cy="685800"/>
                </a:xfrm>
              </p:grpSpPr>
              <p:sp>
                <p:nvSpPr>
                  <p:cNvPr id="235" name="Rectangle 234">
                    <a:extLst>
                      <a:ext uri="{FF2B5EF4-FFF2-40B4-BE49-F238E27FC236}">
                        <a16:creationId xmlns:a16="http://schemas.microsoft.com/office/drawing/2014/main" id="{C6F7A153-2D98-2B4F-9494-1E8D580FE38B}"/>
                      </a:ext>
                    </a:extLst>
                  </p:cNvPr>
                  <p:cNvSpPr/>
                  <p:nvPr/>
                </p:nvSpPr>
                <p:spPr>
                  <a:xfrm>
                    <a:off x="1581912" y="2542032"/>
                    <a:ext cx="475488" cy="685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6" name="Rectangle 235">
                    <a:extLst>
                      <a:ext uri="{FF2B5EF4-FFF2-40B4-BE49-F238E27FC236}">
                        <a16:creationId xmlns:a16="http://schemas.microsoft.com/office/drawing/2014/main" id="{5095A91C-6224-9A44-8545-519337A6356E}"/>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14" name="Group 213">
                  <a:extLst>
                    <a:ext uri="{FF2B5EF4-FFF2-40B4-BE49-F238E27FC236}">
                      <a16:creationId xmlns:a16="http://schemas.microsoft.com/office/drawing/2014/main" id="{1FCDCB23-042C-5543-A901-D7EF5B2EF23A}"/>
                    </a:ext>
                  </a:extLst>
                </p:cNvPr>
                <p:cNvGrpSpPr/>
                <p:nvPr/>
              </p:nvGrpSpPr>
              <p:grpSpPr>
                <a:xfrm>
                  <a:off x="3997706" y="2075688"/>
                  <a:ext cx="512191" cy="685800"/>
                  <a:chOff x="1578737" y="2542032"/>
                  <a:chExt cx="512191" cy="685800"/>
                </a:xfrm>
              </p:grpSpPr>
              <p:sp>
                <p:nvSpPr>
                  <p:cNvPr id="233" name="Rectangle 232">
                    <a:extLst>
                      <a:ext uri="{FF2B5EF4-FFF2-40B4-BE49-F238E27FC236}">
                        <a16:creationId xmlns:a16="http://schemas.microsoft.com/office/drawing/2014/main" id="{A1CD6AA0-2F5D-444E-AC5F-D0299D2CBB2E}"/>
                      </a:ext>
                    </a:extLst>
                  </p:cNvPr>
                  <p:cNvSpPr/>
                  <p:nvPr/>
                </p:nvSpPr>
                <p:spPr>
                  <a:xfrm>
                    <a:off x="1578737" y="2542032"/>
                    <a:ext cx="475488" cy="685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4" name="Rectangle 233">
                    <a:extLst>
                      <a:ext uri="{FF2B5EF4-FFF2-40B4-BE49-F238E27FC236}">
                        <a16:creationId xmlns:a16="http://schemas.microsoft.com/office/drawing/2014/main" id="{D6383CBF-8013-FB4A-9323-EFA1A7EB4518}"/>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15" name="Group 214">
                  <a:extLst>
                    <a:ext uri="{FF2B5EF4-FFF2-40B4-BE49-F238E27FC236}">
                      <a16:creationId xmlns:a16="http://schemas.microsoft.com/office/drawing/2014/main" id="{54DBF135-8D20-1F4E-A760-779B0A202BD7}"/>
                    </a:ext>
                  </a:extLst>
                </p:cNvPr>
                <p:cNvGrpSpPr/>
                <p:nvPr/>
              </p:nvGrpSpPr>
              <p:grpSpPr>
                <a:xfrm>
                  <a:off x="4506468" y="2075688"/>
                  <a:ext cx="509016" cy="685800"/>
                  <a:chOff x="1581912" y="2542032"/>
                  <a:chExt cx="509016" cy="685800"/>
                </a:xfrm>
              </p:grpSpPr>
              <p:sp>
                <p:nvSpPr>
                  <p:cNvPr id="231" name="Rectangle 230">
                    <a:extLst>
                      <a:ext uri="{FF2B5EF4-FFF2-40B4-BE49-F238E27FC236}">
                        <a16:creationId xmlns:a16="http://schemas.microsoft.com/office/drawing/2014/main" id="{C1CFB227-CAF5-0A49-90E3-367B893D9AD2}"/>
                      </a:ext>
                    </a:extLst>
                  </p:cNvPr>
                  <p:cNvSpPr/>
                  <p:nvPr/>
                </p:nvSpPr>
                <p:spPr>
                  <a:xfrm>
                    <a:off x="1581912" y="2542032"/>
                    <a:ext cx="475488" cy="685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2" name="Rectangle 231">
                    <a:extLst>
                      <a:ext uri="{FF2B5EF4-FFF2-40B4-BE49-F238E27FC236}">
                        <a16:creationId xmlns:a16="http://schemas.microsoft.com/office/drawing/2014/main" id="{883BD595-1B72-A146-B9FE-9593F705014D}"/>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16" name="Group 215">
                  <a:extLst>
                    <a:ext uri="{FF2B5EF4-FFF2-40B4-BE49-F238E27FC236}">
                      <a16:creationId xmlns:a16="http://schemas.microsoft.com/office/drawing/2014/main" id="{9E361088-E9B2-6B46-8D4F-C3F515627E33}"/>
                    </a:ext>
                  </a:extLst>
                </p:cNvPr>
                <p:cNvGrpSpPr/>
                <p:nvPr/>
              </p:nvGrpSpPr>
              <p:grpSpPr>
                <a:xfrm>
                  <a:off x="5015230" y="2075688"/>
                  <a:ext cx="512191" cy="685800"/>
                  <a:chOff x="1578737" y="2542032"/>
                  <a:chExt cx="512191" cy="685800"/>
                </a:xfrm>
              </p:grpSpPr>
              <p:sp>
                <p:nvSpPr>
                  <p:cNvPr id="229" name="Rectangle 228">
                    <a:extLst>
                      <a:ext uri="{FF2B5EF4-FFF2-40B4-BE49-F238E27FC236}">
                        <a16:creationId xmlns:a16="http://schemas.microsoft.com/office/drawing/2014/main" id="{9C392178-CB32-B94B-AF53-84A6CA31A707}"/>
                      </a:ext>
                    </a:extLst>
                  </p:cNvPr>
                  <p:cNvSpPr/>
                  <p:nvPr/>
                </p:nvSpPr>
                <p:spPr>
                  <a:xfrm>
                    <a:off x="1578737" y="2542032"/>
                    <a:ext cx="475488" cy="685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0" name="Rectangle 229">
                    <a:extLst>
                      <a:ext uri="{FF2B5EF4-FFF2-40B4-BE49-F238E27FC236}">
                        <a16:creationId xmlns:a16="http://schemas.microsoft.com/office/drawing/2014/main" id="{336C25C5-8F28-3949-A107-6368424D4EFB}"/>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17" name="Rectangle 216">
                  <a:extLst>
                    <a:ext uri="{FF2B5EF4-FFF2-40B4-BE49-F238E27FC236}">
                      <a16:creationId xmlns:a16="http://schemas.microsoft.com/office/drawing/2014/main" id="{7BB279AF-3799-7846-918B-D1C7C57FBFA2}"/>
                    </a:ext>
                  </a:extLst>
                </p:cNvPr>
                <p:cNvSpPr/>
                <p:nvPr/>
              </p:nvSpPr>
              <p:spPr>
                <a:xfrm>
                  <a:off x="5523991" y="2075688"/>
                  <a:ext cx="475488" cy="68579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18" name="Group 217">
                  <a:extLst>
                    <a:ext uri="{FF2B5EF4-FFF2-40B4-BE49-F238E27FC236}">
                      <a16:creationId xmlns:a16="http://schemas.microsoft.com/office/drawing/2014/main" id="{351AFD5A-DDDF-2C4D-94E1-42274E73DC6A}"/>
                    </a:ext>
                  </a:extLst>
                </p:cNvPr>
                <p:cNvGrpSpPr/>
                <p:nvPr/>
              </p:nvGrpSpPr>
              <p:grpSpPr>
                <a:xfrm>
                  <a:off x="6032754" y="2075688"/>
                  <a:ext cx="512191" cy="685800"/>
                  <a:chOff x="1578737" y="2542032"/>
                  <a:chExt cx="512191" cy="685800"/>
                </a:xfrm>
              </p:grpSpPr>
              <p:sp>
                <p:nvSpPr>
                  <p:cNvPr id="227" name="Rectangle 226">
                    <a:extLst>
                      <a:ext uri="{FF2B5EF4-FFF2-40B4-BE49-F238E27FC236}">
                        <a16:creationId xmlns:a16="http://schemas.microsoft.com/office/drawing/2014/main" id="{24B417DE-0E9F-E74A-974B-33238A8D5EEB}"/>
                      </a:ext>
                    </a:extLst>
                  </p:cNvPr>
                  <p:cNvSpPr/>
                  <p:nvPr/>
                </p:nvSpPr>
                <p:spPr>
                  <a:xfrm>
                    <a:off x="1578737" y="2542032"/>
                    <a:ext cx="475488" cy="685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8" name="Rectangle 227">
                    <a:extLst>
                      <a:ext uri="{FF2B5EF4-FFF2-40B4-BE49-F238E27FC236}">
                        <a16:creationId xmlns:a16="http://schemas.microsoft.com/office/drawing/2014/main" id="{71EAF0E8-CA77-B049-8879-DA0532AB0A0F}"/>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19" name="Group 218">
                  <a:extLst>
                    <a:ext uri="{FF2B5EF4-FFF2-40B4-BE49-F238E27FC236}">
                      <a16:creationId xmlns:a16="http://schemas.microsoft.com/office/drawing/2014/main" id="{75FA4451-3D46-AA42-A146-CD9609C5DE52}"/>
                    </a:ext>
                  </a:extLst>
                </p:cNvPr>
                <p:cNvGrpSpPr/>
                <p:nvPr/>
              </p:nvGrpSpPr>
              <p:grpSpPr>
                <a:xfrm>
                  <a:off x="6541516" y="2075688"/>
                  <a:ext cx="509016" cy="685800"/>
                  <a:chOff x="1581912" y="2542032"/>
                  <a:chExt cx="509016" cy="685800"/>
                </a:xfrm>
              </p:grpSpPr>
              <p:sp>
                <p:nvSpPr>
                  <p:cNvPr id="225" name="Rectangle 224">
                    <a:extLst>
                      <a:ext uri="{FF2B5EF4-FFF2-40B4-BE49-F238E27FC236}">
                        <a16:creationId xmlns:a16="http://schemas.microsoft.com/office/drawing/2014/main" id="{6917A2C4-215C-D045-BF07-BE5F00BE0261}"/>
                      </a:ext>
                    </a:extLst>
                  </p:cNvPr>
                  <p:cNvSpPr/>
                  <p:nvPr/>
                </p:nvSpPr>
                <p:spPr>
                  <a:xfrm>
                    <a:off x="1581912" y="2542032"/>
                    <a:ext cx="475488" cy="685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6" name="Rectangle 225">
                    <a:extLst>
                      <a:ext uri="{FF2B5EF4-FFF2-40B4-BE49-F238E27FC236}">
                        <a16:creationId xmlns:a16="http://schemas.microsoft.com/office/drawing/2014/main" id="{689754C4-462B-674C-86C9-A608D8AD82F5}"/>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20" name="Group 219">
                  <a:extLst>
                    <a:ext uri="{FF2B5EF4-FFF2-40B4-BE49-F238E27FC236}">
                      <a16:creationId xmlns:a16="http://schemas.microsoft.com/office/drawing/2014/main" id="{BEBAD762-5330-5D41-919E-94BD9DEBD46B}"/>
                    </a:ext>
                  </a:extLst>
                </p:cNvPr>
                <p:cNvGrpSpPr/>
                <p:nvPr/>
              </p:nvGrpSpPr>
              <p:grpSpPr>
                <a:xfrm>
                  <a:off x="7050278" y="2075688"/>
                  <a:ext cx="512191" cy="685800"/>
                  <a:chOff x="1578737" y="2542032"/>
                  <a:chExt cx="512191" cy="685800"/>
                </a:xfrm>
              </p:grpSpPr>
              <p:sp>
                <p:nvSpPr>
                  <p:cNvPr id="223" name="Rectangle 222">
                    <a:extLst>
                      <a:ext uri="{FF2B5EF4-FFF2-40B4-BE49-F238E27FC236}">
                        <a16:creationId xmlns:a16="http://schemas.microsoft.com/office/drawing/2014/main" id="{32400B81-5244-2A40-9BCF-D653DF2C8834}"/>
                      </a:ext>
                    </a:extLst>
                  </p:cNvPr>
                  <p:cNvSpPr/>
                  <p:nvPr/>
                </p:nvSpPr>
                <p:spPr>
                  <a:xfrm>
                    <a:off x="1578737" y="2542032"/>
                    <a:ext cx="475488" cy="685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4" name="Rectangle 223">
                    <a:extLst>
                      <a:ext uri="{FF2B5EF4-FFF2-40B4-BE49-F238E27FC236}">
                        <a16:creationId xmlns:a16="http://schemas.microsoft.com/office/drawing/2014/main" id="{59E2EA9C-B742-BF4D-9EBB-E841C42F2844}"/>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21" name="Rectangle 220">
                  <a:extLst>
                    <a:ext uri="{FF2B5EF4-FFF2-40B4-BE49-F238E27FC236}">
                      <a16:creationId xmlns:a16="http://schemas.microsoft.com/office/drawing/2014/main" id="{28040C65-AC35-3C4E-8E8E-2B9A6EF63161}"/>
                    </a:ext>
                  </a:extLst>
                </p:cNvPr>
                <p:cNvSpPr/>
                <p:nvPr/>
              </p:nvSpPr>
              <p:spPr>
                <a:xfrm>
                  <a:off x="1417764" y="2761486"/>
                  <a:ext cx="6108612" cy="3657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2" name="Rectangle 221">
                  <a:extLst>
                    <a:ext uri="{FF2B5EF4-FFF2-40B4-BE49-F238E27FC236}">
                      <a16:creationId xmlns:a16="http://schemas.microsoft.com/office/drawing/2014/main" id="{547554E7-D0ED-0F4E-83DF-A601673ED408}"/>
                    </a:ext>
                  </a:extLst>
                </p:cNvPr>
                <p:cNvSpPr/>
                <p:nvPr/>
              </p:nvSpPr>
              <p:spPr>
                <a:xfrm>
                  <a:off x="1417764" y="2075688"/>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70" name="Group 169">
                <a:extLst>
                  <a:ext uri="{FF2B5EF4-FFF2-40B4-BE49-F238E27FC236}">
                    <a16:creationId xmlns:a16="http://schemas.microsoft.com/office/drawing/2014/main" id="{8FE3EA94-46F8-F04A-8CD7-434B0EDEA185}"/>
                  </a:ext>
                </a:extLst>
              </p:cNvPr>
              <p:cNvGrpSpPr/>
              <p:nvPr/>
            </p:nvGrpSpPr>
            <p:grpSpPr>
              <a:xfrm>
                <a:off x="1417320" y="3522593"/>
                <a:ext cx="6144705" cy="722374"/>
                <a:chOff x="1417764" y="2075688"/>
                <a:chExt cx="6144705" cy="722374"/>
              </a:xfrm>
            </p:grpSpPr>
            <p:grpSp>
              <p:nvGrpSpPr>
                <p:cNvPr id="171" name="Group 170">
                  <a:extLst>
                    <a:ext uri="{FF2B5EF4-FFF2-40B4-BE49-F238E27FC236}">
                      <a16:creationId xmlns:a16="http://schemas.microsoft.com/office/drawing/2014/main" id="{9A1B8D38-AE95-2341-82FB-D4FA61E75CD9}"/>
                    </a:ext>
                  </a:extLst>
                </p:cNvPr>
                <p:cNvGrpSpPr/>
                <p:nvPr/>
              </p:nvGrpSpPr>
              <p:grpSpPr>
                <a:xfrm>
                  <a:off x="1453896" y="2075688"/>
                  <a:ext cx="509016" cy="685800"/>
                  <a:chOff x="1581912" y="2542032"/>
                  <a:chExt cx="509016" cy="685800"/>
                </a:xfrm>
              </p:grpSpPr>
              <p:sp>
                <p:nvSpPr>
                  <p:cNvPr id="207" name="Rectangle 206">
                    <a:extLst>
                      <a:ext uri="{FF2B5EF4-FFF2-40B4-BE49-F238E27FC236}">
                        <a16:creationId xmlns:a16="http://schemas.microsoft.com/office/drawing/2014/main" id="{3AEFD3D8-81DB-E446-90FF-4DF8A192E444}"/>
                      </a:ext>
                    </a:extLst>
                  </p:cNvPr>
                  <p:cNvSpPr/>
                  <p:nvPr/>
                </p:nvSpPr>
                <p:spPr>
                  <a:xfrm>
                    <a:off x="1581912"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8" name="Rectangle 207">
                    <a:extLst>
                      <a:ext uri="{FF2B5EF4-FFF2-40B4-BE49-F238E27FC236}">
                        <a16:creationId xmlns:a16="http://schemas.microsoft.com/office/drawing/2014/main" id="{37031900-5ED4-944A-AA55-F9981D9F5A20}"/>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72" name="Group 171">
                  <a:extLst>
                    <a:ext uri="{FF2B5EF4-FFF2-40B4-BE49-F238E27FC236}">
                      <a16:creationId xmlns:a16="http://schemas.microsoft.com/office/drawing/2014/main" id="{32035325-7175-804A-95ED-0C24D2E157A5}"/>
                    </a:ext>
                  </a:extLst>
                </p:cNvPr>
                <p:cNvGrpSpPr/>
                <p:nvPr/>
              </p:nvGrpSpPr>
              <p:grpSpPr>
                <a:xfrm>
                  <a:off x="1962658" y="2075688"/>
                  <a:ext cx="512191" cy="685800"/>
                  <a:chOff x="1578737" y="2542032"/>
                  <a:chExt cx="512191" cy="685800"/>
                </a:xfrm>
              </p:grpSpPr>
              <p:sp>
                <p:nvSpPr>
                  <p:cNvPr id="205" name="Rectangle 204">
                    <a:extLst>
                      <a:ext uri="{FF2B5EF4-FFF2-40B4-BE49-F238E27FC236}">
                        <a16:creationId xmlns:a16="http://schemas.microsoft.com/office/drawing/2014/main" id="{D9CFE5F5-9D44-4145-9EBA-48831601A431}"/>
                      </a:ext>
                    </a:extLst>
                  </p:cNvPr>
                  <p:cNvSpPr/>
                  <p:nvPr/>
                </p:nvSpPr>
                <p:spPr>
                  <a:xfrm>
                    <a:off x="1578737"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6" name="Rectangle 205">
                    <a:extLst>
                      <a:ext uri="{FF2B5EF4-FFF2-40B4-BE49-F238E27FC236}">
                        <a16:creationId xmlns:a16="http://schemas.microsoft.com/office/drawing/2014/main" id="{966E5FDA-D6EF-7A47-93F2-204F9DBC6605}"/>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73" name="Group 172">
                  <a:extLst>
                    <a:ext uri="{FF2B5EF4-FFF2-40B4-BE49-F238E27FC236}">
                      <a16:creationId xmlns:a16="http://schemas.microsoft.com/office/drawing/2014/main" id="{F49AEE0C-1FE6-2E4B-B502-34FB4FD1A444}"/>
                    </a:ext>
                  </a:extLst>
                </p:cNvPr>
                <p:cNvGrpSpPr/>
                <p:nvPr/>
              </p:nvGrpSpPr>
              <p:grpSpPr>
                <a:xfrm>
                  <a:off x="2471420" y="2075688"/>
                  <a:ext cx="509016" cy="685800"/>
                  <a:chOff x="1581912" y="2542032"/>
                  <a:chExt cx="509016" cy="685800"/>
                </a:xfrm>
              </p:grpSpPr>
              <p:sp>
                <p:nvSpPr>
                  <p:cNvPr id="203" name="Rectangle 202">
                    <a:extLst>
                      <a:ext uri="{FF2B5EF4-FFF2-40B4-BE49-F238E27FC236}">
                        <a16:creationId xmlns:a16="http://schemas.microsoft.com/office/drawing/2014/main" id="{09D9C889-97C5-9746-9BCA-EB503294271E}"/>
                      </a:ext>
                    </a:extLst>
                  </p:cNvPr>
                  <p:cNvSpPr/>
                  <p:nvPr/>
                </p:nvSpPr>
                <p:spPr>
                  <a:xfrm>
                    <a:off x="1581912"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4" name="Rectangle 203">
                    <a:extLst>
                      <a:ext uri="{FF2B5EF4-FFF2-40B4-BE49-F238E27FC236}">
                        <a16:creationId xmlns:a16="http://schemas.microsoft.com/office/drawing/2014/main" id="{ADC81B79-6299-5042-908F-3A1285371A7C}"/>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74" name="Group 173">
                  <a:extLst>
                    <a:ext uri="{FF2B5EF4-FFF2-40B4-BE49-F238E27FC236}">
                      <a16:creationId xmlns:a16="http://schemas.microsoft.com/office/drawing/2014/main" id="{14145FE5-0009-964A-8249-1918C8CEF43C}"/>
                    </a:ext>
                  </a:extLst>
                </p:cNvPr>
                <p:cNvGrpSpPr/>
                <p:nvPr/>
              </p:nvGrpSpPr>
              <p:grpSpPr>
                <a:xfrm>
                  <a:off x="2980182" y="2075688"/>
                  <a:ext cx="512191" cy="685800"/>
                  <a:chOff x="1578737" y="2542032"/>
                  <a:chExt cx="512191" cy="685800"/>
                </a:xfrm>
              </p:grpSpPr>
              <p:sp>
                <p:nvSpPr>
                  <p:cNvPr id="201" name="Rectangle 200">
                    <a:extLst>
                      <a:ext uri="{FF2B5EF4-FFF2-40B4-BE49-F238E27FC236}">
                        <a16:creationId xmlns:a16="http://schemas.microsoft.com/office/drawing/2014/main" id="{D6C2064A-6161-914A-83D9-A9D1DFEB7A8C}"/>
                      </a:ext>
                    </a:extLst>
                  </p:cNvPr>
                  <p:cNvSpPr/>
                  <p:nvPr/>
                </p:nvSpPr>
                <p:spPr>
                  <a:xfrm>
                    <a:off x="1578737"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2" name="Rectangle 201">
                    <a:extLst>
                      <a:ext uri="{FF2B5EF4-FFF2-40B4-BE49-F238E27FC236}">
                        <a16:creationId xmlns:a16="http://schemas.microsoft.com/office/drawing/2014/main" id="{ECAE01EA-5EF3-B844-A9B1-AA309E64D5F5}"/>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75" name="Group 174">
                  <a:extLst>
                    <a:ext uri="{FF2B5EF4-FFF2-40B4-BE49-F238E27FC236}">
                      <a16:creationId xmlns:a16="http://schemas.microsoft.com/office/drawing/2014/main" id="{897B5C11-CEB9-4D4C-9F74-8C3B4AF31443}"/>
                    </a:ext>
                  </a:extLst>
                </p:cNvPr>
                <p:cNvGrpSpPr/>
                <p:nvPr/>
              </p:nvGrpSpPr>
              <p:grpSpPr>
                <a:xfrm>
                  <a:off x="3488944" y="2075688"/>
                  <a:ext cx="509016" cy="685800"/>
                  <a:chOff x="1581912" y="2542032"/>
                  <a:chExt cx="509016" cy="685800"/>
                </a:xfrm>
              </p:grpSpPr>
              <p:sp>
                <p:nvSpPr>
                  <p:cNvPr id="199" name="Rectangle 198">
                    <a:extLst>
                      <a:ext uri="{FF2B5EF4-FFF2-40B4-BE49-F238E27FC236}">
                        <a16:creationId xmlns:a16="http://schemas.microsoft.com/office/drawing/2014/main" id="{62435104-8E88-4649-A927-BF6BD09373FD}"/>
                      </a:ext>
                    </a:extLst>
                  </p:cNvPr>
                  <p:cNvSpPr/>
                  <p:nvPr/>
                </p:nvSpPr>
                <p:spPr>
                  <a:xfrm>
                    <a:off x="1581912"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0" name="Rectangle 199">
                    <a:extLst>
                      <a:ext uri="{FF2B5EF4-FFF2-40B4-BE49-F238E27FC236}">
                        <a16:creationId xmlns:a16="http://schemas.microsoft.com/office/drawing/2014/main" id="{9D32A11D-C521-B94F-A777-4AB3BF61885E}"/>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76" name="Group 175">
                  <a:extLst>
                    <a:ext uri="{FF2B5EF4-FFF2-40B4-BE49-F238E27FC236}">
                      <a16:creationId xmlns:a16="http://schemas.microsoft.com/office/drawing/2014/main" id="{6A0F0FB4-7182-BD49-9ECA-976A30291A03}"/>
                    </a:ext>
                  </a:extLst>
                </p:cNvPr>
                <p:cNvGrpSpPr/>
                <p:nvPr/>
              </p:nvGrpSpPr>
              <p:grpSpPr>
                <a:xfrm>
                  <a:off x="3997706" y="2075688"/>
                  <a:ext cx="512191" cy="685800"/>
                  <a:chOff x="1578737" y="2542032"/>
                  <a:chExt cx="512191" cy="685800"/>
                </a:xfrm>
              </p:grpSpPr>
              <p:sp>
                <p:nvSpPr>
                  <p:cNvPr id="197" name="Rectangle 196">
                    <a:extLst>
                      <a:ext uri="{FF2B5EF4-FFF2-40B4-BE49-F238E27FC236}">
                        <a16:creationId xmlns:a16="http://schemas.microsoft.com/office/drawing/2014/main" id="{83C27918-D15F-A242-95EF-C37F817AE3AE}"/>
                      </a:ext>
                    </a:extLst>
                  </p:cNvPr>
                  <p:cNvSpPr/>
                  <p:nvPr/>
                </p:nvSpPr>
                <p:spPr>
                  <a:xfrm>
                    <a:off x="1578737"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8" name="Rectangle 197">
                    <a:extLst>
                      <a:ext uri="{FF2B5EF4-FFF2-40B4-BE49-F238E27FC236}">
                        <a16:creationId xmlns:a16="http://schemas.microsoft.com/office/drawing/2014/main" id="{CB4B3FB8-E8B4-9D4F-B331-F5204305E93C}"/>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77" name="Group 176">
                  <a:extLst>
                    <a:ext uri="{FF2B5EF4-FFF2-40B4-BE49-F238E27FC236}">
                      <a16:creationId xmlns:a16="http://schemas.microsoft.com/office/drawing/2014/main" id="{016F570D-C0AD-9643-A8ED-31922B9809C4}"/>
                    </a:ext>
                  </a:extLst>
                </p:cNvPr>
                <p:cNvGrpSpPr/>
                <p:nvPr/>
              </p:nvGrpSpPr>
              <p:grpSpPr>
                <a:xfrm>
                  <a:off x="4506468" y="2075688"/>
                  <a:ext cx="509016" cy="685800"/>
                  <a:chOff x="1581912" y="2542032"/>
                  <a:chExt cx="509016" cy="685800"/>
                </a:xfrm>
              </p:grpSpPr>
              <p:sp>
                <p:nvSpPr>
                  <p:cNvPr id="195" name="Rectangle 194">
                    <a:extLst>
                      <a:ext uri="{FF2B5EF4-FFF2-40B4-BE49-F238E27FC236}">
                        <a16:creationId xmlns:a16="http://schemas.microsoft.com/office/drawing/2014/main" id="{94AAD5F4-D17E-9649-972C-51B44283DE4A}"/>
                      </a:ext>
                    </a:extLst>
                  </p:cNvPr>
                  <p:cNvSpPr/>
                  <p:nvPr/>
                </p:nvSpPr>
                <p:spPr>
                  <a:xfrm>
                    <a:off x="1581912"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6" name="Rectangle 195">
                    <a:extLst>
                      <a:ext uri="{FF2B5EF4-FFF2-40B4-BE49-F238E27FC236}">
                        <a16:creationId xmlns:a16="http://schemas.microsoft.com/office/drawing/2014/main" id="{BC82633B-081D-E146-9AD8-B7C6B62FF34B}"/>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78" name="Group 177">
                  <a:extLst>
                    <a:ext uri="{FF2B5EF4-FFF2-40B4-BE49-F238E27FC236}">
                      <a16:creationId xmlns:a16="http://schemas.microsoft.com/office/drawing/2014/main" id="{D19DCB5A-67AC-F34B-99C6-59139A7C1797}"/>
                    </a:ext>
                  </a:extLst>
                </p:cNvPr>
                <p:cNvGrpSpPr/>
                <p:nvPr/>
              </p:nvGrpSpPr>
              <p:grpSpPr>
                <a:xfrm>
                  <a:off x="5015230" y="2075688"/>
                  <a:ext cx="512191" cy="685800"/>
                  <a:chOff x="1578737" y="2542032"/>
                  <a:chExt cx="512191" cy="685800"/>
                </a:xfrm>
              </p:grpSpPr>
              <p:sp>
                <p:nvSpPr>
                  <p:cNvPr id="193" name="Rectangle 192">
                    <a:extLst>
                      <a:ext uri="{FF2B5EF4-FFF2-40B4-BE49-F238E27FC236}">
                        <a16:creationId xmlns:a16="http://schemas.microsoft.com/office/drawing/2014/main" id="{6C5C4F9F-6A5D-C34A-99B2-F68F99221AAB}"/>
                      </a:ext>
                    </a:extLst>
                  </p:cNvPr>
                  <p:cNvSpPr/>
                  <p:nvPr/>
                </p:nvSpPr>
                <p:spPr>
                  <a:xfrm>
                    <a:off x="1578737"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a:extLst>
                      <a:ext uri="{FF2B5EF4-FFF2-40B4-BE49-F238E27FC236}">
                        <a16:creationId xmlns:a16="http://schemas.microsoft.com/office/drawing/2014/main" id="{FB7CBB29-4DAB-7B43-A441-DF155D27FA8D}"/>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79" name="Group 178">
                  <a:extLst>
                    <a:ext uri="{FF2B5EF4-FFF2-40B4-BE49-F238E27FC236}">
                      <a16:creationId xmlns:a16="http://schemas.microsoft.com/office/drawing/2014/main" id="{8D75D34A-1A46-624D-B490-5237B8A1FF6A}"/>
                    </a:ext>
                  </a:extLst>
                </p:cNvPr>
                <p:cNvGrpSpPr/>
                <p:nvPr/>
              </p:nvGrpSpPr>
              <p:grpSpPr>
                <a:xfrm>
                  <a:off x="5523992" y="2075688"/>
                  <a:ext cx="509016" cy="685800"/>
                  <a:chOff x="1581912" y="2542032"/>
                  <a:chExt cx="509016" cy="685800"/>
                </a:xfrm>
              </p:grpSpPr>
              <p:sp>
                <p:nvSpPr>
                  <p:cNvPr id="191" name="Rectangle 190">
                    <a:extLst>
                      <a:ext uri="{FF2B5EF4-FFF2-40B4-BE49-F238E27FC236}">
                        <a16:creationId xmlns:a16="http://schemas.microsoft.com/office/drawing/2014/main" id="{541C5F6F-65D0-7E46-A7C5-FE7D43367CD6}"/>
                      </a:ext>
                    </a:extLst>
                  </p:cNvPr>
                  <p:cNvSpPr/>
                  <p:nvPr/>
                </p:nvSpPr>
                <p:spPr>
                  <a:xfrm>
                    <a:off x="1581912"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ectangle 191">
                    <a:extLst>
                      <a:ext uri="{FF2B5EF4-FFF2-40B4-BE49-F238E27FC236}">
                        <a16:creationId xmlns:a16="http://schemas.microsoft.com/office/drawing/2014/main" id="{BA6C7308-3814-0044-9D7E-C4469B6E1704}"/>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80" name="Group 179">
                  <a:extLst>
                    <a:ext uri="{FF2B5EF4-FFF2-40B4-BE49-F238E27FC236}">
                      <a16:creationId xmlns:a16="http://schemas.microsoft.com/office/drawing/2014/main" id="{CB628200-52E7-2F4A-B45E-671579EEEB71}"/>
                    </a:ext>
                  </a:extLst>
                </p:cNvPr>
                <p:cNvGrpSpPr/>
                <p:nvPr/>
              </p:nvGrpSpPr>
              <p:grpSpPr>
                <a:xfrm>
                  <a:off x="6032754" y="2075688"/>
                  <a:ext cx="512191" cy="685800"/>
                  <a:chOff x="1578737" y="2542032"/>
                  <a:chExt cx="512191" cy="685800"/>
                </a:xfrm>
              </p:grpSpPr>
              <p:sp>
                <p:nvSpPr>
                  <p:cNvPr id="189" name="Rectangle 188">
                    <a:extLst>
                      <a:ext uri="{FF2B5EF4-FFF2-40B4-BE49-F238E27FC236}">
                        <a16:creationId xmlns:a16="http://schemas.microsoft.com/office/drawing/2014/main" id="{356B5DD1-C46C-224D-82C3-7911C8B78B05}"/>
                      </a:ext>
                    </a:extLst>
                  </p:cNvPr>
                  <p:cNvSpPr/>
                  <p:nvPr/>
                </p:nvSpPr>
                <p:spPr>
                  <a:xfrm>
                    <a:off x="1578737"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0" name="Rectangle 189">
                    <a:extLst>
                      <a:ext uri="{FF2B5EF4-FFF2-40B4-BE49-F238E27FC236}">
                        <a16:creationId xmlns:a16="http://schemas.microsoft.com/office/drawing/2014/main" id="{FEF41E2D-3EDD-F24C-A964-4C532B48A091}"/>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81" name="Group 180">
                  <a:extLst>
                    <a:ext uri="{FF2B5EF4-FFF2-40B4-BE49-F238E27FC236}">
                      <a16:creationId xmlns:a16="http://schemas.microsoft.com/office/drawing/2014/main" id="{DBC81D13-37FB-1240-B2C1-F11DF41A3C3B}"/>
                    </a:ext>
                  </a:extLst>
                </p:cNvPr>
                <p:cNvGrpSpPr/>
                <p:nvPr/>
              </p:nvGrpSpPr>
              <p:grpSpPr>
                <a:xfrm>
                  <a:off x="6541516" y="2075688"/>
                  <a:ext cx="509016" cy="685800"/>
                  <a:chOff x="1581912" y="2542032"/>
                  <a:chExt cx="509016" cy="685800"/>
                </a:xfrm>
              </p:grpSpPr>
              <p:sp>
                <p:nvSpPr>
                  <p:cNvPr id="187" name="Rectangle 186">
                    <a:extLst>
                      <a:ext uri="{FF2B5EF4-FFF2-40B4-BE49-F238E27FC236}">
                        <a16:creationId xmlns:a16="http://schemas.microsoft.com/office/drawing/2014/main" id="{BAFEFBB6-95DA-3149-90C1-07B911B6C49B}"/>
                      </a:ext>
                    </a:extLst>
                  </p:cNvPr>
                  <p:cNvSpPr/>
                  <p:nvPr/>
                </p:nvSpPr>
                <p:spPr>
                  <a:xfrm>
                    <a:off x="1581912"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2A9F79A2-6916-304B-AFE1-2BB5A60F900E}"/>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82" name="Group 181">
                  <a:extLst>
                    <a:ext uri="{FF2B5EF4-FFF2-40B4-BE49-F238E27FC236}">
                      <a16:creationId xmlns:a16="http://schemas.microsoft.com/office/drawing/2014/main" id="{3058B3D6-A24C-1143-B16B-8325C4A7A7BB}"/>
                    </a:ext>
                  </a:extLst>
                </p:cNvPr>
                <p:cNvGrpSpPr/>
                <p:nvPr/>
              </p:nvGrpSpPr>
              <p:grpSpPr>
                <a:xfrm>
                  <a:off x="7050278" y="2075688"/>
                  <a:ext cx="512191" cy="685800"/>
                  <a:chOff x="1578737" y="2542032"/>
                  <a:chExt cx="512191" cy="685800"/>
                </a:xfrm>
              </p:grpSpPr>
              <p:sp>
                <p:nvSpPr>
                  <p:cNvPr id="185" name="Rectangle 184">
                    <a:extLst>
                      <a:ext uri="{FF2B5EF4-FFF2-40B4-BE49-F238E27FC236}">
                        <a16:creationId xmlns:a16="http://schemas.microsoft.com/office/drawing/2014/main" id="{5DD49FAB-C529-C043-AAEA-EBC9736B3C2A}"/>
                      </a:ext>
                    </a:extLst>
                  </p:cNvPr>
                  <p:cNvSpPr/>
                  <p:nvPr/>
                </p:nvSpPr>
                <p:spPr>
                  <a:xfrm>
                    <a:off x="1578737" y="2542032"/>
                    <a:ext cx="475488" cy="685800"/>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94E88C8B-79CD-E341-97FB-AFA634BED93F}"/>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83" name="Rectangle 182">
                  <a:extLst>
                    <a:ext uri="{FF2B5EF4-FFF2-40B4-BE49-F238E27FC236}">
                      <a16:creationId xmlns:a16="http://schemas.microsoft.com/office/drawing/2014/main" id="{D00BF031-5E65-A64B-8786-08689E0915E8}"/>
                    </a:ext>
                  </a:extLst>
                </p:cNvPr>
                <p:cNvSpPr/>
                <p:nvPr/>
              </p:nvSpPr>
              <p:spPr>
                <a:xfrm>
                  <a:off x="1417764" y="2761486"/>
                  <a:ext cx="6108612" cy="3657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4" name="Rectangle 183">
                  <a:extLst>
                    <a:ext uri="{FF2B5EF4-FFF2-40B4-BE49-F238E27FC236}">
                      <a16:creationId xmlns:a16="http://schemas.microsoft.com/office/drawing/2014/main" id="{60BB422A-1219-994B-9AB8-226E7DA65DA4}"/>
                    </a:ext>
                  </a:extLst>
                </p:cNvPr>
                <p:cNvSpPr/>
                <p:nvPr/>
              </p:nvSpPr>
              <p:spPr>
                <a:xfrm>
                  <a:off x="1417764" y="2075688"/>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283" name="Group 282">
              <a:extLst>
                <a:ext uri="{FF2B5EF4-FFF2-40B4-BE49-F238E27FC236}">
                  <a16:creationId xmlns:a16="http://schemas.microsoft.com/office/drawing/2014/main" id="{BB848CDF-E9C1-E54C-B66B-552E1AAD9727}"/>
                </a:ext>
              </a:extLst>
            </p:cNvPr>
            <p:cNvGrpSpPr/>
            <p:nvPr/>
          </p:nvGrpSpPr>
          <p:grpSpPr>
            <a:xfrm>
              <a:off x="8102454" y="1696289"/>
              <a:ext cx="3596116" cy="527203"/>
              <a:chOff x="1417764" y="2075688"/>
              <a:chExt cx="6144705" cy="1533939"/>
            </a:xfrm>
          </p:grpSpPr>
          <p:grpSp>
            <p:nvGrpSpPr>
              <p:cNvPr id="284" name="Group 283">
                <a:extLst>
                  <a:ext uri="{FF2B5EF4-FFF2-40B4-BE49-F238E27FC236}">
                    <a16:creationId xmlns:a16="http://schemas.microsoft.com/office/drawing/2014/main" id="{DEF02A83-29DE-304C-BA65-67AF5407758E}"/>
                  </a:ext>
                </a:extLst>
              </p:cNvPr>
              <p:cNvGrpSpPr/>
              <p:nvPr/>
            </p:nvGrpSpPr>
            <p:grpSpPr>
              <a:xfrm>
                <a:off x="1453895" y="2075688"/>
                <a:ext cx="509017" cy="1470139"/>
                <a:chOff x="1581911" y="2542032"/>
                <a:chExt cx="509017" cy="1470139"/>
              </a:xfrm>
            </p:grpSpPr>
            <p:sp>
              <p:nvSpPr>
                <p:cNvPr id="320" name="Rectangle 319">
                  <a:extLst>
                    <a:ext uri="{FF2B5EF4-FFF2-40B4-BE49-F238E27FC236}">
                      <a16:creationId xmlns:a16="http://schemas.microsoft.com/office/drawing/2014/main" id="{DA95723A-028C-7E4F-B2EC-94B16F054701}"/>
                    </a:ext>
                  </a:extLst>
                </p:cNvPr>
                <p:cNvSpPr/>
                <p:nvPr/>
              </p:nvSpPr>
              <p:spPr>
                <a:xfrm>
                  <a:off x="1581911" y="2542032"/>
                  <a:ext cx="475488" cy="1470139"/>
                </a:xfrm>
                <a:prstGeom prst="rect">
                  <a:avLst/>
                </a:prstGeom>
                <a:solidFill>
                  <a:srgbClr val="B2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1" name="Rectangle 320">
                  <a:extLst>
                    <a:ext uri="{FF2B5EF4-FFF2-40B4-BE49-F238E27FC236}">
                      <a16:creationId xmlns:a16="http://schemas.microsoft.com/office/drawing/2014/main" id="{3ED14F62-094D-864B-A7B0-6F2C713603E0}"/>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85" name="Group 284">
                <a:extLst>
                  <a:ext uri="{FF2B5EF4-FFF2-40B4-BE49-F238E27FC236}">
                    <a16:creationId xmlns:a16="http://schemas.microsoft.com/office/drawing/2014/main" id="{20B43D89-3327-714D-A1F1-B5235A8D69DE}"/>
                  </a:ext>
                </a:extLst>
              </p:cNvPr>
              <p:cNvGrpSpPr/>
              <p:nvPr/>
            </p:nvGrpSpPr>
            <p:grpSpPr>
              <a:xfrm>
                <a:off x="1962657" y="2075688"/>
                <a:ext cx="512192" cy="1470136"/>
                <a:chOff x="1578736" y="2542032"/>
                <a:chExt cx="512192" cy="1470136"/>
              </a:xfrm>
            </p:grpSpPr>
            <p:sp>
              <p:nvSpPr>
                <p:cNvPr id="318" name="Rectangle 317">
                  <a:extLst>
                    <a:ext uri="{FF2B5EF4-FFF2-40B4-BE49-F238E27FC236}">
                      <a16:creationId xmlns:a16="http://schemas.microsoft.com/office/drawing/2014/main" id="{23B2A1C8-5905-534E-A15E-A4B657A9BE49}"/>
                    </a:ext>
                  </a:extLst>
                </p:cNvPr>
                <p:cNvSpPr/>
                <p:nvPr/>
              </p:nvSpPr>
              <p:spPr>
                <a:xfrm>
                  <a:off x="1578736" y="2542032"/>
                  <a:ext cx="475488" cy="147013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9" name="Rectangle 318">
                  <a:extLst>
                    <a:ext uri="{FF2B5EF4-FFF2-40B4-BE49-F238E27FC236}">
                      <a16:creationId xmlns:a16="http://schemas.microsoft.com/office/drawing/2014/main" id="{4F9F0719-69D2-AD4D-B6A5-4F6C1A789B12}"/>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86" name="Group 285">
                <a:extLst>
                  <a:ext uri="{FF2B5EF4-FFF2-40B4-BE49-F238E27FC236}">
                    <a16:creationId xmlns:a16="http://schemas.microsoft.com/office/drawing/2014/main" id="{92FFAFA4-B180-584C-A24C-51989D8E4AF8}"/>
                  </a:ext>
                </a:extLst>
              </p:cNvPr>
              <p:cNvGrpSpPr/>
              <p:nvPr/>
            </p:nvGrpSpPr>
            <p:grpSpPr>
              <a:xfrm>
                <a:off x="2471420" y="2075688"/>
                <a:ext cx="509016" cy="1470136"/>
                <a:chOff x="1581912" y="2542032"/>
                <a:chExt cx="509016" cy="1470136"/>
              </a:xfrm>
            </p:grpSpPr>
            <p:sp>
              <p:nvSpPr>
                <p:cNvPr id="316" name="Rectangle 315">
                  <a:extLst>
                    <a:ext uri="{FF2B5EF4-FFF2-40B4-BE49-F238E27FC236}">
                      <a16:creationId xmlns:a16="http://schemas.microsoft.com/office/drawing/2014/main" id="{2FA84E06-CF0B-D64F-9AE1-B171948B0C64}"/>
                    </a:ext>
                  </a:extLst>
                </p:cNvPr>
                <p:cNvSpPr/>
                <p:nvPr/>
              </p:nvSpPr>
              <p:spPr>
                <a:xfrm>
                  <a:off x="1581912" y="2542032"/>
                  <a:ext cx="475488" cy="1470136"/>
                </a:xfrm>
                <a:prstGeom prst="rect">
                  <a:avLst/>
                </a:prstGeom>
                <a:solidFill>
                  <a:srgbClr val="B2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7" name="Rectangle 316">
                  <a:extLst>
                    <a:ext uri="{FF2B5EF4-FFF2-40B4-BE49-F238E27FC236}">
                      <a16:creationId xmlns:a16="http://schemas.microsoft.com/office/drawing/2014/main" id="{3DCB20DF-754D-6B44-8246-F92B9CE45FE4}"/>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87" name="Group 286">
                <a:extLst>
                  <a:ext uri="{FF2B5EF4-FFF2-40B4-BE49-F238E27FC236}">
                    <a16:creationId xmlns:a16="http://schemas.microsoft.com/office/drawing/2014/main" id="{BBCF192F-CCA1-CE44-8A66-3883078F6066}"/>
                  </a:ext>
                </a:extLst>
              </p:cNvPr>
              <p:cNvGrpSpPr/>
              <p:nvPr/>
            </p:nvGrpSpPr>
            <p:grpSpPr>
              <a:xfrm>
                <a:off x="2980182" y="2075688"/>
                <a:ext cx="512191" cy="1470136"/>
                <a:chOff x="1578737" y="2542032"/>
                <a:chExt cx="512191" cy="1470136"/>
              </a:xfrm>
            </p:grpSpPr>
            <p:sp>
              <p:nvSpPr>
                <p:cNvPr id="314" name="Rectangle 313">
                  <a:extLst>
                    <a:ext uri="{FF2B5EF4-FFF2-40B4-BE49-F238E27FC236}">
                      <a16:creationId xmlns:a16="http://schemas.microsoft.com/office/drawing/2014/main" id="{9EBB0979-9D8F-8643-89D2-8448D162ADCE}"/>
                    </a:ext>
                  </a:extLst>
                </p:cNvPr>
                <p:cNvSpPr/>
                <p:nvPr/>
              </p:nvSpPr>
              <p:spPr>
                <a:xfrm>
                  <a:off x="1578737" y="2542032"/>
                  <a:ext cx="475488" cy="147013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5" name="Rectangle 314">
                  <a:extLst>
                    <a:ext uri="{FF2B5EF4-FFF2-40B4-BE49-F238E27FC236}">
                      <a16:creationId xmlns:a16="http://schemas.microsoft.com/office/drawing/2014/main" id="{12EDAE87-85F4-4A45-BEE9-039A63BA2B26}"/>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88" name="Group 287">
                <a:extLst>
                  <a:ext uri="{FF2B5EF4-FFF2-40B4-BE49-F238E27FC236}">
                    <a16:creationId xmlns:a16="http://schemas.microsoft.com/office/drawing/2014/main" id="{BA126213-0CC5-B348-9043-CCB70A351F68}"/>
                  </a:ext>
                </a:extLst>
              </p:cNvPr>
              <p:cNvGrpSpPr/>
              <p:nvPr/>
            </p:nvGrpSpPr>
            <p:grpSpPr>
              <a:xfrm>
                <a:off x="3488944" y="2075688"/>
                <a:ext cx="509016" cy="1470136"/>
                <a:chOff x="1581912" y="2542032"/>
                <a:chExt cx="509016" cy="1470136"/>
              </a:xfrm>
            </p:grpSpPr>
            <p:sp>
              <p:nvSpPr>
                <p:cNvPr id="312" name="Rectangle 311">
                  <a:extLst>
                    <a:ext uri="{FF2B5EF4-FFF2-40B4-BE49-F238E27FC236}">
                      <a16:creationId xmlns:a16="http://schemas.microsoft.com/office/drawing/2014/main" id="{2B0138FB-5C73-D448-9F42-01B84A66E99B}"/>
                    </a:ext>
                  </a:extLst>
                </p:cNvPr>
                <p:cNvSpPr/>
                <p:nvPr/>
              </p:nvSpPr>
              <p:spPr>
                <a:xfrm>
                  <a:off x="1581912" y="2542032"/>
                  <a:ext cx="475488" cy="1470136"/>
                </a:xfrm>
                <a:prstGeom prst="rect">
                  <a:avLst/>
                </a:prstGeom>
                <a:solidFill>
                  <a:srgbClr val="B2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3" name="Rectangle 312">
                  <a:extLst>
                    <a:ext uri="{FF2B5EF4-FFF2-40B4-BE49-F238E27FC236}">
                      <a16:creationId xmlns:a16="http://schemas.microsoft.com/office/drawing/2014/main" id="{29458B71-43C0-F94D-8D08-D3DE68A527FE}"/>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89" name="Group 288">
                <a:extLst>
                  <a:ext uri="{FF2B5EF4-FFF2-40B4-BE49-F238E27FC236}">
                    <a16:creationId xmlns:a16="http://schemas.microsoft.com/office/drawing/2014/main" id="{E7695F62-D35B-DB4E-99B1-02B14F612731}"/>
                  </a:ext>
                </a:extLst>
              </p:cNvPr>
              <p:cNvGrpSpPr/>
              <p:nvPr/>
            </p:nvGrpSpPr>
            <p:grpSpPr>
              <a:xfrm>
                <a:off x="3997705" y="2075688"/>
                <a:ext cx="512192" cy="1470136"/>
                <a:chOff x="1578736" y="2542032"/>
                <a:chExt cx="512192" cy="1470136"/>
              </a:xfrm>
            </p:grpSpPr>
            <p:sp>
              <p:nvSpPr>
                <p:cNvPr id="310" name="Rectangle 309">
                  <a:extLst>
                    <a:ext uri="{FF2B5EF4-FFF2-40B4-BE49-F238E27FC236}">
                      <a16:creationId xmlns:a16="http://schemas.microsoft.com/office/drawing/2014/main" id="{F7F0862A-6BC1-D346-B21B-7973736A9710}"/>
                    </a:ext>
                  </a:extLst>
                </p:cNvPr>
                <p:cNvSpPr/>
                <p:nvPr/>
              </p:nvSpPr>
              <p:spPr>
                <a:xfrm>
                  <a:off x="1578736" y="2542032"/>
                  <a:ext cx="475488" cy="147013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1" name="Rectangle 310">
                  <a:extLst>
                    <a:ext uri="{FF2B5EF4-FFF2-40B4-BE49-F238E27FC236}">
                      <a16:creationId xmlns:a16="http://schemas.microsoft.com/office/drawing/2014/main" id="{11CF6269-98AB-B44D-A926-B1796B2F4E91}"/>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90" name="Group 289">
                <a:extLst>
                  <a:ext uri="{FF2B5EF4-FFF2-40B4-BE49-F238E27FC236}">
                    <a16:creationId xmlns:a16="http://schemas.microsoft.com/office/drawing/2014/main" id="{F24982BC-589F-CB42-9D17-9B2A35C55185}"/>
                  </a:ext>
                </a:extLst>
              </p:cNvPr>
              <p:cNvGrpSpPr/>
              <p:nvPr/>
            </p:nvGrpSpPr>
            <p:grpSpPr>
              <a:xfrm>
                <a:off x="4506468" y="2075688"/>
                <a:ext cx="509016" cy="1470136"/>
                <a:chOff x="1581912" y="2542032"/>
                <a:chExt cx="509016" cy="1470136"/>
              </a:xfrm>
            </p:grpSpPr>
            <p:sp>
              <p:nvSpPr>
                <p:cNvPr id="308" name="Rectangle 307">
                  <a:extLst>
                    <a:ext uri="{FF2B5EF4-FFF2-40B4-BE49-F238E27FC236}">
                      <a16:creationId xmlns:a16="http://schemas.microsoft.com/office/drawing/2014/main" id="{EC721237-DE02-364A-93E7-534F9EC35F2C}"/>
                    </a:ext>
                  </a:extLst>
                </p:cNvPr>
                <p:cNvSpPr/>
                <p:nvPr/>
              </p:nvSpPr>
              <p:spPr>
                <a:xfrm>
                  <a:off x="1581912" y="2542032"/>
                  <a:ext cx="475488" cy="1470136"/>
                </a:xfrm>
                <a:prstGeom prst="rect">
                  <a:avLst/>
                </a:prstGeom>
                <a:solidFill>
                  <a:srgbClr val="B2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9" name="Rectangle 308">
                  <a:extLst>
                    <a:ext uri="{FF2B5EF4-FFF2-40B4-BE49-F238E27FC236}">
                      <a16:creationId xmlns:a16="http://schemas.microsoft.com/office/drawing/2014/main" id="{A0523D43-96CF-5147-B607-A8264C8C4289}"/>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91" name="Group 290">
                <a:extLst>
                  <a:ext uri="{FF2B5EF4-FFF2-40B4-BE49-F238E27FC236}">
                    <a16:creationId xmlns:a16="http://schemas.microsoft.com/office/drawing/2014/main" id="{3AEBAFC5-04E5-7347-B32E-24DC7FB399F9}"/>
                  </a:ext>
                </a:extLst>
              </p:cNvPr>
              <p:cNvGrpSpPr/>
              <p:nvPr/>
            </p:nvGrpSpPr>
            <p:grpSpPr>
              <a:xfrm>
                <a:off x="5015230" y="2075688"/>
                <a:ext cx="512191" cy="1470136"/>
                <a:chOff x="1578737" y="2542032"/>
                <a:chExt cx="512191" cy="1470136"/>
              </a:xfrm>
            </p:grpSpPr>
            <p:sp>
              <p:nvSpPr>
                <p:cNvPr id="306" name="Rectangle 305">
                  <a:extLst>
                    <a:ext uri="{FF2B5EF4-FFF2-40B4-BE49-F238E27FC236}">
                      <a16:creationId xmlns:a16="http://schemas.microsoft.com/office/drawing/2014/main" id="{CE7124B8-66B8-8344-A053-D330C6B1616A}"/>
                    </a:ext>
                  </a:extLst>
                </p:cNvPr>
                <p:cNvSpPr/>
                <p:nvPr/>
              </p:nvSpPr>
              <p:spPr>
                <a:xfrm>
                  <a:off x="1578737" y="2542032"/>
                  <a:ext cx="475488" cy="147013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7" name="Rectangle 306">
                  <a:extLst>
                    <a:ext uri="{FF2B5EF4-FFF2-40B4-BE49-F238E27FC236}">
                      <a16:creationId xmlns:a16="http://schemas.microsoft.com/office/drawing/2014/main" id="{D2CA5191-FDC3-A74C-8D5C-41CE27A13F51}"/>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92" name="Group 291">
                <a:extLst>
                  <a:ext uri="{FF2B5EF4-FFF2-40B4-BE49-F238E27FC236}">
                    <a16:creationId xmlns:a16="http://schemas.microsoft.com/office/drawing/2014/main" id="{6E0EA3E8-E93F-324D-8D00-808D02454545}"/>
                  </a:ext>
                </a:extLst>
              </p:cNvPr>
              <p:cNvGrpSpPr/>
              <p:nvPr/>
            </p:nvGrpSpPr>
            <p:grpSpPr>
              <a:xfrm>
                <a:off x="5523992" y="2075688"/>
                <a:ext cx="509016" cy="1470136"/>
                <a:chOff x="1581912" y="2542032"/>
                <a:chExt cx="509016" cy="1470136"/>
              </a:xfrm>
            </p:grpSpPr>
            <p:sp>
              <p:nvSpPr>
                <p:cNvPr id="304" name="Rectangle 303">
                  <a:extLst>
                    <a:ext uri="{FF2B5EF4-FFF2-40B4-BE49-F238E27FC236}">
                      <a16:creationId xmlns:a16="http://schemas.microsoft.com/office/drawing/2014/main" id="{052C0F6C-8841-FD42-9627-47C4A3F00DAE}"/>
                    </a:ext>
                  </a:extLst>
                </p:cNvPr>
                <p:cNvSpPr/>
                <p:nvPr/>
              </p:nvSpPr>
              <p:spPr>
                <a:xfrm>
                  <a:off x="1581912" y="2542032"/>
                  <a:ext cx="475488" cy="1470136"/>
                </a:xfrm>
                <a:prstGeom prst="rect">
                  <a:avLst/>
                </a:prstGeom>
                <a:solidFill>
                  <a:srgbClr val="B2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5" name="Rectangle 304">
                  <a:extLst>
                    <a:ext uri="{FF2B5EF4-FFF2-40B4-BE49-F238E27FC236}">
                      <a16:creationId xmlns:a16="http://schemas.microsoft.com/office/drawing/2014/main" id="{B1377C18-3042-D444-BA05-A2B316667FA5}"/>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93" name="Group 292">
                <a:extLst>
                  <a:ext uri="{FF2B5EF4-FFF2-40B4-BE49-F238E27FC236}">
                    <a16:creationId xmlns:a16="http://schemas.microsoft.com/office/drawing/2014/main" id="{903BDAFF-B347-2B46-B899-7ABEDA8CECA2}"/>
                  </a:ext>
                </a:extLst>
              </p:cNvPr>
              <p:cNvGrpSpPr/>
              <p:nvPr/>
            </p:nvGrpSpPr>
            <p:grpSpPr>
              <a:xfrm>
                <a:off x="6032754" y="2075688"/>
                <a:ext cx="512191" cy="1470136"/>
                <a:chOff x="1578737" y="2542032"/>
                <a:chExt cx="512191" cy="1470136"/>
              </a:xfrm>
            </p:grpSpPr>
            <p:sp>
              <p:nvSpPr>
                <p:cNvPr id="302" name="Rectangle 301">
                  <a:extLst>
                    <a:ext uri="{FF2B5EF4-FFF2-40B4-BE49-F238E27FC236}">
                      <a16:creationId xmlns:a16="http://schemas.microsoft.com/office/drawing/2014/main" id="{BA04EA2D-9DC1-D041-8297-6A01DED5B13D}"/>
                    </a:ext>
                  </a:extLst>
                </p:cNvPr>
                <p:cNvSpPr/>
                <p:nvPr/>
              </p:nvSpPr>
              <p:spPr>
                <a:xfrm>
                  <a:off x="1578737" y="2542032"/>
                  <a:ext cx="475488" cy="147013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3" name="Rectangle 302">
                  <a:extLst>
                    <a:ext uri="{FF2B5EF4-FFF2-40B4-BE49-F238E27FC236}">
                      <a16:creationId xmlns:a16="http://schemas.microsoft.com/office/drawing/2014/main" id="{18822388-30D2-0347-B017-51042EF21292}"/>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94" name="Group 293">
                <a:extLst>
                  <a:ext uri="{FF2B5EF4-FFF2-40B4-BE49-F238E27FC236}">
                    <a16:creationId xmlns:a16="http://schemas.microsoft.com/office/drawing/2014/main" id="{AE540BB0-03F3-9B40-BA0E-F0DA7F998E04}"/>
                  </a:ext>
                </a:extLst>
              </p:cNvPr>
              <p:cNvGrpSpPr/>
              <p:nvPr/>
            </p:nvGrpSpPr>
            <p:grpSpPr>
              <a:xfrm>
                <a:off x="6541516" y="2075688"/>
                <a:ext cx="509016" cy="1470136"/>
                <a:chOff x="1581912" y="2542032"/>
                <a:chExt cx="509016" cy="1470136"/>
              </a:xfrm>
            </p:grpSpPr>
            <p:sp>
              <p:nvSpPr>
                <p:cNvPr id="300" name="Rectangle 299">
                  <a:extLst>
                    <a:ext uri="{FF2B5EF4-FFF2-40B4-BE49-F238E27FC236}">
                      <a16:creationId xmlns:a16="http://schemas.microsoft.com/office/drawing/2014/main" id="{4017CD53-9A71-6948-8A9B-B2F87C55025C}"/>
                    </a:ext>
                  </a:extLst>
                </p:cNvPr>
                <p:cNvSpPr/>
                <p:nvPr/>
              </p:nvSpPr>
              <p:spPr>
                <a:xfrm>
                  <a:off x="1581912" y="2542032"/>
                  <a:ext cx="475488" cy="1470136"/>
                </a:xfrm>
                <a:prstGeom prst="rect">
                  <a:avLst/>
                </a:prstGeom>
                <a:solidFill>
                  <a:srgbClr val="B2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1" name="Rectangle 300">
                  <a:extLst>
                    <a:ext uri="{FF2B5EF4-FFF2-40B4-BE49-F238E27FC236}">
                      <a16:creationId xmlns:a16="http://schemas.microsoft.com/office/drawing/2014/main" id="{ED676351-A2C6-6344-9536-502A2EC23A83}"/>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95" name="Group 294">
                <a:extLst>
                  <a:ext uri="{FF2B5EF4-FFF2-40B4-BE49-F238E27FC236}">
                    <a16:creationId xmlns:a16="http://schemas.microsoft.com/office/drawing/2014/main" id="{570C3D0E-C044-8441-9609-2FD233B3C2C4}"/>
                  </a:ext>
                </a:extLst>
              </p:cNvPr>
              <p:cNvGrpSpPr/>
              <p:nvPr/>
            </p:nvGrpSpPr>
            <p:grpSpPr>
              <a:xfrm>
                <a:off x="7050278" y="2075688"/>
                <a:ext cx="512191" cy="1470136"/>
                <a:chOff x="1578737" y="2542032"/>
                <a:chExt cx="512191" cy="1470136"/>
              </a:xfrm>
            </p:grpSpPr>
            <p:sp>
              <p:nvSpPr>
                <p:cNvPr id="298" name="Rectangle 297">
                  <a:extLst>
                    <a:ext uri="{FF2B5EF4-FFF2-40B4-BE49-F238E27FC236}">
                      <a16:creationId xmlns:a16="http://schemas.microsoft.com/office/drawing/2014/main" id="{EE5AE64E-7281-AC41-AE37-13CA73C268F7}"/>
                    </a:ext>
                  </a:extLst>
                </p:cNvPr>
                <p:cNvSpPr/>
                <p:nvPr/>
              </p:nvSpPr>
              <p:spPr>
                <a:xfrm>
                  <a:off x="1578737" y="2542032"/>
                  <a:ext cx="475488" cy="147013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9" name="Rectangle 298">
                  <a:extLst>
                    <a:ext uri="{FF2B5EF4-FFF2-40B4-BE49-F238E27FC236}">
                      <a16:creationId xmlns:a16="http://schemas.microsoft.com/office/drawing/2014/main" id="{75209475-6323-2B4A-9515-908A5FD757F6}"/>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96" name="Rectangle 295">
                <a:extLst>
                  <a:ext uri="{FF2B5EF4-FFF2-40B4-BE49-F238E27FC236}">
                    <a16:creationId xmlns:a16="http://schemas.microsoft.com/office/drawing/2014/main" id="{D6C08084-990C-9049-ACC4-A076C19D0FB7}"/>
                  </a:ext>
                </a:extLst>
              </p:cNvPr>
              <p:cNvSpPr/>
              <p:nvPr/>
            </p:nvSpPr>
            <p:spPr>
              <a:xfrm>
                <a:off x="1417764" y="3561470"/>
                <a:ext cx="6108614" cy="4815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7" name="Rectangle 296">
                <a:extLst>
                  <a:ext uri="{FF2B5EF4-FFF2-40B4-BE49-F238E27FC236}">
                    <a16:creationId xmlns:a16="http://schemas.microsoft.com/office/drawing/2014/main" id="{CD3D29DB-C7FF-E341-BE69-6E2D64744003}"/>
                  </a:ext>
                </a:extLst>
              </p:cNvPr>
              <p:cNvSpPr/>
              <p:nvPr/>
            </p:nvSpPr>
            <p:spPr>
              <a:xfrm>
                <a:off x="1417764" y="2075688"/>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22" name="Group 321">
              <a:extLst>
                <a:ext uri="{FF2B5EF4-FFF2-40B4-BE49-F238E27FC236}">
                  <a16:creationId xmlns:a16="http://schemas.microsoft.com/office/drawing/2014/main" id="{FB7E7B79-E9BF-5841-A232-DB3BA979A08A}"/>
                </a:ext>
              </a:extLst>
            </p:cNvPr>
            <p:cNvGrpSpPr/>
            <p:nvPr/>
          </p:nvGrpSpPr>
          <p:grpSpPr>
            <a:xfrm>
              <a:off x="8102454" y="3489962"/>
              <a:ext cx="3596116" cy="527203"/>
              <a:chOff x="1417764" y="2075688"/>
              <a:chExt cx="6144705" cy="1529144"/>
            </a:xfrm>
          </p:grpSpPr>
          <p:grpSp>
            <p:nvGrpSpPr>
              <p:cNvPr id="323" name="Group 322">
                <a:extLst>
                  <a:ext uri="{FF2B5EF4-FFF2-40B4-BE49-F238E27FC236}">
                    <a16:creationId xmlns:a16="http://schemas.microsoft.com/office/drawing/2014/main" id="{DC69DE51-4C80-8947-9749-8955BF5E3F93}"/>
                  </a:ext>
                </a:extLst>
              </p:cNvPr>
              <p:cNvGrpSpPr/>
              <p:nvPr/>
            </p:nvGrpSpPr>
            <p:grpSpPr>
              <a:xfrm>
                <a:off x="1453895" y="2075688"/>
                <a:ext cx="509017" cy="1470139"/>
                <a:chOff x="1581911" y="2542032"/>
                <a:chExt cx="509017" cy="1470139"/>
              </a:xfrm>
            </p:grpSpPr>
            <p:sp>
              <p:nvSpPr>
                <p:cNvPr id="359" name="Rectangle 358">
                  <a:extLst>
                    <a:ext uri="{FF2B5EF4-FFF2-40B4-BE49-F238E27FC236}">
                      <a16:creationId xmlns:a16="http://schemas.microsoft.com/office/drawing/2014/main" id="{8293C593-FB03-3242-A5A4-C9E1EC5D181F}"/>
                    </a:ext>
                  </a:extLst>
                </p:cNvPr>
                <p:cNvSpPr/>
                <p:nvPr/>
              </p:nvSpPr>
              <p:spPr>
                <a:xfrm>
                  <a:off x="1581911" y="2542032"/>
                  <a:ext cx="475488" cy="147013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0" name="Rectangle 359">
                  <a:extLst>
                    <a:ext uri="{FF2B5EF4-FFF2-40B4-BE49-F238E27FC236}">
                      <a16:creationId xmlns:a16="http://schemas.microsoft.com/office/drawing/2014/main" id="{41833E2B-D0DF-D441-991F-A8AD0412B291}"/>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24" name="Group 323">
                <a:extLst>
                  <a:ext uri="{FF2B5EF4-FFF2-40B4-BE49-F238E27FC236}">
                    <a16:creationId xmlns:a16="http://schemas.microsoft.com/office/drawing/2014/main" id="{7A6695B8-EBB6-9040-8C40-DA3499EA5246}"/>
                  </a:ext>
                </a:extLst>
              </p:cNvPr>
              <p:cNvGrpSpPr/>
              <p:nvPr/>
            </p:nvGrpSpPr>
            <p:grpSpPr>
              <a:xfrm>
                <a:off x="1962657" y="2075688"/>
                <a:ext cx="512192" cy="1470136"/>
                <a:chOff x="1578736" y="2542032"/>
                <a:chExt cx="512192" cy="1470136"/>
              </a:xfrm>
            </p:grpSpPr>
            <p:sp>
              <p:nvSpPr>
                <p:cNvPr id="357" name="Rectangle 356">
                  <a:extLst>
                    <a:ext uri="{FF2B5EF4-FFF2-40B4-BE49-F238E27FC236}">
                      <a16:creationId xmlns:a16="http://schemas.microsoft.com/office/drawing/2014/main" id="{649958FC-B97A-8B4E-921F-0C1D25943FA7}"/>
                    </a:ext>
                  </a:extLst>
                </p:cNvPr>
                <p:cNvSpPr/>
                <p:nvPr/>
              </p:nvSpPr>
              <p:spPr>
                <a:xfrm>
                  <a:off x="1578736" y="2542032"/>
                  <a:ext cx="475488" cy="1470136"/>
                </a:xfrm>
                <a:prstGeom prst="rect">
                  <a:avLst/>
                </a:prstGeom>
                <a:solidFill>
                  <a:srgbClr val="B2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8" name="Rectangle 357">
                  <a:extLst>
                    <a:ext uri="{FF2B5EF4-FFF2-40B4-BE49-F238E27FC236}">
                      <a16:creationId xmlns:a16="http://schemas.microsoft.com/office/drawing/2014/main" id="{038997FA-C6AA-AC4C-BF5C-911A363921AE}"/>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25" name="Group 324">
                <a:extLst>
                  <a:ext uri="{FF2B5EF4-FFF2-40B4-BE49-F238E27FC236}">
                    <a16:creationId xmlns:a16="http://schemas.microsoft.com/office/drawing/2014/main" id="{319567E4-D909-944F-9C75-27C392AA0B5C}"/>
                  </a:ext>
                </a:extLst>
              </p:cNvPr>
              <p:cNvGrpSpPr/>
              <p:nvPr/>
            </p:nvGrpSpPr>
            <p:grpSpPr>
              <a:xfrm>
                <a:off x="2471420" y="2075688"/>
                <a:ext cx="509016" cy="1470136"/>
                <a:chOff x="1581912" y="2542032"/>
                <a:chExt cx="509016" cy="1470136"/>
              </a:xfrm>
            </p:grpSpPr>
            <p:sp>
              <p:nvSpPr>
                <p:cNvPr id="355" name="Rectangle 354">
                  <a:extLst>
                    <a:ext uri="{FF2B5EF4-FFF2-40B4-BE49-F238E27FC236}">
                      <a16:creationId xmlns:a16="http://schemas.microsoft.com/office/drawing/2014/main" id="{607C8B95-4EFA-E64B-8E7F-A265CAC571F8}"/>
                    </a:ext>
                  </a:extLst>
                </p:cNvPr>
                <p:cNvSpPr/>
                <p:nvPr/>
              </p:nvSpPr>
              <p:spPr>
                <a:xfrm>
                  <a:off x="1581912" y="2542032"/>
                  <a:ext cx="475488" cy="147013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6" name="Rectangle 355">
                  <a:extLst>
                    <a:ext uri="{FF2B5EF4-FFF2-40B4-BE49-F238E27FC236}">
                      <a16:creationId xmlns:a16="http://schemas.microsoft.com/office/drawing/2014/main" id="{005830C4-D839-2842-A08A-9026081785DF}"/>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26" name="Group 325">
                <a:extLst>
                  <a:ext uri="{FF2B5EF4-FFF2-40B4-BE49-F238E27FC236}">
                    <a16:creationId xmlns:a16="http://schemas.microsoft.com/office/drawing/2014/main" id="{2F32B83D-2E80-284D-B7FA-54DF6B88DCDD}"/>
                  </a:ext>
                </a:extLst>
              </p:cNvPr>
              <p:cNvGrpSpPr/>
              <p:nvPr/>
            </p:nvGrpSpPr>
            <p:grpSpPr>
              <a:xfrm>
                <a:off x="2980182" y="2075688"/>
                <a:ext cx="512191" cy="1470136"/>
                <a:chOff x="1578737" y="2542032"/>
                <a:chExt cx="512191" cy="1470136"/>
              </a:xfrm>
            </p:grpSpPr>
            <p:sp>
              <p:nvSpPr>
                <p:cNvPr id="353" name="Rectangle 352">
                  <a:extLst>
                    <a:ext uri="{FF2B5EF4-FFF2-40B4-BE49-F238E27FC236}">
                      <a16:creationId xmlns:a16="http://schemas.microsoft.com/office/drawing/2014/main" id="{77915303-9745-BD40-8DC1-ED786DF52480}"/>
                    </a:ext>
                  </a:extLst>
                </p:cNvPr>
                <p:cNvSpPr/>
                <p:nvPr/>
              </p:nvSpPr>
              <p:spPr>
                <a:xfrm>
                  <a:off x="1578737" y="2542032"/>
                  <a:ext cx="475488" cy="1470136"/>
                </a:xfrm>
                <a:prstGeom prst="rect">
                  <a:avLst/>
                </a:prstGeom>
                <a:solidFill>
                  <a:srgbClr val="B2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4" name="Rectangle 353">
                  <a:extLst>
                    <a:ext uri="{FF2B5EF4-FFF2-40B4-BE49-F238E27FC236}">
                      <a16:creationId xmlns:a16="http://schemas.microsoft.com/office/drawing/2014/main" id="{CED3F9FE-385E-414F-8EC3-8DD502B928C4}"/>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27" name="Group 326">
                <a:extLst>
                  <a:ext uri="{FF2B5EF4-FFF2-40B4-BE49-F238E27FC236}">
                    <a16:creationId xmlns:a16="http://schemas.microsoft.com/office/drawing/2014/main" id="{3BE127C1-B3A4-C343-A837-BACF0165751F}"/>
                  </a:ext>
                </a:extLst>
              </p:cNvPr>
              <p:cNvGrpSpPr/>
              <p:nvPr/>
            </p:nvGrpSpPr>
            <p:grpSpPr>
              <a:xfrm>
                <a:off x="3488944" y="2075688"/>
                <a:ext cx="509016" cy="1470136"/>
                <a:chOff x="1581912" y="2542032"/>
                <a:chExt cx="509016" cy="1470136"/>
              </a:xfrm>
            </p:grpSpPr>
            <p:sp>
              <p:nvSpPr>
                <p:cNvPr id="351" name="Rectangle 350">
                  <a:extLst>
                    <a:ext uri="{FF2B5EF4-FFF2-40B4-BE49-F238E27FC236}">
                      <a16:creationId xmlns:a16="http://schemas.microsoft.com/office/drawing/2014/main" id="{397B4CFB-8560-AE42-9AF8-EBB6892170C5}"/>
                    </a:ext>
                  </a:extLst>
                </p:cNvPr>
                <p:cNvSpPr/>
                <p:nvPr/>
              </p:nvSpPr>
              <p:spPr>
                <a:xfrm>
                  <a:off x="1581912" y="2542032"/>
                  <a:ext cx="475488" cy="147013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2" name="Rectangle 351">
                  <a:extLst>
                    <a:ext uri="{FF2B5EF4-FFF2-40B4-BE49-F238E27FC236}">
                      <a16:creationId xmlns:a16="http://schemas.microsoft.com/office/drawing/2014/main" id="{F7B1AB03-D7CB-3044-BCD8-40877F22AD18}"/>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28" name="Group 327">
                <a:extLst>
                  <a:ext uri="{FF2B5EF4-FFF2-40B4-BE49-F238E27FC236}">
                    <a16:creationId xmlns:a16="http://schemas.microsoft.com/office/drawing/2014/main" id="{06A8E90A-6C81-0B43-B39A-4FB1FB2A6024}"/>
                  </a:ext>
                </a:extLst>
              </p:cNvPr>
              <p:cNvGrpSpPr/>
              <p:nvPr/>
            </p:nvGrpSpPr>
            <p:grpSpPr>
              <a:xfrm>
                <a:off x="3997705" y="2075688"/>
                <a:ext cx="512192" cy="1470136"/>
                <a:chOff x="1578736" y="2542032"/>
                <a:chExt cx="512192" cy="1470136"/>
              </a:xfrm>
            </p:grpSpPr>
            <p:sp>
              <p:nvSpPr>
                <p:cNvPr id="349" name="Rectangle 348">
                  <a:extLst>
                    <a:ext uri="{FF2B5EF4-FFF2-40B4-BE49-F238E27FC236}">
                      <a16:creationId xmlns:a16="http://schemas.microsoft.com/office/drawing/2014/main" id="{E1473A7D-0CCB-494E-BCEE-B9AB80B7468C}"/>
                    </a:ext>
                  </a:extLst>
                </p:cNvPr>
                <p:cNvSpPr/>
                <p:nvPr/>
              </p:nvSpPr>
              <p:spPr>
                <a:xfrm>
                  <a:off x="1578736" y="2542032"/>
                  <a:ext cx="475488" cy="1470136"/>
                </a:xfrm>
                <a:prstGeom prst="rect">
                  <a:avLst/>
                </a:prstGeom>
                <a:solidFill>
                  <a:srgbClr val="B2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0" name="Rectangle 349">
                  <a:extLst>
                    <a:ext uri="{FF2B5EF4-FFF2-40B4-BE49-F238E27FC236}">
                      <a16:creationId xmlns:a16="http://schemas.microsoft.com/office/drawing/2014/main" id="{981A46DB-5CA9-2741-8ADA-EA0F05D478B8}"/>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29" name="Group 328">
                <a:extLst>
                  <a:ext uri="{FF2B5EF4-FFF2-40B4-BE49-F238E27FC236}">
                    <a16:creationId xmlns:a16="http://schemas.microsoft.com/office/drawing/2014/main" id="{8E23FB67-F199-FC40-AF94-DAE1BACB7B24}"/>
                  </a:ext>
                </a:extLst>
              </p:cNvPr>
              <p:cNvGrpSpPr/>
              <p:nvPr/>
            </p:nvGrpSpPr>
            <p:grpSpPr>
              <a:xfrm>
                <a:off x="4527582" y="2075688"/>
                <a:ext cx="487902" cy="1470136"/>
                <a:chOff x="1603026" y="2542032"/>
                <a:chExt cx="487902" cy="1470136"/>
              </a:xfrm>
            </p:grpSpPr>
            <p:sp>
              <p:nvSpPr>
                <p:cNvPr id="347" name="Rectangle 346">
                  <a:extLst>
                    <a:ext uri="{FF2B5EF4-FFF2-40B4-BE49-F238E27FC236}">
                      <a16:creationId xmlns:a16="http://schemas.microsoft.com/office/drawing/2014/main" id="{4E04B62C-CCA4-EF41-A935-C96DC11E3D12}"/>
                    </a:ext>
                  </a:extLst>
                </p:cNvPr>
                <p:cNvSpPr/>
                <p:nvPr/>
              </p:nvSpPr>
              <p:spPr>
                <a:xfrm>
                  <a:off x="1603026" y="2542032"/>
                  <a:ext cx="475488" cy="147013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8" name="Rectangle 347">
                  <a:extLst>
                    <a:ext uri="{FF2B5EF4-FFF2-40B4-BE49-F238E27FC236}">
                      <a16:creationId xmlns:a16="http://schemas.microsoft.com/office/drawing/2014/main" id="{8D8009F2-6996-4345-ACB0-DD81CA2EEC5B}"/>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30" name="Group 329">
                <a:extLst>
                  <a:ext uri="{FF2B5EF4-FFF2-40B4-BE49-F238E27FC236}">
                    <a16:creationId xmlns:a16="http://schemas.microsoft.com/office/drawing/2014/main" id="{6ADD457F-D154-D14D-9600-6D24E395C124}"/>
                  </a:ext>
                </a:extLst>
              </p:cNvPr>
              <p:cNvGrpSpPr/>
              <p:nvPr/>
            </p:nvGrpSpPr>
            <p:grpSpPr>
              <a:xfrm>
                <a:off x="4994116" y="2075688"/>
                <a:ext cx="533305" cy="1470136"/>
                <a:chOff x="1557623" y="2542032"/>
                <a:chExt cx="533305" cy="1470136"/>
              </a:xfrm>
            </p:grpSpPr>
            <p:sp>
              <p:nvSpPr>
                <p:cNvPr id="345" name="Rectangle 344">
                  <a:extLst>
                    <a:ext uri="{FF2B5EF4-FFF2-40B4-BE49-F238E27FC236}">
                      <a16:creationId xmlns:a16="http://schemas.microsoft.com/office/drawing/2014/main" id="{2E8B9712-75C2-FC4C-88C5-2FC3296D9300}"/>
                    </a:ext>
                  </a:extLst>
                </p:cNvPr>
                <p:cNvSpPr/>
                <p:nvPr/>
              </p:nvSpPr>
              <p:spPr>
                <a:xfrm>
                  <a:off x="1557623" y="2542032"/>
                  <a:ext cx="475488" cy="1470136"/>
                </a:xfrm>
                <a:prstGeom prst="rect">
                  <a:avLst/>
                </a:prstGeom>
                <a:solidFill>
                  <a:srgbClr val="B2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6" name="Rectangle 345">
                  <a:extLst>
                    <a:ext uri="{FF2B5EF4-FFF2-40B4-BE49-F238E27FC236}">
                      <a16:creationId xmlns:a16="http://schemas.microsoft.com/office/drawing/2014/main" id="{2BDE0609-0959-9440-8E6D-1FB9480FA88C}"/>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31" name="Group 330">
                <a:extLst>
                  <a:ext uri="{FF2B5EF4-FFF2-40B4-BE49-F238E27FC236}">
                    <a16:creationId xmlns:a16="http://schemas.microsoft.com/office/drawing/2014/main" id="{77223EA0-9F94-964B-905A-EB8EE5CABF2D}"/>
                  </a:ext>
                </a:extLst>
              </p:cNvPr>
              <p:cNvGrpSpPr/>
              <p:nvPr/>
            </p:nvGrpSpPr>
            <p:grpSpPr>
              <a:xfrm>
                <a:off x="5523992" y="2075688"/>
                <a:ext cx="509016" cy="1470136"/>
                <a:chOff x="1581912" y="2542032"/>
                <a:chExt cx="509016" cy="1470136"/>
              </a:xfrm>
            </p:grpSpPr>
            <p:sp>
              <p:nvSpPr>
                <p:cNvPr id="343" name="Rectangle 342">
                  <a:extLst>
                    <a:ext uri="{FF2B5EF4-FFF2-40B4-BE49-F238E27FC236}">
                      <a16:creationId xmlns:a16="http://schemas.microsoft.com/office/drawing/2014/main" id="{C6B6D5C8-FD53-A442-933B-B57C896BCB88}"/>
                    </a:ext>
                  </a:extLst>
                </p:cNvPr>
                <p:cNvSpPr/>
                <p:nvPr/>
              </p:nvSpPr>
              <p:spPr>
                <a:xfrm>
                  <a:off x="1581912" y="2542032"/>
                  <a:ext cx="475488" cy="147013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4" name="Rectangle 343">
                  <a:extLst>
                    <a:ext uri="{FF2B5EF4-FFF2-40B4-BE49-F238E27FC236}">
                      <a16:creationId xmlns:a16="http://schemas.microsoft.com/office/drawing/2014/main" id="{D5BFAB17-217D-9F43-9F86-0D794DCE8113}"/>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32" name="Group 331">
                <a:extLst>
                  <a:ext uri="{FF2B5EF4-FFF2-40B4-BE49-F238E27FC236}">
                    <a16:creationId xmlns:a16="http://schemas.microsoft.com/office/drawing/2014/main" id="{F7CD3E3D-A9A9-8A41-AAFC-14874FD5B690}"/>
                  </a:ext>
                </a:extLst>
              </p:cNvPr>
              <p:cNvGrpSpPr/>
              <p:nvPr/>
            </p:nvGrpSpPr>
            <p:grpSpPr>
              <a:xfrm>
                <a:off x="6032754" y="2075688"/>
                <a:ext cx="512191" cy="1470136"/>
                <a:chOff x="1578737" y="2542032"/>
                <a:chExt cx="512191" cy="1470136"/>
              </a:xfrm>
            </p:grpSpPr>
            <p:sp>
              <p:nvSpPr>
                <p:cNvPr id="341" name="Rectangle 340">
                  <a:extLst>
                    <a:ext uri="{FF2B5EF4-FFF2-40B4-BE49-F238E27FC236}">
                      <a16:creationId xmlns:a16="http://schemas.microsoft.com/office/drawing/2014/main" id="{44513573-6471-B849-A08B-6509E3C6D138}"/>
                    </a:ext>
                  </a:extLst>
                </p:cNvPr>
                <p:cNvSpPr/>
                <p:nvPr/>
              </p:nvSpPr>
              <p:spPr>
                <a:xfrm>
                  <a:off x="1578737" y="2542032"/>
                  <a:ext cx="475488" cy="1470136"/>
                </a:xfrm>
                <a:prstGeom prst="rect">
                  <a:avLst/>
                </a:prstGeom>
                <a:solidFill>
                  <a:srgbClr val="B2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2" name="Rectangle 341">
                  <a:extLst>
                    <a:ext uri="{FF2B5EF4-FFF2-40B4-BE49-F238E27FC236}">
                      <a16:creationId xmlns:a16="http://schemas.microsoft.com/office/drawing/2014/main" id="{671726A8-C200-6B47-A7EA-8E000DDC91C2}"/>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33" name="Group 332">
                <a:extLst>
                  <a:ext uri="{FF2B5EF4-FFF2-40B4-BE49-F238E27FC236}">
                    <a16:creationId xmlns:a16="http://schemas.microsoft.com/office/drawing/2014/main" id="{33FF5EB9-9556-8042-AAB2-06CD18E094D5}"/>
                  </a:ext>
                </a:extLst>
              </p:cNvPr>
              <p:cNvGrpSpPr/>
              <p:nvPr/>
            </p:nvGrpSpPr>
            <p:grpSpPr>
              <a:xfrm>
                <a:off x="6541516" y="2075688"/>
                <a:ext cx="509016" cy="1470136"/>
                <a:chOff x="1581912" y="2542032"/>
                <a:chExt cx="509016" cy="1470136"/>
              </a:xfrm>
            </p:grpSpPr>
            <p:sp>
              <p:nvSpPr>
                <p:cNvPr id="339" name="Rectangle 338">
                  <a:extLst>
                    <a:ext uri="{FF2B5EF4-FFF2-40B4-BE49-F238E27FC236}">
                      <a16:creationId xmlns:a16="http://schemas.microsoft.com/office/drawing/2014/main" id="{F84043E1-26A4-5A4C-B480-F6FCF55F4980}"/>
                    </a:ext>
                  </a:extLst>
                </p:cNvPr>
                <p:cNvSpPr/>
                <p:nvPr/>
              </p:nvSpPr>
              <p:spPr>
                <a:xfrm>
                  <a:off x="1581912" y="2542032"/>
                  <a:ext cx="475488" cy="147013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0" name="Rectangle 339">
                  <a:extLst>
                    <a:ext uri="{FF2B5EF4-FFF2-40B4-BE49-F238E27FC236}">
                      <a16:creationId xmlns:a16="http://schemas.microsoft.com/office/drawing/2014/main" id="{ABA4D51A-1C11-7D44-9424-CB32685CA584}"/>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34" name="Group 333">
                <a:extLst>
                  <a:ext uri="{FF2B5EF4-FFF2-40B4-BE49-F238E27FC236}">
                    <a16:creationId xmlns:a16="http://schemas.microsoft.com/office/drawing/2014/main" id="{D3099CFB-8A0E-1E4F-9A45-9A951CA252F4}"/>
                  </a:ext>
                </a:extLst>
              </p:cNvPr>
              <p:cNvGrpSpPr/>
              <p:nvPr/>
            </p:nvGrpSpPr>
            <p:grpSpPr>
              <a:xfrm>
                <a:off x="7050278" y="2075688"/>
                <a:ext cx="512191" cy="1470136"/>
                <a:chOff x="1578737" y="2542032"/>
                <a:chExt cx="512191" cy="1470136"/>
              </a:xfrm>
            </p:grpSpPr>
            <p:sp>
              <p:nvSpPr>
                <p:cNvPr id="337" name="Rectangle 336">
                  <a:extLst>
                    <a:ext uri="{FF2B5EF4-FFF2-40B4-BE49-F238E27FC236}">
                      <a16:creationId xmlns:a16="http://schemas.microsoft.com/office/drawing/2014/main" id="{554E0135-FA2E-8C4F-A22F-E141ED67B0F1}"/>
                    </a:ext>
                  </a:extLst>
                </p:cNvPr>
                <p:cNvSpPr/>
                <p:nvPr/>
              </p:nvSpPr>
              <p:spPr>
                <a:xfrm>
                  <a:off x="1578737" y="2542032"/>
                  <a:ext cx="475488" cy="1470136"/>
                </a:xfrm>
                <a:prstGeom prst="rect">
                  <a:avLst/>
                </a:prstGeom>
                <a:solidFill>
                  <a:srgbClr val="B2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8" name="Rectangle 337">
                  <a:extLst>
                    <a:ext uri="{FF2B5EF4-FFF2-40B4-BE49-F238E27FC236}">
                      <a16:creationId xmlns:a16="http://schemas.microsoft.com/office/drawing/2014/main" id="{CF0E5C95-6FAF-A647-B97E-2E87261AE7B9}"/>
                    </a:ext>
                  </a:extLst>
                </p:cNvPr>
                <p:cNvSpPr/>
                <p:nvPr/>
              </p:nvSpPr>
              <p:spPr>
                <a:xfrm>
                  <a:off x="2054352" y="2542032"/>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35" name="Rectangle 334">
                <a:extLst>
                  <a:ext uri="{FF2B5EF4-FFF2-40B4-BE49-F238E27FC236}">
                    <a16:creationId xmlns:a16="http://schemas.microsoft.com/office/drawing/2014/main" id="{1CD3C92D-BA83-8F4E-89FD-982B8B3F20B7}"/>
                  </a:ext>
                </a:extLst>
              </p:cNvPr>
              <p:cNvSpPr/>
              <p:nvPr/>
            </p:nvSpPr>
            <p:spPr>
              <a:xfrm>
                <a:off x="1417764" y="3556674"/>
                <a:ext cx="6108614" cy="4815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6" name="Rectangle 335">
                <a:extLst>
                  <a:ext uri="{FF2B5EF4-FFF2-40B4-BE49-F238E27FC236}">
                    <a16:creationId xmlns:a16="http://schemas.microsoft.com/office/drawing/2014/main" id="{47D8FD3D-7956-0D4F-9657-FA30A6C46E1A}"/>
                  </a:ext>
                </a:extLst>
              </p:cNvPr>
              <p:cNvSpPr/>
              <p:nvPr/>
            </p:nvSpPr>
            <p:spPr>
              <a:xfrm>
                <a:off x="1417764" y="2075688"/>
                <a:ext cx="36576" cy="685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362" name="Group 361">
            <a:extLst>
              <a:ext uri="{FF2B5EF4-FFF2-40B4-BE49-F238E27FC236}">
                <a16:creationId xmlns:a16="http://schemas.microsoft.com/office/drawing/2014/main" id="{81BD251F-C2B1-0946-9062-0DBF2319C101}"/>
              </a:ext>
            </a:extLst>
          </p:cNvPr>
          <p:cNvGrpSpPr/>
          <p:nvPr/>
        </p:nvGrpSpPr>
        <p:grpSpPr>
          <a:xfrm>
            <a:off x="8087168" y="5676919"/>
            <a:ext cx="4802189" cy="679433"/>
            <a:chOff x="7778461" y="5486228"/>
            <a:chExt cx="3623601" cy="679433"/>
          </a:xfrm>
        </p:grpSpPr>
        <p:grpSp>
          <p:nvGrpSpPr>
            <p:cNvPr id="367" name="Group 366">
              <a:extLst>
                <a:ext uri="{FF2B5EF4-FFF2-40B4-BE49-F238E27FC236}">
                  <a16:creationId xmlns:a16="http://schemas.microsoft.com/office/drawing/2014/main" id="{236EA471-2C28-EF47-AC59-14A0217F31BB}"/>
                </a:ext>
              </a:extLst>
            </p:cNvPr>
            <p:cNvGrpSpPr/>
            <p:nvPr/>
          </p:nvGrpSpPr>
          <p:grpSpPr>
            <a:xfrm>
              <a:off x="7778461" y="5486228"/>
              <a:ext cx="2007370" cy="679433"/>
              <a:chOff x="5819543" y="2223404"/>
              <a:chExt cx="2580635" cy="1349462"/>
            </a:xfrm>
          </p:grpSpPr>
          <p:sp>
            <p:nvSpPr>
              <p:cNvPr id="373" name="Rectangle 372">
                <a:extLst>
                  <a:ext uri="{FF2B5EF4-FFF2-40B4-BE49-F238E27FC236}">
                    <a16:creationId xmlns:a16="http://schemas.microsoft.com/office/drawing/2014/main" id="{C1691A20-4809-F14A-8C96-EF42B70C4860}"/>
                  </a:ext>
                </a:extLst>
              </p:cNvPr>
              <p:cNvSpPr/>
              <p:nvPr/>
            </p:nvSpPr>
            <p:spPr>
              <a:xfrm>
                <a:off x="5819543" y="2375856"/>
                <a:ext cx="314683" cy="453869"/>
              </a:xfrm>
              <a:prstGeom prst="rect">
                <a:avLst/>
              </a:prstGeom>
              <a:solidFill>
                <a:srgbClr val="EFB9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4" name="Rectangle 373">
                <a:extLst>
                  <a:ext uri="{FF2B5EF4-FFF2-40B4-BE49-F238E27FC236}">
                    <a16:creationId xmlns:a16="http://schemas.microsoft.com/office/drawing/2014/main" id="{C89C0D9E-26E0-EC40-B49C-3CFF2DAD868E}"/>
                  </a:ext>
                </a:extLst>
              </p:cNvPr>
              <p:cNvSpPr/>
              <p:nvPr/>
            </p:nvSpPr>
            <p:spPr>
              <a:xfrm>
                <a:off x="5819543" y="3059165"/>
                <a:ext cx="314682" cy="45387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5" name="TextBox 374">
                <a:extLst>
                  <a:ext uri="{FF2B5EF4-FFF2-40B4-BE49-F238E27FC236}">
                    <a16:creationId xmlns:a16="http://schemas.microsoft.com/office/drawing/2014/main" id="{29498784-6A80-5A46-BD99-968C1F063229}"/>
                  </a:ext>
                </a:extLst>
              </p:cNvPr>
              <p:cNvSpPr txBox="1"/>
              <p:nvPr/>
            </p:nvSpPr>
            <p:spPr>
              <a:xfrm>
                <a:off x="6156747" y="2223404"/>
                <a:ext cx="2243431" cy="611295"/>
              </a:xfrm>
              <a:prstGeom prst="rect">
                <a:avLst/>
              </a:prstGeom>
              <a:noFill/>
            </p:spPr>
            <p:txBody>
              <a:bodyPr wrap="square" rtlCol="0">
                <a:spAutoFit/>
              </a:bodyPr>
              <a:lstStyle/>
              <a:p>
                <a:r>
                  <a:rPr lang="en-US" sz="1400"/>
                  <a:t>Processor Tiles</a:t>
                </a:r>
              </a:p>
            </p:txBody>
          </p:sp>
          <p:sp>
            <p:nvSpPr>
              <p:cNvPr id="376" name="TextBox 375">
                <a:extLst>
                  <a:ext uri="{FF2B5EF4-FFF2-40B4-BE49-F238E27FC236}">
                    <a16:creationId xmlns:a16="http://schemas.microsoft.com/office/drawing/2014/main" id="{2B9C6388-D03C-DD4D-99D6-C3F910EADBE8}"/>
                  </a:ext>
                </a:extLst>
              </p:cNvPr>
              <p:cNvSpPr txBox="1"/>
              <p:nvPr/>
            </p:nvSpPr>
            <p:spPr>
              <a:xfrm>
                <a:off x="6156747" y="2961571"/>
                <a:ext cx="2243431" cy="611295"/>
              </a:xfrm>
              <a:prstGeom prst="rect">
                <a:avLst/>
              </a:prstGeom>
              <a:noFill/>
            </p:spPr>
            <p:txBody>
              <a:bodyPr wrap="square" rtlCol="0">
                <a:spAutoFit/>
              </a:bodyPr>
              <a:lstStyle/>
              <a:p>
                <a:r>
                  <a:rPr lang="en-US" sz="1400" b="1"/>
                  <a:t>MAPLE Tiles</a:t>
                </a:r>
              </a:p>
            </p:txBody>
          </p:sp>
        </p:grpSp>
        <p:sp>
          <p:nvSpPr>
            <p:cNvPr id="364" name="Rectangle 363">
              <a:extLst>
                <a:ext uri="{FF2B5EF4-FFF2-40B4-BE49-F238E27FC236}">
                  <a16:creationId xmlns:a16="http://schemas.microsoft.com/office/drawing/2014/main" id="{5E7ACA9A-76CA-224F-8F8B-F76505303084}"/>
                </a:ext>
              </a:extLst>
            </p:cNvPr>
            <p:cNvSpPr/>
            <p:nvPr/>
          </p:nvSpPr>
          <p:spPr>
            <a:xfrm>
              <a:off x="9128172" y="5549982"/>
              <a:ext cx="244779" cy="228514"/>
            </a:xfrm>
            <a:prstGeom prst="rect">
              <a:avLst/>
            </a:prstGeom>
            <a:solidFill>
              <a:srgbClr val="B2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5" name="TextBox 364">
              <a:extLst>
                <a:ext uri="{FF2B5EF4-FFF2-40B4-BE49-F238E27FC236}">
                  <a16:creationId xmlns:a16="http://schemas.microsoft.com/office/drawing/2014/main" id="{9D129244-4E2A-914E-9D71-7B23B20059D7}"/>
                </a:ext>
              </a:extLst>
            </p:cNvPr>
            <p:cNvSpPr txBox="1"/>
            <p:nvPr/>
          </p:nvSpPr>
          <p:spPr>
            <a:xfrm>
              <a:off x="9656986" y="5520121"/>
              <a:ext cx="1745076" cy="307777"/>
            </a:xfrm>
            <a:prstGeom prst="rect">
              <a:avLst/>
            </a:prstGeom>
            <a:noFill/>
          </p:spPr>
          <p:txBody>
            <a:bodyPr wrap="square" rtlCol="0">
              <a:spAutoFit/>
            </a:bodyPr>
            <a:lstStyle/>
            <a:p>
              <a:r>
                <a:rPr lang="en-US" sz="1400"/>
                <a:t>Accelerator Tiles</a:t>
              </a:r>
            </a:p>
          </p:txBody>
        </p:sp>
        <p:sp>
          <p:nvSpPr>
            <p:cNvPr id="366" name="Rectangle 365">
              <a:extLst>
                <a:ext uri="{FF2B5EF4-FFF2-40B4-BE49-F238E27FC236}">
                  <a16:creationId xmlns:a16="http://schemas.microsoft.com/office/drawing/2014/main" id="{EB38630F-B3D1-1043-A897-2674E689EF2C}"/>
                </a:ext>
              </a:extLst>
            </p:cNvPr>
            <p:cNvSpPr/>
            <p:nvPr/>
          </p:nvSpPr>
          <p:spPr>
            <a:xfrm>
              <a:off x="9361626" y="5549982"/>
              <a:ext cx="244779" cy="228514"/>
            </a:xfrm>
            <a:prstGeom prst="rect">
              <a:avLst/>
            </a:prstGeom>
            <a:solidFill>
              <a:srgbClr val="43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377" name="Rectangle 376">
            <a:extLst>
              <a:ext uri="{FF2B5EF4-FFF2-40B4-BE49-F238E27FC236}">
                <a16:creationId xmlns:a16="http://schemas.microsoft.com/office/drawing/2014/main" id="{680B2828-B8E1-C947-A2FB-D92BE5F5E9D5}"/>
              </a:ext>
            </a:extLst>
          </p:cNvPr>
          <p:cNvSpPr/>
          <p:nvPr/>
        </p:nvSpPr>
        <p:spPr>
          <a:xfrm>
            <a:off x="8459348" y="6538912"/>
            <a:ext cx="2893060" cy="276999"/>
          </a:xfrm>
          <a:prstGeom prst="rect">
            <a:avLst/>
          </a:prstGeom>
        </p:spPr>
        <p:txBody>
          <a:bodyPr wrap="square">
            <a:spAutoFit/>
          </a:bodyPr>
          <a:lstStyle/>
          <a:p>
            <a:r>
              <a:rPr lang="en-US" sz="1200"/>
              <a:t>Images credit: DECADES Team</a:t>
            </a:r>
          </a:p>
        </p:txBody>
      </p:sp>
      <p:cxnSp>
        <p:nvCxnSpPr>
          <p:cNvPr id="368" name="Straight Connector 367">
            <a:extLst>
              <a:ext uri="{FF2B5EF4-FFF2-40B4-BE49-F238E27FC236}">
                <a16:creationId xmlns:a16="http://schemas.microsoft.com/office/drawing/2014/main" id="{DC6E44A1-8F0C-9B44-BFFE-B18A3644B690}"/>
              </a:ext>
            </a:extLst>
          </p:cNvPr>
          <p:cNvCxnSpPr>
            <a:cxnSpLocks/>
          </p:cNvCxnSpPr>
          <p:nvPr/>
        </p:nvCxnSpPr>
        <p:spPr>
          <a:xfrm>
            <a:off x="568411" y="1112104"/>
            <a:ext cx="10952686" cy="0"/>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pic>
        <p:nvPicPr>
          <p:cNvPr id="369" name="Picture 368">
            <a:extLst>
              <a:ext uri="{FF2B5EF4-FFF2-40B4-BE49-F238E27FC236}">
                <a16:creationId xmlns:a16="http://schemas.microsoft.com/office/drawing/2014/main" id="{8A8CC954-275B-A34D-B1C7-BA63A07EFDFF}"/>
              </a:ext>
            </a:extLst>
          </p:cNvPr>
          <p:cNvPicPr>
            <a:picLocks noChangeAspect="1"/>
          </p:cNvPicPr>
          <p:nvPr/>
        </p:nvPicPr>
        <p:blipFill>
          <a:blip r:embed="rId4"/>
          <a:stretch>
            <a:fillRect/>
          </a:stretch>
        </p:blipFill>
        <p:spPr>
          <a:xfrm>
            <a:off x="4492401" y="4862571"/>
            <a:ext cx="3002047" cy="1887002"/>
          </a:xfrm>
          <a:prstGeom prst="rect">
            <a:avLst/>
          </a:prstGeom>
        </p:spPr>
      </p:pic>
      <p:cxnSp>
        <p:nvCxnSpPr>
          <p:cNvPr id="5" name="Straight Connector 4">
            <a:extLst>
              <a:ext uri="{FF2B5EF4-FFF2-40B4-BE49-F238E27FC236}">
                <a16:creationId xmlns:a16="http://schemas.microsoft.com/office/drawing/2014/main" id="{CE1DA6E0-FB3D-E64C-8FE7-93845CB991C7}"/>
              </a:ext>
            </a:extLst>
          </p:cNvPr>
          <p:cNvCxnSpPr>
            <a:cxnSpLocks/>
          </p:cNvCxnSpPr>
          <p:nvPr/>
        </p:nvCxnSpPr>
        <p:spPr>
          <a:xfrm flipV="1">
            <a:off x="4492401" y="4781863"/>
            <a:ext cx="3702401" cy="1054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50F98C58-0490-AA4F-BD29-BC9134A00264}"/>
              </a:ext>
            </a:extLst>
          </p:cNvPr>
          <p:cNvCxnSpPr>
            <a:cxnSpLocks/>
            <a:endCxn id="243" idx="3"/>
          </p:cNvCxnSpPr>
          <p:nvPr/>
        </p:nvCxnSpPr>
        <p:spPr>
          <a:xfrm flipV="1">
            <a:off x="7482840" y="4989899"/>
            <a:ext cx="989976" cy="1713074"/>
          </a:xfrm>
          <a:prstGeom prst="line">
            <a:avLst/>
          </a:prstGeom>
        </p:spPr>
        <p:style>
          <a:lnRef idx="1">
            <a:schemeClr val="accent1"/>
          </a:lnRef>
          <a:fillRef idx="0">
            <a:schemeClr val="accent1"/>
          </a:fillRef>
          <a:effectRef idx="0">
            <a:schemeClr val="accent1"/>
          </a:effectRef>
          <a:fontRef idx="minor">
            <a:schemeClr val="tx1"/>
          </a:fontRef>
        </p:style>
      </p:cxnSp>
      <p:pic>
        <p:nvPicPr>
          <p:cNvPr id="378" name="Picture 377">
            <a:extLst>
              <a:ext uri="{FF2B5EF4-FFF2-40B4-BE49-F238E27FC236}">
                <a16:creationId xmlns:a16="http://schemas.microsoft.com/office/drawing/2014/main" id="{85FECBE3-7370-C243-9371-C6C0E1D27DCE}"/>
              </a:ext>
            </a:extLst>
          </p:cNvPr>
          <p:cNvPicPr>
            <a:picLocks noChangeAspect="1"/>
          </p:cNvPicPr>
          <p:nvPr/>
        </p:nvPicPr>
        <p:blipFill>
          <a:blip r:embed="rId4"/>
          <a:stretch>
            <a:fillRect/>
          </a:stretch>
        </p:blipFill>
        <p:spPr>
          <a:xfrm>
            <a:off x="8194803" y="4781862"/>
            <a:ext cx="288220" cy="181167"/>
          </a:xfrm>
          <a:prstGeom prst="rect">
            <a:avLst/>
          </a:prstGeom>
        </p:spPr>
      </p:pic>
      <p:sp>
        <p:nvSpPr>
          <p:cNvPr id="361" name="Rectangle 360">
            <a:extLst>
              <a:ext uri="{FF2B5EF4-FFF2-40B4-BE49-F238E27FC236}">
                <a16:creationId xmlns:a16="http://schemas.microsoft.com/office/drawing/2014/main" id="{E5E500C2-9B44-844B-B5A5-89EC22141D64}"/>
              </a:ext>
            </a:extLst>
          </p:cNvPr>
          <p:cNvSpPr/>
          <p:nvPr/>
        </p:nvSpPr>
        <p:spPr>
          <a:xfrm>
            <a:off x="1324130" y="4989899"/>
            <a:ext cx="2697417" cy="1231106"/>
          </a:xfrm>
          <a:prstGeom prst="rect">
            <a:avLst/>
          </a:prstGeom>
        </p:spPr>
        <p:txBody>
          <a:bodyPr wrap="square">
            <a:spAutoFit/>
          </a:bodyPr>
          <a:lstStyle/>
          <a:p>
            <a:r>
              <a:rPr lang="en-US" i="1"/>
              <a:t>Each MAPLE unit contains a MMU</a:t>
            </a:r>
            <a:r>
              <a:rPr lang="en-US" sz="2000" i="1"/>
              <a:t> with</a:t>
            </a:r>
            <a:r>
              <a:rPr lang="en-US" i="1"/>
              <a:t> Translation Lookaside Buffer (TLB) and a Page Table Walker (PTW)</a:t>
            </a:r>
          </a:p>
        </p:txBody>
      </p:sp>
    </p:spTree>
    <p:extLst>
      <p:ext uri="{BB962C8B-B14F-4D97-AF65-F5344CB8AC3E}">
        <p14:creationId xmlns:p14="http://schemas.microsoft.com/office/powerpoint/2010/main" val="4029695607"/>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14527A-4F17-CB44-975C-D4F23F934F67}"/>
              </a:ext>
            </a:extLst>
          </p:cNvPr>
          <p:cNvSpPr>
            <a:spLocks noGrp="1"/>
          </p:cNvSpPr>
          <p:nvPr>
            <p:ph type="title"/>
          </p:nvPr>
        </p:nvSpPr>
        <p:spPr>
          <a:xfrm>
            <a:off x="594360" y="637125"/>
            <a:ext cx="3802276" cy="5256371"/>
          </a:xfrm>
        </p:spPr>
        <p:txBody>
          <a:bodyPr>
            <a:normAutofit/>
          </a:bodyPr>
          <a:lstStyle/>
          <a:p>
            <a:r>
              <a:rPr lang="en-US" sz="4800"/>
              <a:t>Outline</a:t>
            </a:r>
          </a:p>
        </p:txBody>
      </p:sp>
      <p:sp>
        <p:nvSpPr>
          <p:cNvPr id="4" name="Slide Number Placeholder 3">
            <a:extLst>
              <a:ext uri="{FF2B5EF4-FFF2-40B4-BE49-F238E27FC236}">
                <a16:creationId xmlns:a16="http://schemas.microsoft.com/office/drawing/2014/main" id="{E6DB7102-B85A-AD4B-933E-4EFC1D86CB83}"/>
              </a:ext>
            </a:extLst>
          </p:cNvPr>
          <p:cNvSpPr>
            <a:spLocks noGrp="1"/>
          </p:cNvSpPr>
          <p:nvPr>
            <p:ph type="sldNum" sz="quarter" idx="12"/>
          </p:nvPr>
        </p:nvSpPr>
        <p:spPr>
          <a:xfrm>
            <a:off x="8610600" y="6356350"/>
            <a:ext cx="2743200" cy="365125"/>
          </a:xfrm>
        </p:spPr>
        <p:txBody>
          <a:bodyPr>
            <a:normAutofit/>
          </a:bodyPr>
          <a:lstStyle/>
          <a:p>
            <a:pPr>
              <a:spcAft>
                <a:spcPts val="600"/>
              </a:spcAft>
            </a:pPr>
            <a:fld id="{3A98EE3D-8CD1-4C3F-BD1C-C98C9596463C}" type="slidenum">
              <a:rPr lang="en-US">
                <a:solidFill>
                  <a:srgbClr val="898989"/>
                </a:solidFill>
              </a:rPr>
              <a:pPr>
                <a:spcAft>
                  <a:spcPts val="600"/>
                </a:spcAft>
              </a:pPr>
              <a:t>24</a:t>
            </a:fld>
            <a:endParaRPr lang="en-US">
              <a:solidFill>
                <a:srgbClr val="898989"/>
              </a:solidFill>
            </a:endParaRPr>
          </a:p>
        </p:txBody>
      </p:sp>
      <p:graphicFrame>
        <p:nvGraphicFramePr>
          <p:cNvPr id="6" name="Content Placeholder 2">
            <a:extLst>
              <a:ext uri="{FF2B5EF4-FFF2-40B4-BE49-F238E27FC236}">
                <a16:creationId xmlns:a16="http://schemas.microsoft.com/office/drawing/2014/main" id="{93173127-1EA1-4EF1-8008-617584704A23}"/>
              </a:ext>
            </a:extLst>
          </p:cNvPr>
          <p:cNvGraphicFramePr>
            <a:graphicFrameLocks noGrp="1"/>
          </p:cNvGraphicFramePr>
          <p:nvPr>
            <p:ph idx="1"/>
            <p:extLst>
              <p:ext uri="{D42A27DB-BD31-4B8C-83A1-F6EECF244321}">
                <p14:modId xmlns:p14="http://schemas.microsoft.com/office/powerpoint/2010/main" val="2872337922"/>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A6BE696B-D288-5A47-A99E-5D1CDEA9312F}"/>
              </a:ext>
            </a:extLst>
          </p:cNvPr>
          <p:cNvSpPr txBox="1"/>
          <p:nvPr/>
        </p:nvSpPr>
        <p:spPr>
          <a:xfrm>
            <a:off x="4175760" y="166624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605374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58FA9-4CF3-3743-9A66-8A0EF32B9260}"/>
              </a:ext>
            </a:extLst>
          </p:cNvPr>
          <p:cNvSpPr>
            <a:spLocks noGrp="1"/>
          </p:cNvSpPr>
          <p:nvPr>
            <p:ph type="title"/>
          </p:nvPr>
        </p:nvSpPr>
        <p:spPr>
          <a:xfrm>
            <a:off x="670903" y="155228"/>
            <a:ext cx="10515600" cy="1325563"/>
          </a:xfrm>
        </p:spPr>
        <p:txBody>
          <a:bodyPr/>
          <a:lstStyle/>
          <a:p>
            <a:r>
              <a:rPr lang="en-US"/>
              <a:t>Graph/Sparse Applications</a:t>
            </a:r>
          </a:p>
        </p:txBody>
      </p:sp>
      <p:sp>
        <p:nvSpPr>
          <p:cNvPr id="56" name="Content Placeholder 2">
            <a:extLst>
              <a:ext uri="{FF2B5EF4-FFF2-40B4-BE49-F238E27FC236}">
                <a16:creationId xmlns:a16="http://schemas.microsoft.com/office/drawing/2014/main" id="{2C11478A-2B87-AE42-B7CE-18B4C5D8855F}"/>
              </a:ext>
            </a:extLst>
          </p:cNvPr>
          <p:cNvSpPr>
            <a:spLocks noGrp="1"/>
          </p:cNvSpPr>
          <p:nvPr>
            <p:ph idx="1"/>
          </p:nvPr>
        </p:nvSpPr>
        <p:spPr>
          <a:xfrm>
            <a:off x="838201" y="1690688"/>
            <a:ext cx="6248399" cy="4781372"/>
          </a:xfrm>
        </p:spPr>
        <p:txBody>
          <a:bodyPr>
            <a:normAutofit/>
          </a:bodyPr>
          <a:lstStyle/>
          <a:p>
            <a:pPr>
              <a:spcAft>
                <a:spcPts val="1200"/>
              </a:spcAft>
            </a:pPr>
            <a:r>
              <a:rPr lang="en-US" sz="2000" b="1"/>
              <a:t>Vertex-programmable (VP) graph processing primitives:</a:t>
            </a:r>
          </a:p>
          <a:p>
            <a:pPr lvl="1">
              <a:spcAft>
                <a:spcPts val="1200"/>
              </a:spcAft>
            </a:pPr>
            <a:r>
              <a:rPr lang="en-US" sz="1800" b="1"/>
              <a:t>Breadth-First Search (BFS)</a:t>
            </a:r>
            <a:r>
              <a:rPr lang="en-US" sz="1800"/>
              <a:t>: Determine the distance (number of node hops) to all nodes.</a:t>
            </a:r>
          </a:p>
          <a:p>
            <a:pPr lvl="1">
              <a:spcAft>
                <a:spcPts val="1200"/>
              </a:spcAft>
            </a:pPr>
            <a:r>
              <a:rPr lang="en-US" sz="1800" b="1"/>
              <a:t>Single-Source Shortest Paths (SSSP)</a:t>
            </a:r>
            <a:r>
              <a:rPr lang="en-US" sz="1800"/>
              <a:t>: Determine the shortest distance (sum of path edge weights) to all nodes.</a:t>
            </a:r>
            <a:endParaRPr lang="en-US" sz="1800" b="1"/>
          </a:p>
          <a:p>
            <a:pPr lvl="1">
              <a:spcAft>
                <a:spcPts val="1200"/>
              </a:spcAft>
            </a:pPr>
            <a:r>
              <a:rPr lang="en-US" sz="1800" b="1"/>
              <a:t>PageRank (PR)</a:t>
            </a:r>
            <a:r>
              <a:rPr lang="en-US" sz="1800"/>
              <a:t>: Determine node ranks based on the distributed ranks of neighbors.</a:t>
            </a:r>
          </a:p>
          <a:p>
            <a:pPr>
              <a:spcAft>
                <a:spcPts val="1200"/>
              </a:spcAft>
            </a:pPr>
            <a:r>
              <a:rPr lang="en-US" sz="2000" b="1"/>
              <a:t>Sparse-Dense Hadamard Product (SDHP)</a:t>
            </a:r>
            <a:r>
              <a:rPr lang="en-US" sz="2000"/>
              <a:t>: Multiplication between a sparse and a dense matrix.</a:t>
            </a:r>
            <a:endParaRPr lang="en-US" sz="2000" b="1"/>
          </a:p>
          <a:p>
            <a:pPr>
              <a:spcAft>
                <a:spcPts val="1200"/>
              </a:spcAft>
            </a:pPr>
            <a:r>
              <a:rPr lang="en-US" sz="2000" b="1"/>
              <a:t>Bipartite Graph Projections (GP)</a:t>
            </a:r>
            <a:r>
              <a:rPr lang="en-US" sz="2000"/>
              <a:t>: Relate nodes in one partition based on common neighbors in the other.</a:t>
            </a:r>
          </a:p>
          <a:p>
            <a:pPr>
              <a:spcAft>
                <a:spcPts val="1200"/>
              </a:spcAft>
            </a:pPr>
            <a:endParaRPr lang="en-US" sz="2200" b="1"/>
          </a:p>
        </p:txBody>
      </p:sp>
      <p:sp>
        <p:nvSpPr>
          <p:cNvPr id="3" name="Slide Number Placeholder 2">
            <a:extLst>
              <a:ext uri="{FF2B5EF4-FFF2-40B4-BE49-F238E27FC236}">
                <a16:creationId xmlns:a16="http://schemas.microsoft.com/office/drawing/2014/main" id="{11CF7905-5D12-664F-B103-838A59DF4B27}"/>
              </a:ext>
            </a:extLst>
          </p:cNvPr>
          <p:cNvSpPr>
            <a:spLocks noGrp="1"/>
          </p:cNvSpPr>
          <p:nvPr>
            <p:ph type="sldNum" sz="quarter" idx="12"/>
          </p:nvPr>
        </p:nvSpPr>
        <p:spPr/>
        <p:txBody>
          <a:bodyPr/>
          <a:lstStyle/>
          <a:p>
            <a:fld id="{3A98EE3D-8CD1-4C3F-BD1C-C98C9596463C}" type="slidenum">
              <a:rPr lang="en-US" smtClean="0"/>
              <a:t>25</a:t>
            </a:fld>
            <a:endParaRPr lang="en-US"/>
          </a:p>
        </p:txBody>
      </p:sp>
      <p:pic>
        <p:nvPicPr>
          <p:cNvPr id="53" name="Picture 52">
            <a:extLst>
              <a:ext uri="{FF2B5EF4-FFF2-40B4-BE49-F238E27FC236}">
                <a16:creationId xmlns:a16="http://schemas.microsoft.com/office/drawing/2014/main" id="{FB3EBB37-6331-9945-AF8F-0D761F49D31C}"/>
              </a:ext>
            </a:extLst>
          </p:cNvPr>
          <p:cNvPicPr>
            <a:picLocks noChangeAspect="1"/>
          </p:cNvPicPr>
          <p:nvPr/>
        </p:nvPicPr>
        <p:blipFill>
          <a:blip r:embed="rId3"/>
          <a:stretch>
            <a:fillRect/>
          </a:stretch>
        </p:blipFill>
        <p:spPr>
          <a:xfrm>
            <a:off x="8722131" y="1522994"/>
            <a:ext cx="2791039" cy="2302607"/>
          </a:xfrm>
          <a:prstGeom prst="rect">
            <a:avLst/>
          </a:prstGeom>
        </p:spPr>
      </p:pic>
      <p:pic>
        <p:nvPicPr>
          <p:cNvPr id="54" name="Picture 53">
            <a:extLst>
              <a:ext uri="{FF2B5EF4-FFF2-40B4-BE49-F238E27FC236}">
                <a16:creationId xmlns:a16="http://schemas.microsoft.com/office/drawing/2014/main" id="{10CB112B-0CC6-E543-8C16-4EB4A6A61E46}"/>
              </a:ext>
            </a:extLst>
          </p:cNvPr>
          <p:cNvPicPr>
            <a:picLocks noChangeAspect="1"/>
          </p:cNvPicPr>
          <p:nvPr/>
        </p:nvPicPr>
        <p:blipFill>
          <a:blip r:embed="rId4"/>
          <a:stretch>
            <a:fillRect/>
          </a:stretch>
        </p:blipFill>
        <p:spPr>
          <a:xfrm>
            <a:off x="8722132" y="3982307"/>
            <a:ext cx="2791038" cy="1933511"/>
          </a:xfrm>
          <a:prstGeom prst="rect">
            <a:avLst/>
          </a:prstGeom>
        </p:spPr>
      </p:pic>
      <p:sp>
        <p:nvSpPr>
          <p:cNvPr id="55" name="TextBox 54">
            <a:extLst>
              <a:ext uri="{FF2B5EF4-FFF2-40B4-BE49-F238E27FC236}">
                <a16:creationId xmlns:a16="http://schemas.microsoft.com/office/drawing/2014/main" id="{598783E3-4F91-6842-B0BA-C61E470F2F65}"/>
              </a:ext>
            </a:extLst>
          </p:cNvPr>
          <p:cNvSpPr txBox="1"/>
          <p:nvPr/>
        </p:nvSpPr>
        <p:spPr>
          <a:xfrm>
            <a:off x="8722131" y="6072524"/>
            <a:ext cx="2791040" cy="307777"/>
          </a:xfrm>
          <a:prstGeom prst="rect">
            <a:avLst/>
          </a:prstGeom>
          <a:noFill/>
        </p:spPr>
        <p:txBody>
          <a:bodyPr wrap="square" rtlCol="0">
            <a:spAutoFit/>
          </a:bodyPr>
          <a:lstStyle/>
          <a:p>
            <a:pPr algn="ctr"/>
            <a:r>
              <a:rPr lang="en-US" sz="1400" i="1"/>
              <a:t>Images from Wikipedia</a:t>
            </a:r>
          </a:p>
        </p:txBody>
      </p:sp>
      <p:sp>
        <p:nvSpPr>
          <p:cNvPr id="8" name="Right Brace 7">
            <a:extLst>
              <a:ext uri="{FF2B5EF4-FFF2-40B4-BE49-F238E27FC236}">
                <a16:creationId xmlns:a16="http://schemas.microsoft.com/office/drawing/2014/main" id="{52D732DF-C77A-8746-A515-E76C9EA987BB}"/>
              </a:ext>
            </a:extLst>
          </p:cNvPr>
          <p:cNvSpPr/>
          <p:nvPr/>
        </p:nvSpPr>
        <p:spPr>
          <a:xfrm>
            <a:off x="6684683" y="4418806"/>
            <a:ext cx="208375" cy="1497012"/>
          </a:xfrm>
          <a:prstGeom prst="righ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9" name="TextBox 8">
            <a:extLst>
              <a:ext uri="{FF2B5EF4-FFF2-40B4-BE49-F238E27FC236}">
                <a16:creationId xmlns:a16="http://schemas.microsoft.com/office/drawing/2014/main" id="{FC79482B-FAB4-354A-A572-4928A1A094E7}"/>
              </a:ext>
            </a:extLst>
          </p:cNvPr>
          <p:cNvSpPr txBox="1"/>
          <p:nvPr/>
        </p:nvSpPr>
        <p:spPr>
          <a:xfrm>
            <a:off x="6796215" y="4628703"/>
            <a:ext cx="1925915" cy="1077218"/>
          </a:xfrm>
          <a:prstGeom prst="rect">
            <a:avLst/>
          </a:prstGeom>
          <a:noFill/>
          <a:ln w="19050">
            <a:noFill/>
          </a:ln>
        </p:spPr>
        <p:txBody>
          <a:bodyPr wrap="square" rtlCol="0">
            <a:spAutoFit/>
          </a:bodyPr>
          <a:lstStyle/>
          <a:p>
            <a:pPr algn="ctr"/>
            <a:r>
              <a:rPr lang="en-US" sz="1600">
                <a:solidFill>
                  <a:srgbClr val="FF0000"/>
                </a:solidFill>
              </a:rPr>
              <a:t>Used in recommendation systems and sparse neural networks</a:t>
            </a:r>
          </a:p>
        </p:txBody>
      </p:sp>
      <p:sp>
        <p:nvSpPr>
          <p:cNvPr id="10" name="Right Brace 9">
            <a:extLst>
              <a:ext uri="{FF2B5EF4-FFF2-40B4-BE49-F238E27FC236}">
                <a16:creationId xmlns:a16="http://schemas.microsoft.com/office/drawing/2014/main" id="{A9B1EC3D-364E-FD40-B9CF-21EDC7366F7C}"/>
              </a:ext>
            </a:extLst>
          </p:cNvPr>
          <p:cNvSpPr/>
          <p:nvPr/>
        </p:nvSpPr>
        <p:spPr>
          <a:xfrm>
            <a:off x="7075399" y="1752019"/>
            <a:ext cx="215900" cy="2400300"/>
          </a:xfrm>
          <a:prstGeom prst="righ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6234DB3-D5A5-6848-946B-2F0C31305099}"/>
              </a:ext>
            </a:extLst>
          </p:cNvPr>
          <p:cNvSpPr txBox="1"/>
          <p:nvPr/>
        </p:nvSpPr>
        <p:spPr>
          <a:xfrm>
            <a:off x="7206328" y="2437815"/>
            <a:ext cx="1515802" cy="1077218"/>
          </a:xfrm>
          <a:prstGeom prst="rect">
            <a:avLst/>
          </a:prstGeom>
          <a:noFill/>
          <a:ln w="19050">
            <a:noFill/>
          </a:ln>
        </p:spPr>
        <p:txBody>
          <a:bodyPr wrap="square" rtlCol="0">
            <a:spAutoFit/>
          </a:bodyPr>
          <a:lstStyle/>
          <a:p>
            <a:pPr algn="ctr"/>
            <a:r>
              <a:rPr lang="en-US" sz="1600">
                <a:solidFill>
                  <a:srgbClr val="FF0000"/>
                </a:solidFill>
              </a:rPr>
              <a:t>Push- and pull-based graph processing primitives</a:t>
            </a:r>
          </a:p>
        </p:txBody>
      </p:sp>
      <p:cxnSp>
        <p:nvCxnSpPr>
          <p:cNvPr id="12" name="Straight Connector 11">
            <a:extLst>
              <a:ext uri="{FF2B5EF4-FFF2-40B4-BE49-F238E27FC236}">
                <a16:creationId xmlns:a16="http://schemas.microsoft.com/office/drawing/2014/main" id="{F8E1200A-B2EB-354A-A9E8-460D7C00EA4D}"/>
              </a:ext>
            </a:extLst>
          </p:cNvPr>
          <p:cNvCxnSpPr>
            <a:cxnSpLocks/>
          </p:cNvCxnSpPr>
          <p:nvPr/>
        </p:nvCxnSpPr>
        <p:spPr>
          <a:xfrm>
            <a:off x="568411" y="1112104"/>
            <a:ext cx="10952686" cy="0"/>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894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58FA9-4CF3-3743-9A66-8A0EF32B9260}"/>
              </a:ext>
            </a:extLst>
          </p:cNvPr>
          <p:cNvSpPr>
            <a:spLocks noGrp="1"/>
          </p:cNvSpPr>
          <p:nvPr>
            <p:ph type="title"/>
          </p:nvPr>
        </p:nvSpPr>
        <p:spPr>
          <a:xfrm>
            <a:off x="670903" y="86379"/>
            <a:ext cx="10515600" cy="1325563"/>
          </a:xfrm>
        </p:spPr>
        <p:txBody>
          <a:bodyPr/>
          <a:lstStyle/>
          <a:p>
            <a:r>
              <a:rPr lang="en-US"/>
              <a:t>Methodology</a:t>
            </a:r>
          </a:p>
        </p:txBody>
      </p:sp>
      <p:sp>
        <p:nvSpPr>
          <p:cNvPr id="56" name="Content Placeholder 2">
            <a:extLst>
              <a:ext uri="{FF2B5EF4-FFF2-40B4-BE49-F238E27FC236}">
                <a16:creationId xmlns:a16="http://schemas.microsoft.com/office/drawing/2014/main" id="{2C11478A-2B87-AE42-B7CE-18B4C5D8855F}"/>
              </a:ext>
            </a:extLst>
          </p:cNvPr>
          <p:cNvSpPr>
            <a:spLocks noGrp="1"/>
          </p:cNvSpPr>
          <p:nvPr>
            <p:ph idx="1"/>
          </p:nvPr>
        </p:nvSpPr>
        <p:spPr>
          <a:xfrm>
            <a:off x="838203" y="1690688"/>
            <a:ext cx="4625572" cy="4400623"/>
          </a:xfrm>
        </p:spPr>
        <p:txBody>
          <a:bodyPr>
            <a:normAutofit/>
          </a:bodyPr>
          <a:lstStyle/>
          <a:p>
            <a:pPr>
              <a:spcAft>
                <a:spcPts val="600"/>
              </a:spcAft>
            </a:pPr>
            <a:r>
              <a:rPr lang="en-US" sz="2000"/>
              <a:t>4 input </a:t>
            </a:r>
            <a:r>
              <a:rPr lang="en-US" sz="2000" b="1"/>
              <a:t>datasets</a:t>
            </a:r>
            <a:r>
              <a:rPr lang="en-US" sz="2000"/>
              <a:t> per application</a:t>
            </a:r>
          </a:p>
          <a:p>
            <a:pPr>
              <a:spcAft>
                <a:spcPts val="600"/>
              </a:spcAft>
            </a:pPr>
            <a:r>
              <a:rPr lang="en-US" sz="2000" b="1"/>
              <a:t>Clang/LLVM compiler</a:t>
            </a:r>
          </a:p>
          <a:p>
            <a:pPr lvl="1">
              <a:spcAft>
                <a:spcPts val="600"/>
              </a:spcAft>
            </a:pPr>
            <a:r>
              <a:rPr lang="en-US" sz="1800"/>
              <a:t>Performs passes on C source code</a:t>
            </a:r>
          </a:p>
          <a:p>
            <a:pPr>
              <a:spcAft>
                <a:spcPts val="600"/>
              </a:spcAft>
            </a:pPr>
            <a:r>
              <a:rPr lang="en-US" sz="2000" b="1"/>
              <a:t>MosaicSim</a:t>
            </a:r>
            <a:r>
              <a:rPr lang="en-US" sz="2000" b="1" baseline="30000"/>
              <a:t>1</a:t>
            </a:r>
            <a:r>
              <a:rPr lang="en-US" sz="2000" b="1"/>
              <a:t> </a:t>
            </a:r>
            <a:r>
              <a:rPr lang="en-US" sz="2000"/>
              <a:t>cycle-driven simulator</a:t>
            </a:r>
            <a:endParaRPr lang="en-US" sz="2000" b="1"/>
          </a:p>
          <a:p>
            <a:pPr lvl="1">
              <a:spcAft>
                <a:spcPts val="600"/>
              </a:spcAft>
            </a:pPr>
            <a:r>
              <a:rPr lang="en-US" sz="1800"/>
              <a:t>Models static and dynamic (control flow and memory aliasing) dependencies, and hardware resource use</a:t>
            </a:r>
          </a:p>
          <a:p>
            <a:pPr>
              <a:spcAft>
                <a:spcPts val="600"/>
              </a:spcAft>
            </a:pPr>
            <a:r>
              <a:rPr lang="en-US" sz="2000" b="1"/>
              <a:t>Core models</a:t>
            </a:r>
          </a:p>
          <a:p>
            <a:pPr lvl="1">
              <a:spcAft>
                <a:spcPts val="600"/>
              </a:spcAft>
            </a:pPr>
            <a:r>
              <a:rPr lang="en-US" sz="1800"/>
              <a:t>Simple, single-issue in-order processor</a:t>
            </a:r>
          </a:p>
          <a:p>
            <a:pPr lvl="1">
              <a:spcAft>
                <a:spcPts val="600"/>
              </a:spcAft>
            </a:pPr>
            <a:r>
              <a:rPr lang="en-US" sz="1800"/>
              <a:t>Out-of-order processor with ideal control flow and memory speculation</a:t>
            </a:r>
          </a:p>
        </p:txBody>
      </p:sp>
      <p:sp>
        <p:nvSpPr>
          <p:cNvPr id="3" name="Slide Number Placeholder 2">
            <a:extLst>
              <a:ext uri="{FF2B5EF4-FFF2-40B4-BE49-F238E27FC236}">
                <a16:creationId xmlns:a16="http://schemas.microsoft.com/office/drawing/2014/main" id="{11CF7905-5D12-664F-B103-838A59DF4B27}"/>
              </a:ext>
            </a:extLst>
          </p:cNvPr>
          <p:cNvSpPr>
            <a:spLocks noGrp="1"/>
          </p:cNvSpPr>
          <p:nvPr>
            <p:ph type="sldNum" sz="quarter" idx="12"/>
          </p:nvPr>
        </p:nvSpPr>
        <p:spPr/>
        <p:txBody>
          <a:bodyPr/>
          <a:lstStyle/>
          <a:p>
            <a:fld id="{3A98EE3D-8CD1-4C3F-BD1C-C98C9596463C}" type="slidenum">
              <a:rPr lang="en-US" smtClean="0"/>
              <a:t>26</a:t>
            </a:fld>
            <a:endParaRPr lang="en-US"/>
          </a:p>
        </p:txBody>
      </p:sp>
      <p:sp>
        <p:nvSpPr>
          <p:cNvPr id="14" name="Right Brace 13">
            <a:extLst>
              <a:ext uri="{FF2B5EF4-FFF2-40B4-BE49-F238E27FC236}">
                <a16:creationId xmlns:a16="http://schemas.microsoft.com/office/drawing/2014/main" id="{A6A1DC8A-754D-D04B-8A7F-C7956D4B3ED9}"/>
              </a:ext>
            </a:extLst>
          </p:cNvPr>
          <p:cNvSpPr/>
          <p:nvPr/>
        </p:nvSpPr>
        <p:spPr>
          <a:xfrm rot="10800000">
            <a:off x="6849054" y="898121"/>
            <a:ext cx="259515" cy="2241700"/>
          </a:xfrm>
          <a:prstGeom prst="righ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F19A34BC-8B9D-B247-B2C8-D2770C0505F5}"/>
              </a:ext>
            </a:extLst>
          </p:cNvPr>
          <p:cNvSpPr txBox="1"/>
          <p:nvPr/>
        </p:nvSpPr>
        <p:spPr>
          <a:xfrm>
            <a:off x="5483361" y="1611760"/>
            <a:ext cx="1359538" cy="830997"/>
          </a:xfrm>
          <a:prstGeom prst="rect">
            <a:avLst/>
          </a:prstGeom>
          <a:noFill/>
          <a:ln w="19050">
            <a:noFill/>
          </a:ln>
        </p:spPr>
        <p:txBody>
          <a:bodyPr wrap="square" rtlCol="0">
            <a:spAutoFit/>
          </a:bodyPr>
          <a:lstStyle/>
          <a:p>
            <a:pPr algn="ctr"/>
            <a:r>
              <a:rPr lang="en-US" sz="1600">
                <a:solidFill>
                  <a:srgbClr val="FF0000"/>
                </a:solidFill>
              </a:rPr>
              <a:t>Synthetic and real power-law inputs</a:t>
            </a:r>
          </a:p>
        </p:txBody>
      </p:sp>
      <p:sp>
        <p:nvSpPr>
          <p:cNvPr id="16" name="Right Brace 15">
            <a:extLst>
              <a:ext uri="{FF2B5EF4-FFF2-40B4-BE49-F238E27FC236}">
                <a16:creationId xmlns:a16="http://schemas.microsoft.com/office/drawing/2014/main" id="{2F4344F4-2990-344B-8AD4-C9FE63091212}"/>
              </a:ext>
            </a:extLst>
          </p:cNvPr>
          <p:cNvSpPr/>
          <p:nvPr/>
        </p:nvSpPr>
        <p:spPr>
          <a:xfrm rot="10800000">
            <a:off x="6842897" y="3364312"/>
            <a:ext cx="259515" cy="1336508"/>
          </a:xfrm>
          <a:prstGeom prst="righ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36B2CD20-C845-3C45-AE08-FAF5EEAF3014}"/>
              </a:ext>
            </a:extLst>
          </p:cNvPr>
          <p:cNvSpPr txBox="1"/>
          <p:nvPr/>
        </p:nvSpPr>
        <p:spPr>
          <a:xfrm>
            <a:off x="5483361" y="3613496"/>
            <a:ext cx="1359538" cy="830997"/>
          </a:xfrm>
          <a:prstGeom prst="rect">
            <a:avLst/>
          </a:prstGeom>
          <a:noFill/>
          <a:ln w="19050">
            <a:noFill/>
          </a:ln>
        </p:spPr>
        <p:txBody>
          <a:bodyPr wrap="square" rtlCol="0">
            <a:spAutoFit/>
          </a:bodyPr>
          <a:lstStyle/>
          <a:p>
            <a:pPr algn="ctr"/>
            <a:r>
              <a:rPr lang="en-US" sz="1600">
                <a:solidFill>
                  <a:srgbClr val="FF0000"/>
                </a:solidFill>
              </a:rPr>
              <a:t>Memory hierarchy and queue models</a:t>
            </a:r>
          </a:p>
        </p:txBody>
      </p:sp>
      <p:sp>
        <p:nvSpPr>
          <p:cNvPr id="18" name="TextBox 17">
            <a:extLst>
              <a:ext uri="{FF2B5EF4-FFF2-40B4-BE49-F238E27FC236}">
                <a16:creationId xmlns:a16="http://schemas.microsoft.com/office/drawing/2014/main" id="{123014EB-8C32-7742-89C7-964E1D5BDF51}"/>
              </a:ext>
            </a:extLst>
          </p:cNvPr>
          <p:cNvSpPr txBox="1"/>
          <p:nvPr/>
        </p:nvSpPr>
        <p:spPr>
          <a:xfrm>
            <a:off x="5692156" y="5214554"/>
            <a:ext cx="1159643" cy="830997"/>
          </a:xfrm>
          <a:prstGeom prst="rect">
            <a:avLst/>
          </a:prstGeom>
          <a:noFill/>
          <a:ln w="19050">
            <a:noFill/>
          </a:ln>
        </p:spPr>
        <p:txBody>
          <a:bodyPr wrap="square" rtlCol="0">
            <a:spAutoFit/>
          </a:bodyPr>
          <a:lstStyle/>
          <a:p>
            <a:pPr algn="ctr"/>
            <a:r>
              <a:rPr lang="en-US" sz="1600">
                <a:solidFill>
                  <a:srgbClr val="FF0000"/>
                </a:solidFill>
              </a:rPr>
              <a:t>Core model parameter comparison</a:t>
            </a:r>
          </a:p>
        </p:txBody>
      </p:sp>
      <p:sp>
        <p:nvSpPr>
          <p:cNvPr id="19" name="Right Brace 18">
            <a:extLst>
              <a:ext uri="{FF2B5EF4-FFF2-40B4-BE49-F238E27FC236}">
                <a16:creationId xmlns:a16="http://schemas.microsoft.com/office/drawing/2014/main" id="{7806BE88-09B1-6647-A23C-64DFE5843C25}"/>
              </a:ext>
            </a:extLst>
          </p:cNvPr>
          <p:cNvSpPr/>
          <p:nvPr/>
        </p:nvSpPr>
        <p:spPr>
          <a:xfrm rot="10800000">
            <a:off x="6851798" y="4991924"/>
            <a:ext cx="259515" cy="1245757"/>
          </a:xfrm>
          <a:prstGeom prst="righ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5DB8C82D-07D4-8E4B-8DE7-6BAB88714515}"/>
              </a:ext>
            </a:extLst>
          </p:cNvPr>
          <p:cNvSpPr/>
          <p:nvPr/>
        </p:nvSpPr>
        <p:spPr>
          <a:xfrm>
            <a:off x="121682" y="6329430"/>
            <a:ext cx="9121000" cy="523220"/>
          </a:xfrm>
          <a:prstGeom prst="rect">
            <a:avLst/>
          </a:prstGeom>
        </p:spPr>
        <p:txBody>
          <a:bodyPr wrap="square" lIns="45720" rIns="45720">
            <a:spAutoFit/>
          </a:bodyPr>
          <a:lstStyle/>
          <a:p>
            <a:r>
              <a:rPr lang="en-US" sz="1400" i="1" baseline="30000"/>
              <a:t>1</a:t>
            </a:r>
            <a:r>
              <a:rPr lang="en-US" sz="1400" i="1"/>
              <a:t> O. Matthews, A. Manocha, D. </a:t>
            </a:r>
            <a:r>
              <a:rPr lang="en-US" sz="1400" i="1" err="1"/>
              <a:t>Giri</a:t>
            </a:r>
            <a:r>
              <a:rPr lang="en-US" sz="1400" i="1"/>
              <a:t>, M. </a:t>
            </a:r>
            <a:r>
              <a:rPr lang="en-US" sz="1400" i="1" err="1"/>
              <a:t>Orenes</a:t>
            </a:r>
            <a:r>
              <a:rPr lang="en-US" sz="1400" i="1"/>
              <a:t> Vera, E. </a:t>
            </a:r>
            <a:r>
              <a:rPr lang="en-US" sz="1400" i="1" err="1"/>
              <a:t>Tureci</a:t>
            </a:r>
            <a:r>
              <a:rPr lang="en-US" sz="1400" i="1"/>
              <a:t>, T. Sorensen, T. J. Ham, J. L. Aragón, L. </a:t>
            </a:r>
            <a:r>
              <a:rPr lang="en-US" sz="1400" i="1" err="1"/>
              <a:t>Carloni</a:t>
            </a:r>
            <a:r>
              <a:rPr lang="en-US" sz="1400" i="1"/>
              <a:t>, and M. </a:t>
            </a:r>
            <a:r>
              <a:rPr lang="en-US" sz="1400" i="1" err="1"/>
              <a:t>Martonosi</a:t>
            </a:r>
            <a:r>
              <a:rPr lang="en-US" sz="1400" i="1"/>
              <a:t>. “</a:t>
            </a:r>
            <a:r>
              <a:rPr lang="en-US" sz="1400" i="1" err="1"/>
              <a:t>MosaicSim</a:t>
            </a:r>
            <a:r>
              <a:rPr lang="en-US" sz="1400" i="1"/>
              <a:t>: A Lightweight, Modular Simulator for Heterogeneous Systems,” In ISPASS, 2020.</a:t>
            </a:r>
          </a:p>
        </p:txBody>
      </p:sp>
      <p:pic>
        <p:nvPicPr>
          <p:cNvPr id="6" name="Picture 5">
            <a:extLst>
              <a:ext uri="{FF2B5EF4-FFF2-40B4-BE49-F238E27FC236}">
                <a16:creationId xmlns:a16="http://schemas.microsoft.com/office/drawing/2014/main" id="{F3DB9194-0FBD-E94C-987B-29F52CE138B5}"/>
              </a:ext>
            </a:extLst>
          </p:cNvPr>
          <p:cNvPicPr>
            <a:picLocks noChangeAspect="1"/>
          </p:cNvPicPr>
          <p:nvPr/>
        </p:nvPicPr>
        <p:blipFill>
          <a:blip r:embed="rId3"/>
          <a:stretch>
            <a:fillRect/>
          </a:stretch>
        </p:blipFill>
        <p:spPr>
          <a:xfrm>
            <a:off x="7111315" y="819087"/>
            <a:ext cx="4559301" cy="2406056"/>
          </a:xfrm>
          <a:prstGeom prst="rect">
            <a:avLst/>
          </a:prstGeom>
        </p:spPr>
      </p:pic>
      <p:pic>
        <p:nvPicPr>
          <p:cNvPr id="10" name="Picture 9">
            <a:extLst>
              <a:ext uri="{FF2B5EF4-FFF2-40B4-BE49-F238E27FC236}">
                <a16:creationId xmlns:a16="http://schemas.microsoft.com/office/drawing/2014/main" id="{D0078057-F458-094E-990B-70EC953041D9}"/>
              </a:ext>
            </a:extLst>
          </p:cNvPr>
          <p:cNvPicPr>
            <a:picLocks noChangeAspect="1"/>
          </p:cNvPicPr>
          <p:nvPr/>
        </p:nvPicPr>
        <p:blipFill>
          <a:blip r:embed="rId4"/>
          <a:stretch>
            <a:fillRect/>
          </a:stretch>
        </p:blipFill>
        <p:spPr>
          <a:xfrm>
            <a:off x="7111312" y="4912118"/>
            <a:ext cx="4559303" cy="1403533"/>
          </a:xfrm>
          <a:prstGeom prst="rect">
            <a:avLst/>
          </a:prstGeom>
        </p:spPr>
      </p:pic>
      <p:pic>
        <p:nvPicPr>
          <p:cNvPr id="12" name="Picture 11">
            <a:extLst>
              <a:ext uri="{FF2B5EF4-FFF2-40B4-BE49-F238E27FC236}">
                <a16:creationId xmlns:a16="http://schemas.microsoft.com/office/drawing/2014/main" id="{95A9B5FA-A634-8E48-AC36-FEF8252DC384}"/>
              </a:ext>
            </a:extLst>
          </p:cNvPr>
          <p:cNvPicPr>
            <a:picLocks noChangeAspect="1"/>
          </p:cNvPicPr>
          <p:nvPr/>
        </p:nvPicPr>
        <p:blipFill>
          <a:blip r:embed="rId5"/>
          <a:stretch>
            <a:fillRect/>
          </a:stretch>
        </p:blipFill>
        <p:spPr>
          <a:xfrm>
            <a:off x="7111314" y="3285443"/>
            <a:ext cx="4559302" cy="1481991"/>
          </a:xfrm>
          <a:prstGeom prst="rect">
            <a:avLst/>
          </a:prstGeom>
        </p:spPr>
      </p:pic>
      <p:cxnSp>
        <p:nvCxnSpPr>
          <p:cNvPr id="21" name="Straight Connector 20">
            <a:extLst>
              <a:ext uri="{FF2B5EF4-FFF2-40B4-BE49-F238E27FC236}">
                <a16:creationId xmlns:a16="http://schemas.microsoft.com/office/drawing/2014/main" id="{190A61D1-A568-AF46-8C3D-70BED94C9799}"/>
              </a:ext>
            </a:extLst>
          </p:cNvPr>
          <p:cNvCxnSpPr>
            <a:cxnSpLocks/>
          </p:cNvCxnSpPr>
          <p:nvPr/>
        </p:nvCxnSpPr>
        <p:spPr>
          <a:xfrm>
            <a:off x="568411" y="1112104"/>
            <a:ext cx="6150915" cy="0"/>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988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77C65-6AC1-F34A-A219-7EB1FF0CF653}"/>
              </a:ext>
            </a:extLst>
          </p:cNvPr>
          <p:cNvSpPr>
            <a:spLocks noGrp="1"/>
          </p:cNvSpPr>
          <p:nvPr>
            <p:ph type="title"/>
          </p:nvPr>
        </p:nvSpPr>
        <p:spPr>
          <a:xfrm>
            <a:off x="568411" y="-61490"/>
            <a:ext cx="10653771" cy="1325563"/>
          </a:xfrm>
        </p:spPr>
        <p:txBody>
          <a:bodyPr>
            <a:normAutofit/>
          </a:bodyPr>
          <a:lstStyle/>
          <a:p>
            <a:r>
              <a:rPr lang="en-US" sz="4000" err="1"/>
              <a:t>GraphAttack</a:t>
            </a:r>
            <a:r>
              <a:rPr lang="en-US" sz="4000"/>
              <a:t> Tolerates Latency and Better Utilizes Core Area</a:t>
            </a:r>
          </a:p>
        </p:txBody>
      </p:sp>
      <p:sp>
        <p:nvSpPr>
          <p:cNvPr id="3" name="Slide Number Placeholder 2">
            <a:extLst>
              <a:ext uri="{FF2B5EF4-FFF2-40B4-BE49-F238E27FC236}">
                <a16:creationId xmlns:a16="http://schemas.microsoft.com/office/drawing/2014/main" id="{704914F3-AB70-DE48-A9EA-8DB5472B0BA6}"/>
              </a:ext>
            </a:extLst>
          </p:cNvPr>
          <p:cNvSpPr>
            <a:spLocks noGrp="1"/>
          </p:cNvSpPr>
          <p:nvPr>
            <p:ph type="sldNum" sz="quarter" idx="12"/>
          </p:nvPr>
        </p:nvSpPr>
        <p:spPr/>
        <p:txBody>
          <a:bodyPr/>
          <a:lstStyle/>
          <a:p>
            <a:fld id="{3A98EE3D-8CD1-4C3F-BD1C-C98C9596463C}" type="slidenum">
              <a:rPr lang="en-US" smtClean="0"/>
              <a:t>27</a:t>
            </a:fld>
            <a:endParaRPr lang="en-US"/>
          </a:p>
        </p:txBody>
      </p:sp>
      <p:sp>
        <p:nvSpPr>
          <p:cNvPr id="5" name="Rectangle 4">
            <a:extLst>
              <a:ext uri="{FF2B5EF4-FFF2-40B4-BE49-F238E27FC236}">
                <a16:creationId xmlns:a16="http://schemas.microsoft.com/office/drawing/2014/main" id="{578F260C-AADF-F04F-86F6-82C152B5BB17}"/>
              </a:ext>
            </a:extLst>
          </p:cNvPr>
          <p:cNvSpPr/>
          <p:nvPr/>
        </p:nvSpPr>
        <p:spPr>
          <a:xfrm>
            <a:off x="4471885" y="2041956"/>
            <a:ext cx="740632" cy="50178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t>InO</a:t>
            </a:r>
            <a:endParaRPr lang="en-US" sz="2400" b="1"/>
          </a:p>
        </p:txBody>
      </p:sp>
      <p:sp>
        <p:nvSpPr>
          <p:cNvPr id="6" name="Rectangle 5">
            <a:extLst>
              <a:ext uri="{FF2B5EF4-FFF2-40B4-BE49-F238E27FC236}">
                <a16:creationId xmlns:a16="http://schemas.microsoft.com/office/drawing/2014/main" id="{D1188DF1-0671-4F46-ADB7-F4F23F52CE5B}"/>
              </a:ext>
            </a:extLst>
          </p:cNvPr>
          <p:cNvSpPr/>
          <p:nvPr/>
        </p:nvSpPr>
        <p:spPr>
          <a:xfrm>
            <a:off x="5268505" y="2041956"/>
            <a:ext cx="740632" cy="5029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t>InO</a:t>
            </a:r>
            <a:endParaRPr lang="en-US" b="1"/>
          </a:p>
        </p:txBody>
      </p:sp>
      <p:sp>
        <p:nvSpPr>
          <p:cNvPr id="7" name="TextBox 6">
            <a:extLst>
              <a:ext uri="{FF2B5EF4-FFF2-40B4-BE49-F238E27FC236}">
                <a16:creationId xmlns:a16="http://schemas.microsoft.com/office/drawing/2014/main" id="{4CB35E67-8A80-8747-A857-DF08287DBBFC}"/>
              </a:ext>
            </a:extLst>
          </p:cNvPr>
          <p:cNvSpPr txBox="1"/>
          <p:nvPr/>
        </p:nvSpPr>
        <p:spPr>
          <a:xfrm>
            <a:off x="586266" y="3721537"/>
            <a:ext cx="3149290" cy="338554"/>
          </a:xfrm>
          <a:prstGeom prst="rect">
            <a:avLst/>
          </a:prstGeom>
          <a:noFill/>
        </p:spPr>
        <p:txBody>
          <a:bodyPr wrap="square" rtlCol="0">
            <a:spAutoFit/>
          </a:bodyPr>
          <a:lstStyle/>
          <a:p>
            <a:pPr algn="ctr"/>
            <a:r>
              <a:rPr lang="en-US" sz="1600"/>
              <a:t>2 Out-of-Order Cores</a:t>
            </a:r>
          </a:p>
        </p:txBody>
      </p:sp>
      <p:sp>
        <p:nvSpPr>
          <p:cNvPr id="13" name="Rectangle 12">
            <a:extLst>
              <a:ext uri="{FF2B5EF4-FFF2-40B4-BE49-F238E27FC236}">
                <a16:creationId xmlns:a16="http://schemas.microsoft.com/office/drawing/2014/main" id="{33DE10B1-6013-8540-89A6-5ACC1E3886F3}"/>
              </a:ext>
            </a:extLst>
          </p:cNvPr>
          <p:cNvSpPr/>
          <p:nvPr/>
        </p:nvSpPr>
        <p:spPr>
          <a:xfrm>
            <a:off x="8347952" y="1502202"/>
            <a:ext cx="740632" cy="50292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P</a:t>
            </a:r>
          </a:p>
        </p:txBody>
      </p:sp>
      <p:sp>
        <p:nvSpPr>
          <p:cNvPr id="14" name="Rectangle 13">
            <a:extLst>
              <a:ext uri="{FF2B5EF4-FFF2-40B4-BE49-F238E27FC236}">
                <a16:creationId xmlns:a16="http://schemas.microsoft.com/office/drawing/2014/main" id="{B3127726-2F9F-D94E-8964-19B0AFA4368A}"/>
              </a:ext>
            </a:extLst>
          </p:cNvPr>
          <p:cNvSpPr/>
          <p:nvPr/>
        </p:nvSpPr>
        <p:spPr>
          <a:xfrm>
            <a:off x="8347952" y="2051893"/>
            <a:ext cx="740632" cy="5029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a:t>
            </a:r>
          </a:p>
        </p:txBody>
      </p:sp>
      <p:sp>
        <p:nvSpPr>
          <p:cNvPr id="15" name="TextBox 14">
            <a:extLst>
              <a:ext uri="{FF2B5EF4-FFF2-40B4-BE49-F238E27FC236}">
                <a16:creationId xmlns:a16="http://schemas.microsoft.com/office/drawing/2014/main" id="{DD88BC9B-CE34-874F-9291-D00277938D4D}"/>
              </a:ext>
            </a:extLst>
          </p:cNvPr>
          <p:cNvSpPr txBox="1"/>
          <p:nvPr/>
        </p:nvSpPr>
        <p:spPr>
          <a:xfrm>
            <a:off x="8343821" y="3722674"/>
            <a:ext cx="3161258" cy="338554"/>
          </a:xfrm>
          <a:prstGeom prst="rect">
            <a:avLst/>
          </a:prstGeom>
          <a:noFill/>
        </p:spPr>
        <p:txBody>
          <a:bodyPr wrap="square" rtlCol="0">
            <a:spAutoFit/>
          </a:bodyPr>
          <a:lstStyle/>
          <a:p>
            <a:pPr algn="ctr"/>
            <a:r>
              <a:rPr lang="en-US" sz="1600"/>
              <a:t>8 In-Order </a:t>
            </a:r>
            <a:r>
              <a:rPr lang="en-US" sz="1600" err="1"/>
              <a:t>GraphAttack</a:t>
            </a:r>
            <a:r>
              <a:rPr lang="en-US" sz="1600"/>
              <a:t> Pairs</a:t>
            </a:r>
          </a:p>
        </p:txBody>
      </p:sp>
      <p:sp>
        <p:nvSpPr>
          <p:cNvPr id="16" name="TextBox 15">
            <a:extLst>
              <a:ext uri="{FF2B5EF4-FFF2-40B4-BE49-F238E27FC236}">
                <a16:creationId xmlns:a16="http://schemas.microsoft.com/office/drawing/2014/main" id="{49772639-5244-4241-AFCC-AD5131864905}"/>
              </a:ext>
            </a:extLst>
          </p:cNvPr>
          <p:cNvSpPr txBox="1"/>
          <p:nvPr/>
        </p:nvSpPr>
        <p:spPr>
          <a:xfrm>
            <a:off x="7617044" y="2370751"/>
            <a:ext cx="740632" cy="461665"/>
          </a:xfrm>
          <a:prstGeom prst="rect">
            <a:avLst/>
          </a:prstGeom>
          <a:noFill/>
        </p:spPr>
        <p:txBody>
          <a:bodyPr wrap="square" rtlCol="0">
            <a:spAutoFit/>
          </a:bodyPr>
          <a:lstStyle/>
          <a:p>
            <a:pPr algn="ctr"/>
            <a:r>
              <a:rPr lang="en-US" sz="2400" b="1"/>
              <a:t>vs.</a:t>
            </a:r>
          </a:p>
        </p:txBody>
      </p:sp>
      <p:cxnSp>
        <p:nvCxnSpPr>
          <p:cNvPr id="21" name="Straight Connector 20">
            <a:extLst>
              <a:ext uri="{FF2B5EF4-FFF2-40B4-BE49-F238E27FC236}">
                <a16:creationId xmlns:a16="http://schemas.microsoft.com/office/drawing/2014/main" id="{2684E28D-6B9A-E349-AC6B-08A20FE78AE5}"/>
              </a:ext>
            </a:extLst>
          </p:cNvPr>
          <p:cNvCxnSpPr>
            <a:cxnSpLocks/>
          </p:cNvCxnSpPr>
          <p:nvPr/>
        </p:nvCxnSpPr>
        <p:spPr>
          <a:xfrm>
            <a:off x="568411" y="1112104"/>
            <a:ext cx="10952686" cy="0"/>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9977F77-3AFB-5640-9450-72E3681F2807}"/>
              </a:ext>
            </a:extLst>
          </p:cNvPr>
          <p:cNvPicPr>
            <a:picLocks noChangeAspect="1"/>
          </p:cNvPicPr>
          <p:nvPr/>
        </p:nvPicPr>
        <p:blipFill>
          <a:blip r:embed="rId3"/>
          <a:stretch>
            <a:fillRect/>
          </a:stretch>
        </p:blipFill>
        <p:spPr>
          <a:xfrm>
            <a:off x="273060" y="4223490"/>
            <a:ext cx="11639773" cy="2384386"/>
          </a:xfrm>
          <a:prstGeom prst="rect">
            <a:avLst/>
          </a:prstGeom>
        </p:spPr>
      </p:pic>
      <p:cxnSp>
        <p:nvCxnSpPr>
          <p:cNvPr id="20" name="Straight Arrow Connector 19">
            <a:extLst>
              <a:ext uri="{FF2B5EF4-FFF2-40B4-BE49-F238E27FC236}">
                <a16:creationId xmlns:a16="http://schemas.microsoft.com/office/drawing/2014/main" id="{BD0D88EF-C67B-9840-AD82-191FE4B54E1E}"/>
              </a:ext>
            </a:extLst>
          </p:cNvPr>
          <p:cNvCxnSpPr>
            <a:cxnSpLocks/>
          </p:cNvCxnSpPr>
          <p:nvPr/>
        </p:nvCxnSpPr>
        <p:spPr>
          <a:xfrm>
            <a:off x="1059825" y="4910109"/>
            <a:ext cx="0" cy="1332647"/>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16-Point Star 18">
            <a:extLst>
              <a:ext uri="{FF2B5EF4-FFF2-40B4-BE49-F238E27FC236}">
                <a16:creationId xmlns:a16="http://schemas.microsoft.com/office/drawing/2014/main" id="{9D0F7A15-9A79-1142-89E4-699D2EB2041A}"/>
              </a:ext>
            </a:extLst>
          </p:cNvPr>
          <p:cNvSpPr/>
          <p:nvPr/>
        </p:nvSpPr>
        <p:spPr>
          <a:xfrm rot="618707">
            <a:off x="1121182" y="4872819"/>
            <a:ext cx="1116935" cy="517122"/>
          </a:xfrm>
          <a:prstGeom prst="star16">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6.16x</a:t>
            </a:r>
          </a:p>
        </p:txBody>
      </p:sp>
      <p:sp>
        <p:nvSpPr>
          <p:cNvPr id="23" name="Rectangle 22">
            <a:extLst>
              <a:ext uri="{FF2B5EF4-FFF2-40B4-BE49-F238E27FC236}">
                <a16:creationId xmlns:a16="http://schemas.microsoft.com/office/drawing/2014/main" id="{40F50164-B741-024F-B8C4-D1C1ED4EB7BD}"/>
              </a:ext>
            </a:extLst>
          </p:cNvPr>
          <p:cNvSpPr/>
          <p:nvPr/>
        </p:nvSpPr>
        <p:spPr>
          <a:xfrm>
            <a:off x="6072209" y="2043093"/>
            <a:ext cx="740632" cy="50178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t>InO</a:t>
            </a:r>
            <a:endParaRPr lang="en-US" sz="2400" b="1"/>
          </a:p>
        </p:txBody>
      </p:sp>
      <p:sp>
        <p:nvSpPr>
          <p:cNvPr id="24" name="Rectangle 23">
            <a:extLst>
              <a:ext uri="{FF2B5EF4-FFF2-40B4-BE49-F238E27FC236}">
                <a16:creationId xmlns:a16="http://schemas.microsoft.com/office/drawing/2014/main" id="{5F51D3E2-5B06-1843-B920-39A3838E3DD0}"/>
              </a:ext>
            </a:extLst>
          </p:cNvPr>
          <p:cNvSpPr/>
          <p:nvPr/>
        </p:nvSpPr>
        <p:spPr>
          <a:xfrm>
            <a:off x="6880543" y="2041956"/>
            <a:ext cx="740632" cy="5029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t>InO</a:t>
            </a:r>
            <a:endParaRPr lang="en-US" b="1"/>
          </a:p>
        </p:txBody>
      </p:sp>
      <p:sp>
        <p:nvSpPr>
          <p:cNvPr id="25" name="Rectangle 24">
            <a:extLst>
              <a:ext uri="{FF2B5EF4-FFF2-40B4-BE49-F238E27FC236}">
                <a16:creationId xmlns:a16="http://schemas.microsoft.com/office/drawing/2014/main" id="{9E20B0FA-89F5-9147-A6C2-A8C2E040BD0A}"/>
              </a:ext>
            </a:extLst>
          </p:cNvPr>
          <p:cNvSpPr/>
          <p:nvPr/>
        </p:nvSpPr>
        <p:spPr>
          <a:xfrm>
            <a:off x="4471885" y="2601671"/>
            <a:ext cx="740632" cy="50178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t>InO</a:t>
            </a:r>
            <a:endParaRPr lang="en-US" sz="2400" b="1"/>
          </a:p>
        </p:txBody>
      </p:sp>
      <p:sp>
        <p:nvSpPr>
          <p:cNvPr id="26" name="Rectangle 25">
            <a:extLst>
              <a:ext uri="{FF2B5EF4-FFF2-40B4-BE49-F238E27FC236}">
                <a16:creationId xmlns:a16="http://schemas.microsoft.com/office/drawing/2014/main" id="{D4E6DE0E-E8D9-FA41-970F-18AD62F10CA6}"/>
              </a:ext>
            </a:extLst>
          </p:cNvPr>
          <p:cNvSpPr/>
          <p:nvPr/>
        </p:nvSpPr>
        <p:spPr>
          <a:xfrm>
            <a:off x="5268505" y="2601671"/>
            <a:ext cx="740632" cy="5029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t>InO</a:t>
            </a:r>
            <a:endParaRPr lang="en-US" b="1"/>
          </a:p>
        </p:txBody>
      </p:sp>
      <p:sp>
        <p:nvSpPr>
          <p:cNvPr id="27" name="Rectangle 26">
            <a:extLst>
              <a:ext uri="{FF2B5EF4-FFF2-40B4-BE49-F238E27FC236}">
                <a16:creationId xmlns:a16="http://schemas.microsoft.com/office/drawing/2014/main" id="{546D0CC5-116B-EA41-BF58-AB691C00D12A}"/>
              </a:ext>
            </a:extLst>
          </p:cNvPr>
          <p:cNvSpPr/>
          <p:nvPr/>
        </p:nvSpPr>
        <p:spPr>
          <a:xfrm>
            <a:off x="6072209" y="2602808"/>
            <a:ext cx="740632" cy="50178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t>InO</a:t>
            </a:r>
            <a:endParaRPr lang="en-US" sz="2400" b="1"/>
          </a:p>
        </p:txBody>
      </p:sp>
      <p:sp>
        <p:nvSpPr>
          <p:cNvPr id="28" name="Rectangle 27">
            <a:extLst>
              <a:ext uri="{FF2B5EF4-FFF2-40B4-BE49-F238E27FC236}">
                <a16:creationId xmlns:a16="http://schemas.microsoft.com/office/drawing/2014/main" id="{3EAC54DD-D1BF-794E-8644-C9D0A74BF968}"/>
              </a:ext>
            </a:extLst>
          </p:cNvPr>
          <p:cNvSpPr/>
          <p:nvPr/>
        </p:nvSpPr>
        <p:spPr>
          <a:xfrm>
            <a:off x="6880543" y="2601671"/>
            <a:ext cx="740632" cy="5029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t>InO</a:t>
            </a:r>
            <a:endParaRPr lang="en-US" b="1"/>
          </a:p>
        </p:txBody>
      </p:sp>
      <p:sp>
        <p:nvSpPr>
          <p:cNvPr id="29" name="Rectangle 28">
            <a:extLst>
              <a:ext uri="{FF2B5EF4-FFF2-40B4-BE49-F238E27FC236}">
                <a16:creationId xmlns:a16="http://schemas.microsoft.com/office/drawing/2014/main" id="{BC2F48CB-75E8-DF43-9A3D-CAB2E95BCB33}"/>
              </a:ext>
            </a:extLst>
          </p:cNvPr>
          <p:cNvSpPr/>
          <p:nvPr/>
        </p:nvSpPr>
        <p:spPr>
          <a:xfrm>
            <a:off x="4471885" y="3165203"/>
            <a:ext cx="740632" cy="50178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t>InO</a:t>
            </a:r>
            <a:endParaRPr lang="en-US" sz="2400" b="1"/>
          </a:p>
        </p:txBody>
      </p:sp>
      <p:sp>
        <p:nvSpPr>
          <p:cNvPr id="30" name="Rectangle 29">
            <a:extLst>
              <a:ext uri="{FF2B5EF4-FFF2-40B4-BE49-F238E27FC236}">
                <a16:creationId xmlns:a16="http://schemas.microsoft.com/office/drawing/2014/main" id="{2E8A6246-FADC-C54B-8DE2-AB7EC045ECB2}"/>
              </a:ext>
            </a:extLst>
          </p:cNvPr>
          <p:cNvSpPr/>
          <p:nvPr/>
        </p:nvSpPr>
        <p:spPr>
          <a:xfrm>
            <a:off x="5268505" y="3165203"/>
            <a:ext cx="740632" cy="5029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t>InO</a:t>
            </a:r>
            <a:endParaRPr lang="en-US" b="1"/>
          </a:p>
        </p:txBody>
      </p:sp>
      <p:sp>
        <p:nvSpPr>
          <p:cNvPr id="31" name="Rectangle 30">
            <a:extLst>
              <a:ext uri="{FF2B5EF4-FFF2-40B4-BE49-F238E27FC236}">
                <a16:creationId xmlns:a16="http://schemas.microsoft.com/office/drawing/2014/main" id="{5A8C84E2-E8AF-F04B-9BA0-6E7D707B8B4B}"/>
              </a:ext>
            </a:extLst>
          </p:cNvPr>
          <p:cNvSpPr/>
          <p:nvPr/>
        </p:nvSpPr>
        <p:spPr>
          <a:xfrm>
            <a:off x="6072209" y="3166340"/>
            <a:ext cx="740632" cy="50178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t>InO</a:t>
            </a:r>
            <a:endParaRPr lang="en-US" sz="2400" b="1"/>
          </a:p>
        </p:txBody>
      </p:sp>
      <p:sp>
        <p:nvSpPr>
          <p:cNvPr id="33" name="Rectangle 32">
            <a:extLst>
              <a:ext uri="{FF2B5EF4-FFF2-40B4-BE49-F238E27FC236}">
                <a16:creationId xmlns:a16="http://schemas.microsoft.com/office/drawing/2014/main" id="{F6409E49-D0D7-6245-9A81-08C6A1A3D4C7}"/>
              </a:ext>
            </a:extLst>
          </p:cNvPr>
          <p:cNvSpPr/>
          <p:nvPr/>
        </p:nvSpPr>
        <p:spPr>
          <a:xfrm>
            <a:off x="6880543" y="3165203"/>
            <a:ext cx="740632" cy="5029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t>InO</a:t>
            </a:r>
            <a:endParaRPr lang="en-US" b="1"/>
          </a:p>
        </p:txBody>
      </p:sp>
      <p:sp>
        <p:nvSpPr>
          <p:cNvPr id="34" name="Rectangle 33">
            <a:extLst>
              <a:ext uri="{FF2B5EF4-FFF2-40B4-BE49-F238E27FC236}">
                <a16:creationId xmlns:a16="http://schemas.microsoft.com/office/drawing/2014/main" id="{93BC8CBB-B570-0C49-829F-52AFFA038CD6}"/>
              </a:ext>
            </a:extLst>
          </p:cNvPr>
          <p:cNvSpPr/>
          <p:nvPr/>
        </p:nvSpPr>
        <p:spPr>
          <a:xfrm>
            <a:off x="4471885" y="1488420"/>
            <a:ext cx="740632" cy="50178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t>InO</a:t>
            </a:r>
            <a:endParaRPr lang="en-US" sz="2400" b="1"/>
          </a:p>
        </p:txBody>
      </p:sp>
      <p:sp>
        <p:nvSpPr>
          <p:cNvPr id="35" name="Rectangle 34">
            <a:extLst>
              <a:ext uri="{FF2B5EF4-FFF2-40B4-BE49-F238E27FC236}">
                <a16:creationId xmlns:a16="http://schemas.microsoft.com/office/drawing/2014/main" id="{B2C59868-CC47-9C49-BEE1-EC8C8E253C14}"/>
              </a:ext>
            </a:extLst>
          </p:cNvPr>
          <p:cNvSpPr/>
          <p:nvPr/>
        </p:nvSpPr>
        <p:spPr>
          <a:xfrm>
            <a:off x="5268505" y="1488420"/>
            <a:ext cx="740632" cy="5029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t>InO</a:t>
            </a:r>
            <a:endParaRPr lang="en-US" b="1"/>
          </a:p>
        </p:txBody>
      </p:sp>
      <p:sp>
        <p:nvSpPr>
          <p:cNvPr id="36" name="Rectangle 35">
            <a:extLst>
              <a:ext uri="{FF2B5EF4-FFF2-40B4-BE49-F238E27FC236}">
                <a16:creationId xmlns:a16="http://schemas.microsoft.com/office/drawing/2014/main" id="{ED3BC0A4-FB20-9F4E-9943-D777DB42D921}"/>
              </a:ext>
            </a:extLst>
          </p:cNvPr>
          <p:cNvSpPr/>
          <p:nvPr/>
        </p:nvSpPr>
        <p:spPr>
          <a:xfrm>
            <a:off x="6072209" y="1489557"/>
            <a:ext cx="740632" cy="50178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t>InO</a:t>
            </a:r>
            <a:endParaRPr lang="en-US" sz="2400" b="1"/>
          </a:p>
        </p:txBody>
      </p:sp>
      <p:sp>
        <p:nvSpPr>
          <p:cNvPr id="37" name="Rectangle 36">
            <a:extLst>
              <a:ext uri="{FF2B5EF4-FFF2-40B4-BE49-F238E27FC236}">
                <a16:creationId xmlns:a16="http://schemas.microsoft.com/office/drawing/2014/main" id="{D667048D-89A3-C045-B66D-D454D702906A}"/>
              </a:ext>
            </a:extLst>
          </p:cNvPr>
          <p:cNvSpPr/>
          <p:nvPr/>
        </p:nvSpPr>
        <p:spPr>
          <a:xfrm>
            <a:off x="6880543" y="1488420"/>
            <a:ext cx="740632" cy="5029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t>InO</a:t>
            </a:r>
            <a:endParaRPr lang="en-US" b="1"/>
          </a:p>
        </p:txBody>
      </p:sp>
      <p:sp>
        <p:nvSpPr>
          <p:cNvPr id="47" name="Rectangle 46">
            <a:extLst>
              <a:ext uri="{FF2B5EF4-FFF2-40B4-BE49-F238E27FC236}">
                <a16:creationId xmlns:a16="http://schemas.microsoft.com/office/drawing/2014/main" id="{6B6FEFA0-4382-854D-B1E1-9D9C10E681FE}"/>
              </a:ext>
            </a:extLst>
          </p:cNvPr>
          <p:cNvSpPr/>
          <p:nvPr/>
        </p:nvSpPr>
        <p:spPr>
          <a:xfrm>
            <a:off x="8750204" y="4158156"/>
            <a:ext cx="3069263" cy="521923"/>
          </a:xfrm>
          <a:prstGeom prst="rect">
            <a:avLst/>
          </a:prstGeom>
          <a:noFill/>
          <a:ln w="0">
            <a:solidFill>
              <a:schemeClr val="accent1">
                <a:lumMod val="40000"/>
                <a:lumOff val="60000"/>
                <a:alpha val="25000"/>
              </a:schemeClr>
            </a:solidFill>
            <a:prstDash val="dash"/>
          </a:ln>
          <a:effectLst>
            <a:glow rad="177800">
              <a:srgbClr val="0070C0">
                <a:alpha val="4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DF1DC39-56C4-3149-8831-05E2C53EC95F}"/>
              </a:ext>
            </a:extLst>
          </p:cNvPr>
          <p:cNvSpPr/>
          <p:nvPr/>
        </p:nvSpPr>
        <p:spPr>
          <a:xfrm>
            <a:off x="9959990" y="1501336"/>
            <a:ext cx="740632" cy="50292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P</a:t>
            </a:r>
          </a:p>
        </p:txBody>
      </p:sp>
      <p:sp>
        <p:nvSpPr>
          <p:cNvPr id="40" name="Rectangle 39">
            <a:extLst>
              <a:ext uri="{FF2B5EF4-FFF2-40B4-BE49-F238E27FC236}">
                <a16:creationId xmlns:a16="http://schemas.microsoft.com/office/drawing/2014/main" id="{E9B6FA82-9FD1-8644-B813-7C8C8C744D95}"/>
              </a:ext>
            </a:extLst>
          </p:cNvPr>
          <p:cNvSpPr/>
          <p:nvPr/>
        </p:nvSpPr>
        <p:spPr>
          <a:xfrm>
            <a:off x="9150393" y="1502202"/>
            <a:ext cx="740632" cy="50292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P</a:t>
            </a:r>
          </a:p>
        </p:txBody>
      </p:sp>
      <p:sp>
        <p:nvSpPr>
          <p:cNvPr id="41" name="Rectangle 40">
            <a:extLst>
              <a:ext uri="{FF2B5EF4-FFF2-40B4-BE49-F238E27FC236}">
                <a16:creationId xmlns:a16="http://schemas.microsoft.com/office/drawing/2014/main" id="{95AA2650-DB73-964F-BC13-BB7533F358E9}"/>
              </a:ext>
            </a:extLst>
          </p:cNvPr>
          <p:cNvSpPr/>
          <p:nvPr/>
        </p:nvSpPr>
        <p:spPr>
          <a:xfrm>
            <a:off x="10772455" y="1501791"/>
            <a:ext cx="740632" cy="50292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P</a:t>
            </a:r>
          </a:p>
        </p:txBody>
      </p:sp>
      <p:sp>
        <p:nvSpPr>
          <p:cNvPr id="42" name="Rectangle 41">
            <a:extLst>
              <a:ext uri="{FF2B5EF4-FFF2-40B4-BE49-F238E27FC236}">
                <a16:creationId xmlns:a16="http://schemas.microsoft.com/office/drawing/2014/main" id="{25F23B54-54B2-FB43-B805-9073982E7D64}"/>
              </a:ext>
            </a:extLst>
          </p:cNvPr>
          <p:cNvSpPr/>
          <p:nvPr/>
        </p:nvSpPr>
        <p:spPr>
          <a:xfrm>
            <a:off x="8343821" y="2605297"/>
            <a:ext cx="740632" cy="50292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P</a:t>
            </a:r>
          </a:p>
        </p:txBody>
      </p:sp>
      <p:sp>
        <p:nvSpPr>
          <p:cNvPr id="43" name="Rectangle 42">
            <a:extLst>
              <a:ext uri="{FF2B5EF4-FFF2-40B4-BE49-F238E27FC236}">
                <a16:creationId xmlns:a16="http://schemas.microsoft.com/office/drawing/2014/main" id="{CCC7CE81-1B71-714C-AF0C-EF25C6A2CC1C}"/>
              </a:ext>
            </a:extLst>
          </p:cNvPr>
          <p:cNvSpPr/>
          <p:nvPr/>
        </p:nvSpPr>
        <p:spPr>
          <a:xfrm>
            <a:off x="9955859" y="2604431"/>
            <a:ext cx="740632" cy="50292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P</a:t>
            </a:r>
          </a:p>
        </p:txBody>
      </p:sp>
      <p:sp>
        <p:nvSpPr>
          <p:cNvPr id="44" name="Rectangle 43">
            <a:extLst>
              <a:ext uri="{FF2B5EF4-FFF2-40B4-BE49-F238E27FC236}">
                <a16:creationId xmlns:a16="http://schemas.microsoft.com/office/drawing/2014/main" id="{C7E28E0E-F47C-024C-B85B-E013BCDE6F70}"/>
              </a:ext>
            </a:extLst>
          </p:cNvPr>
          <p:cNvSpPr/>
          <p:nvPr/>
        </p:nvSpPr>
        <p:spPr>
          <a:xfrm>
            <a:off x="9146262" y="2605297"/>
            <a:ext cx="740632" cy="50292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P</a:t>
            </a:r>
          </a:p>
        </p:txBody>
      </p:sp>
      <p:sp>
        <p:nvSpPr>
          <p:cNvPr id="45" name="Rectangle 44">
            <a:extLst>
              <a:ext uri="{FF2B5EF4-FFF2-40B4-BE49-F238E27FC236}">
                <a16:creationId xmlns:a16="http://schemas.microsoft.com/office/drawing/2014/main" id="{E9B911F7-83DB-6F47-A699-15F07730F50C}"/>
              </a:ext>
            </a:extLst>
          </p:cNvPr>
          <p:cNvSpPr/>
          <p:nvPr/>
        </p:nvSpPr>
        <p:spPr>
          <a:xfrm>
            <a:off x="10768324" y="2604886"/>
            <a:ext cx="740632" cy="50292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P</a:t>
            </a:r>
          </a:p>
        </p:txBody>
      </p:sp>
      <p:sp>
        <p:nvSpPr>
          <p:cNvPr id="46" name="Rectangle 45">
            <a:extLst>
              <a:ext uri="{FF2B5EF4-FFF2-40B4-BE49-F238E27FC236}">
                <a16:creationId xmlns:a16="http://schemas.microsoft.com/office/drawing/2014/main" id="{9F643774-4E32-A04B-AB01-27E5489C6206}"/>
              </a:ext>
            </a:extLst>
          </p:cNvPr>
          <p:cNvSpPr/>
          <p:nvPr/>
        </p:nvSpPr>
        <p:spPr>
          <a:xfrm>
            <a:off x="9149880" y="2054098"/>
            <a:ext cx="740632" cy="5029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a:t>
            </a:r>
          </a:p>
        </p:txBody>
      </p:sp>
      <p:sp>
        <p:nvSpPr>
          <p:cNvPr id="48" name="Rectangle 47">
            <a:extLst>
              <a:ext uri="{FF2B5EF4-FFF2-40B4-BE49-F238E27FC236}">
                <a16:creationId xmlns:a16="http://schemas.microsoft.com/office/drawing/2014/main" id="{A008C5CF-C486-D449-B7FB-5D131D2A768E}"/>
              </a:ext>
            </a:extLst>
          </p:cNvPr>
          <p:cNvSpPr/>
          <p:nvPr/>
        </p:nvSpPr>
        <p:spPr>
          <a:xfrm>
            <a:off x="10768324" y="2053245"/>
            <a:ext cx="740632" cy="5029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a:t>
            </a:r>
          </a:p>
        </p:txBody>
      </p:sp>
      <p:sp>
        <p:nvSpPr>
          <p:cNvPr id="49" name="Rectangle 48">
            <a:extLst>
              <a:ext uri="{FF2B5EF4-FFF2-40B4-BE49-F238E27FC236}">
                <a16:creationId xmlns:a16="http://schemas.microsoft.com/office/drawing/2014/main" id="{6100807D-7CF5-574D-AE57-BF4908DC900A}"/>
              </a:ext>
            </a:extLst>
          </p:cNvPr>
          <p:cNvSpPr/>
          <p:nvPr/>
        </p:nvSpPr>
        <p:spPr>
          <a:xfrm>
            <a:off x="9959990" y="2047228"/>
            <a:ext cx="740632" cy="5029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a:t>
            </a:r>
          </a:p>
        </p:txBody>
      </p:sp>
      <p:sp>
        <p:nvSpPr>
          <p:cNvPr id="50" name="Rectangle 49">
            <a:extLst>
              <a:ext uri="{FF2B5EF4-FFF2-40B4-BE49-F238E27FC236}">
                <a16:creationId xmlns:a16="http://schemas.microsoft.com/office/drawing/2014/main" id="{16007A84-1042-7E40-9907-EEE7EAFDA722}"/>
              </a:ext>
            </a:extLst>
          </p:cNvPr>
          <p:cNvSpPr/>
          <p:nvPr/>
        </p:nvSpPr>
        <p:spPr>
          <a:xfrm>
            <a:off x="8344075" y="3162883"/>
            <a:ext cx="740632" cy="5029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a:t>
            </a:r>
          </a:p>
        </p:txBody>
      </p:sp>
      <p:sp>
        <p:nvSpPr>
          <p:cNvPr id="51" name="Rectangle 50">
            <a:extLst>
              <a:ext uri="{FF2B5EF4-FFF2-40B4-BE49-F238E27FC236}">
                <a16:creationId xmlns:a16="http://schemas.microsoft.com/office/drawing/2014/main" id="{9F5CAD81-C010-9F40-AFED-E934D841775C}"/>
              </a:ext>
            </a:extLst>
          </p:cNvPr>
          <p:cNvSpPr/>
          <p:nvPr/>
        </p:nvSpPr>
        <p:spPr>
          <a:xfrm>
            <a:off x="9146003" y="3165088"/>
            <a:ext cx="740632" cy="5029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a:t>
            </a:r>
          </a:p>
        </p:txBody>
      </p:sp>
      <p:sp>
        <p:nvSpPr>
          <p:cNvPr id="52" name="Rectangle 51">
            <a:extLst>
              <a:ext uri="{FF2B5EF4-FFF2-40B4-BE49-F238E27FC236}">
                <a16:creationId xmlns:a16="http://schemas.microsoft.com/office/drawing/2014/main" id="{EB373377-E360-BD4B-910D-1FB8D4FAB04A}"/>
              </a:ext>
            </a:extLst>
          </p:cNvPr>
          <p:cNvSpPr/>
          <p:nvPr/>
        </p:nvSpPr>
        <p:spPr>
          <a:xfrm>
            <a:off x="10764447" y="3164235"/>
            <a:ext cx="740632" cy="5029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a:t>
            </a:r>
          </a:p>
        </p:txBody>
      </p:sp>
      <p:sp>
        <p:nvSpPr>
          <p:cNvPr id="53" name="Rectangle 52">
            <a:extLst>
              <a:ext uri="{FF2B5EF4-FFF2-40B4-BE49-F238E27FC236}">
                <a16:creationId xmlns:a16="http://schemas.microsoft.com/office/drawing/2014/main" id="{8270DD2C-0934-A247-A67B-D6F3897D1861}"/>
              </a:ext>
            </a:extLst>
          </p:cNvPr>
          <p:cNvSpPr/>
          <p:nvPr/>
        </p:nvSpPr>
        <p:spPr>
          <a:xfrm>
            <a:off x="9956113" y="3158218"/>
            <a:ext cx="740632" cy="5029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a:t>
            </a:r>
          </a:p>
        </p:txBody>
      </p:sp>
      <p:sp>
        <p:nvSpPr>
          <p:cNvPr id="55" name="TextBox 54">
            <a:extLst>
              <a:ext uri="{FF2B5EF4-FFF2-40B4-BE49-F238E27FC236}">
                <a16:creationId xmlns:a16="http://schemas.microsoft.com/office/drawing/2014/main" id="{AACF4EEE-0120-F040-8828-2670BFF97D5D}"/>
              </a:ext>
            </a:extLst>
          </p:cNvPr>
          <p:cNvSpPr txBox="1"/>
          <p:nvPr/>
        </p:nvSpPr>
        <p:spPr>
          <a:xfrm>
            <a:off x="3742438" y="2370751"/>
            <a:ext cx="740632" cy="461665"/>
          </a:xfrm>
          <a:prstGeom prst="rect">
            <a:avLst/>
          </a:prstGeom>
          <a:noFill/>
        </p:spPr>
        <p:txBody>
          <a:bodyPr wrap="square" rtlCol="0">
            <a:spAutoFit/>
          </a:bodyPr>
          <a:lstStyle/>
          <a:p>
            <a:pPr algn="ctr"/>
            <a:r>
              <a:rPr lang="en-US" sz="2400" b="1"/>
              <a:t>vs.</a:t>
            </a:r>
          </a:p>
        </p:txBody>
      </p:sp>
      <p:sp>
        <p:nvSpPr>
          <p:cNvPr id="56" name="Rectangle 55">
            <a:extLst>
              <a:ext uri="{FF2B5EF4-FFF2-40B4-BE49-F238E27FC236}">
                <a16:creationId xmlns:a16="http://schemas.microsoft.com/office/drawing/2014/main" id="{00AD9271-E2A0-6941-BF55-25D75D48564F}"/>
              </a:ext>
            </a:extLst>
          </p:cNvPr>
          <p:cNvSpPr/>
          <p:nvPr/>
        </p:nvSpPr>
        <p:spPr>
          <a:xfrm>
            <a:off x="568411" y="2609055"/>
            <a:ext cx="3154802" cy="1094067"/>
          </a:xfrm>
          <a:prstGeom prst="rect">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t>OoO</a:t>
            </a:r>
            <a:endParaRPr lang="en-US" b="1"/>
          </a:p>
        </p:txBody>
      </p:sp>
      <p:sp>
        <p:nvSpPr>
          <p:cNvPr id="57" name="Rectangle 56">
            <a:extLst>
              <a:ext uri="{FF2B5EF4-FFF2-40B4-BE49-F238E27FC236}">
                <a16:creationId xmlns:a16="http://schemas.microsoft.com/office/drawing/2014/main" id="{6662979B-71A8-7941-B235-9292193A448D}"/>
              </a:ext>
            </a:extLst>
          </p:cNvPr>
          <p:cNvSpPr/>
          <p:nvPr/>
        </p:nvSpPr>
        <p:spPr>
          <a:xfrm>
            <a:off x="572451" y="1482348"/>
            <a:ext cx="3154802" cy="1094067"/>
          </a:xfrm>
          <a:prstGeom prst="rect">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t>OoO</a:t>
            </a:r>
            <a:endParaRPr lang="en-US" b="1"/>
          </a:p>
        </p:txBody>
      </p:sp>
      <p:sp>
        <p:nvSpPr>
          <p:cNvPr id="58" name="TextBox 57">
            <a:extLst>
              <a:ext uri="{FF2B5EF4-FFF2-40B4-BE49-F238E27FC236}">
                <a16:creationId xmlns:a16="http://schemas.microsoft.com/office/drawing/2014/main" id="{EC94C5FB-1BBE-A84C-8BAB-5947C88DA6B3}"/>
              </a:ext>
            </a:extLst>
          </p:cNvPr>
          <p:cNvSpPr txBox="1"/>
          <p:nvPr/>
        </p:nvSpPr>
        <p:spPr>
          <a:xfrm>
            <a:off x="4518301" y="3721537"/>
            <a:ext cx="3149290" cy="338554"/>
          </a:xfrm>
          <a:prstGeom prst="rect">
            <a:avLst/>
          </a:prstGeom>
          <a:noFill/>
        </p:spPr>
        <p:txBody>
          <a:bodyPr wrap="square" rtlCol="0">
            <a:spAutoFit/>
          </a:bodyPr>
          <a:lstStyle/>
          <a:p>
            <a:pPr algn="ctr"/>
            <a:r>
              <a:rPr lang="en-US" sz="1600"/>
              <a:t>16 Parallel In-Order Cores</a:t>
            </a:r>
          </a:p>
        </p:txBody>
      </p:sp>
    </p:spTree>
    <p:extLst>
      <p:ext uri="{BB962C8B-B14F-4D97-AF65-F5344CB8AC3E}">
        <p14:creationId xmlns:p14="http://schemas.microsoft.com/office/powerpoint/2010/main" val="425409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animEffect transition="in" filter="fade">
                                      <p:cBhvr>
                                        <p:cTn id="13" dur="500"/>
                                        <p:tgtEl>
                                          <p:spTgt spid="19"/>
                                        </p:tgtEl>
                                      </p:cBhvr>
                                    </p:animEffect>
                                  </p:childTnLst>
                                </p:cTn>
                              </p:par>
                              <p:par>
                                <p:cTn id="14" presetID="53" presetClass="entr" presetSubtype="16"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p:cTn id="16" dur="500" fill="hold"/>
                                        <p:tgtEl>
                                          <p:spTgt spid="20"/>
                                        </p:tgtEl>
                                        <p:attrNameLst>
                                          <p:attrName>ppt_w</p:attrName>
                                        </p:attrNameLst>
                                      </p:cBhvr>
                                      <p:tavLst>
                                        <p:tav tm="0">
                                          <p:val>
                                            <p:fltVal val="0"/>
                                          </p:val>
                                        </p:tav>
                                        <p:tav tm="100000">
                                          <p:val>
                                            <p:strVal val="#ppt_w"/>
                                          </p:val>
                                        </p:tav>
                                      </p:tavLst>
                                    </p:anim>
                                    <p:anim calcmode="lin" valueType="num">
                                      <p:cBhvr>
                                        <p:cTn id="17" dur="500" fill="hold"/>
                                        <p:tgtEl>
                                          <p:spTgt spid="20"/>
                                        </p:tgtEl>
                                        <p:attrNameLst>
                                          <p:attrName>ppt_h</p:attrName>
                                        </p:attrNameLst>
                                      </p:cBhvr>
                                      <p:tavLst>
                                        <p:tav tm="0">
                                          <p:val>
                                            <p:fltVal val="0"/>
                                          </p:val>
                                        </p:tav>
                                        <p:tav tm="100000">
                                          <p:val>
                                            <p:strVal val="#ppt_h"/>
                                          </p:val>
                                        </p:tav>
                                      </p:tavLst>
                                    </p:anim>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77C65-6AC1-F34A-A219-7EB1FF0CF653}"/>
              </a:ext>
            </a:extLst>
          </p:cNvPr>
          <p:cNvSpPr>
            <a:spLocks noGrp="1"/>
          </p:cNvSpPr>
          <p:nvPr>
            <p:ph type="title"/>
          </p:nvPr>
        </p:nvSpPr>
        <p:spPr>
          <a:xfrm>
            <a:off x="670903" y="111576"/>
            <a:ext cx="10515600" cy="1325563"/>
          </a:xfrm>
        </p:spPr>
        <p:txBody>
          <a:bodyPr/>
          <a:lstStyle/>
          <a:p>
            <a:r>
              <a:rPr lang="en-US" err="1"/>
              <a:t>GraphAttack</a:t>
            </a:r>
            <a:r>
              <a:rPr lang="en-US"/>
              <a:t> is Scalable and Energy-Efficient </a:t>
            </a:r>
          </a:p>
        </p:txBody>
      </p:sp>
      <p:sp>
        <p:nvSpPr>
          <p:cNvPr id="3" name="Slide Number Placeholder 2">
            <a:extLst>
              <a:ext uri="{FF2B5EF4-FFF2-40B4-BE49-F238E27FC236}">
                <a16:creationId xmlns:a16="http://schemas.microsoft.com/office/drawing/2014/main" id="{EE55DCAD-043A-1F49-BCD4-34408106BC0E}"/>
              </a:ext>
            </a:extLst>
          </p:cNvPr>
          <p:cNvSpPr>
            <a:spLocks noGrp="1"/>
          </p:cNvSpPr>
          <p:nvPr>
            <p:ph type="sldNum" sz="quarter" idx="12"/>
          </p:nvPr>
        </p:nvSpPr>
        <p:spPr/>
        <p:txBody>
          <a:bodyPr/>
          <a:lstStyle/>
          <a:p>
            <a:fld id="{3A98EE3D-8CD1-4C3F-BD1C-C98C9596463C}" type="slidenum">
              <a:rPr lang="en-US" smtClean="0"/>
              <a:t>28</a:t>
            </a:fld>
            <a:endParaRPr lang="en-US"/>
          </a:p>
        </p:txBody>
      </p:sp>
      <p:sp>
        <p:nvSpPr>
          <p:cNvPr id="117" name="TextBox 116">
            <a:extLst>
              <a:ext uri="{FF2B5EF4-FFF2-40B4-BE49-F238E27FC236}">
                <a16:creationId xmlns:a16="http://schemas.microsoft.com/office/drawing/2014/main" id="{D75599B0-85E3-2440-8AB3-C51719B4B269}"/>
              </a:ext>
            </a:extLst>
          </p:cNvPr>
          <p:cNvSpPr txBox="1"/>
          <p:nvPr/>
        </p:nvSpPr>
        <p:spPr>
          <a:xfrm>
            <a:off x="5796592" y="1948627"/>
            <a:ext cx="596206" cy="461665"/>
          </a:xfrm>
          <a:prstGeom prst="rect">
            <a:avLst/>
          </a:prstGeom>
          <a:noFill/>
        </p:spPr>
        <p:txBody>
          <a:bodyPr wrap="square" rtlCol="0">
            <a:spAutoFit/>
          </a:bodyPr>
          <a:lstStyle/>
          <a:p>
            <a:pPr algn="ctr"/>
            <a:r>
              <a:rPr lang="en-US" sz="2400" b="1"/>
              <a:t>vs.</a:t>
            </a:r>
          </a:p>
        </p:txBody>
      </p:sp>
      <p:sp>
        <p:nvSpPr>
          <p:cNvPr id="136" name="TextBox 135">
            <a:extLst>
              <a:ext uri="{FF2B5EF4-FFF2-40B4-BE49-F238E27FC236}">
                <a16:creationId xmlns:a16="http://schemas.microsoft.com/office/drawing/2014/main" id="{81517298-D147-C647-B50D-11D715AF7679}"/>
              </a:ext>
            </a:extLst>
          </p:cNvPr>
          <p:cNvSpPr txBox="1"/>
          <p:nvPr/>
        </p:nvSpPr>
        <p:spPr>
          <a:xfrm>
            <a:off x="661077" y="2823654"/>
            <a:ext cx="4337671" cy="338554"/>
          </a:xfrm>
          <a:prstGeom prst="rect">
            <a:avLst/>
          </a:prstGeom>
          <a:noFill/>
        </p:spPr>
        <p:txBody>
          <a:bodyPr wrap="square" rtlCol="0">
            <a:spAutoFit/>
          </a:bodyPr>
          <a:lstStyle/>
          <a:p>
            <a:pPr algn="ctr"/>
            <a:r>
              <a:rPr lang="en-US" sz="1600"/>
              <a:t>2 In-Order Cores</a:t>
            </a:r>
          </a:p>
        </p:txBody>
      </p:sp>
      <p:sp>
        <p:nvSpPr>
          <p:cNvPr id="60" name="TextBox 59">
            <a:extLst>
              <a:ext uri="{FF2B5EF4-FFF2-40B4-BE49-F238E27FC236}">
                <a16:creationId xmlns:a16="http://schemas.microsoft.com/office/drawing/2014/main" id="{9EB3DC2A-50C4-CA4B-BD66-DE1983097DC1}"/>
              </a:ext>
            </a:extLst>
          </p:cNvPr>
          <p:cNvSpPr txBox="1"/>
          <p:nvPr/>
        </p:nvSpPr>
        <p:spPr>
          <a:xfrm>
            <a:off x="7190642" y="2823654"/>
            <a:ext cx="4330454" cy="338554"/>
          </a:xfrm>
          <a:prstGeom prst="rect">
            <a:avLst/>
          </a:prstGeom>
          <a:noFill/>
        </p:spPr>
        <p:txBody>
          <a:bodyPr wrap="square" rtlCol="0">
            <a:spAutoFit/>
          </a:bodyPr>
          <a:lstStyle/>
          <a:p>
            <a:pPr algn="ctr"/>
            <a:r>
              <a:rPr lang="en-US" sz="1600"/>
              <a:t>1 </a:t>
            </a:r>
            <a:r>
              <a:rPr lang="en-US" sz="1600" err="1"/>
              <a:t>GraphAttack</a:t>
            </a:r>
            <a:r>
              <a:rPr lang="en-US" sz="1600"/>
              <a:t> Pair</a:t>
            </a:r>
          </a:p>
        </p:txBody>
      </p:sp>
      <p:cxnSp>
        <p:nvCxnSpPr>
          <p:cNvPr id="40" name="Straight Connector 39">
            <a:extLst>
              <a:ext uri="{FF2B5EF4-FFF2-40B4-BE49-F238E27FC236}">
                <a16:creationId xmlns:a16="http://schemas.microsoft.com/office/drawing/2014/main" id="{92571FBF-2882-F144-ADAE-0B4CAD394F77}"/>
              </a:ext>
            </a:extLst>
          </p:cNvPr>
          <p:cNvCxnSpPr>
            <a:cxnSpLocks/>
          </p:cNvCxnSpPr>
          <p:nvPr/>
        </p:nvCxnSpPr>
        <p:spPr>
          <a:xfrm>
            <a:off x="568411" y="1112104"/>
            <a:ext cx="10952686" cy="0"/>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1221B8B-DDE3-BD4F-AF90-F5D339D7C9F4}"/>
              </a:ext>
            </a:extLst>
          </p:cNvPr>
          <p:cNvSpPr/>
          <p:nvPr/>
        </p:nvSpPr>
        <p:spPr>
          <a:xfrm>
            <a:off x="661078" y="1562831"/>
            <a:ext cx="2129934" cy="123450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t>InO</a:t>
            </a:r>
            <a:endParaRPr lang="en-US" sz="2400" b="1"/>
          </a:p>
        </p:txBody>
      </p:sp>
      <p:sp>
        <p:nvSpPr>
          <p:cNvPr id="42" name="Rectangle 41">
            <a:extLst>
              <a:ext uri="{FF2B5EF4-FFF2-40B4-BE49-F238E27FC236}">
                <a16:creationId xmlns:a16="http://schemas.microsoft.com/office/drawing/2014/main" id="{F8CCDC9E-4C25-7544-ACAC-84A3C960C9A6}"/>
              </a:ext>
            </a:extLst>
          </p:cNvPr>
          <p:cNvSpPr/>
          <p:nvPr/>
        </p:nvSpPr>
        <p:spPr>
          <a:xfrm>
            <a:off x="2868815" y="1561432"/>
            <a:ext cx="2129934" cy="123730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t>InO</a:t>
            </a:r>
            <a:endParaRPr lang="en-US" b="1"/>
          </a:p>
        </p:txBody>
      </p:sp>
      <p:sp>
        <p:nvSpPr>
          <p:cNvPr id="43" name="Rectangle 42">
            <a:extLst>
              <a:ext uri="{FF2B5EF4-FFF2-40B4-BE49-F238E27FC236}">
                <a16:creationId xmlns:a16="http://schemas.microsoft.com/office/drawing/2014/main" id="{52CBDC2B-FCE1-A94E-B758-FC0ECA149E49}"/>
              </a:ext>
            </a:extLst>
          </p:cNvPr>
          <p:cNvSpPr/>
          <p:nvPr/>
        </p:nvSpPr>
        <p:spPr>
          <a:xfrm>
            <a:off x="7190642" y="1573575"/>
            <a:ext cx="2129934" cy="12434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P</a:t>
            </a:r>
          </a:p>
        </p:txBody>
      </p:sp>
      <p:sp>
        <p:nvSpPr>
          <p:cNvPr id="44" name="Rectangle 43">
            <a:extLst>
              <a:ext uri="{FF2B5EF4-FFF2-40B4-BE49-F238E27FC236}">
                <a16:creationId xmlns:a16="http://schemas.microsoft.com/office/drawing/2014/main" id="{30B644BB-374A-2A40-A1B6-36BD8713E710}"/>
              </a:ext>
            </a:extLst>
          </p:cNvPr>
          <p:cNvSpPr/>
          <p:nvPr/>
        </p:nvSpPr>
        <p:spPr>
          <a:xfrm>
            <a:off x="9391163" y="1569350"/>
            <a:ext cx="2129934" cy="12462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a:t>
            </a:r>
            <a:endParaRPr lang="en-US" b="1"/>
          </a:p>
        </p:txBody>
      </p:sp>
      <p:pic>
        <p:nvPicPr>
          <p:cNvPr id="6" name="Picture 5">
            <a:extLst>
              <a:ext uri="{FF2B5EF4-FFF2-40B4-BE49-F238E27FC236}">
                <a16:creationId xmlns:a16="http://schemas.microsoft.com/office/drawing/2014/main" id="{C7C9870C-5446-ED43-8795-897AD8DCD26C}"/>
              </a:ext>
            </a:extLst>
          </p:cNvPr>
          <p:cNvPicPr>
            <a:picLocks noChangeAspect="1"/>
          </p:cNvPicPr>
          <p:nvPr/>
        </p:nvPicPr>
        <p:blipFill>
          <a:blip r:embed="rId3"/>
          <a:stretch>
            <a:fillRect/>
          </a:stretch>
        </p:blipFill>
        <p:spPr>
          <a:xfrm>
            <a:off x="305509" y="3695793"/>
            <a:ext cx="11478490" cy="2196912"/>
          </a:xfrm>
          <a:prstGeom prst="rect">
            <a:avLst/>
          </a:prstGeom>
        </p:spPr>
      </p:pic>
      <p:cxnSp>
        <p:nvCxnSpPr>
          <p:cNvPr id="62" name="Straight Arrow Connector 61">
            <a:extLst>
              <a:ext uri="{FF2B5EF4-FFF2-40B4-BE49-F238E27FC236}">
                <a16:creationId xmlns:a16="http://schemas.microsoft.com/office/drawing/2014/main" id="{19858161-B31C-9344-93D4-DF6B082D114C}"/>
              </a:ext>
            </a:extLst>
          </p:cNvPr>
          <p:cNvCxnSpPr>
            <a:cxnSpLocks/>
          </p:cNvCxnSpPr>
          <p:nvPr/>
        </p:nvCxnSpPr>
        <p:spPr>
          <a:xfrm>
            <a:off x="7190642" y="3839689"/>
            <a:ext cx="0" cy="1508166"/>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16-Point Star 79">
            <a:extLst>
              <a:ext uri="{FF2B5EF4-FFF2-40B4-BE49-F238E27FC236}">
                <a16:creationId xmlns:a16="http://schemas.microsoft.com/office/drawing/2014/main" id="{F38BDB06-DBC1-8B4C-9F11-62D7466CD26B}"/>
              </a:ext>
            </a:extLst>
          </p:cNvPr>
          <p:cNvSpPr/>
          <p:nvPr/>
        </p:nvSpPr>
        <p:spPr>
          <a:xfrm rot="1332534">
            <a:off x="2885327" y="3924714"/>
            <a:ext cx="869136" cy="486792"/>
          </a:xfrm>
          <a:prstGeom prst="star16">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a:solidFill>
                  <a:schemeClr val="tx1"/>
                </a:solidFill>
              </a:rPr>
              <a:t>7.18x</a:t>
            </a:r>
          </a:p>
        </p:txBody>
      </p:sp>
      <p:cxnSp>
        <p:nvCxnSpPr>
          <p:cNvPr id="81" name="Straight Arrow Connector 80">
            <a:extLst>
              <a:ext uri="{FF2B5EF4-FFF2-40B4-BE49-F238E27FC236}">
                <a16:creationId xmlns:a16="http://schemas.microsoft.com/office/drawing/2014/main" id="{4F6C19A8-B6EA-F746-A907-2BEE1B17AC25}"/>
              </a:ext>
            </a:extLst>
          </p:cNvPr>
          <p:cNvCxnSpPr>
            <a:cxnSpLocks/>
          </p:cNvCxnSpPr>
          <p:nvPr/>
        </p:nvCxnSpPr>
        <p:spPr>
          <a:xfrm>
            <a:off x="2620741" y="3839689"/>
            <a:ext cx="0" cy="128653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16-Point Star 60">
            <a:extLst>
              <a:ext uri="{FF2B5EF4-FFF2-40B4-BE49-F238E27FC236}">
                <a16:creationId xmlns:a16="http://schemas.microsoft.com/office/drawing/2014/main" id="{0A999ED8-2899-CD43-903D-25D0E00334E8}"/>
              </a:ext>
            </a:extLst>
          </p:cNvPr>
          <p:cNvSpPr/>
          <p:nvPr/>
        </p:nvSpPr>
        <p:spPr>
          <a:xfrm rot="20532563">
            <a:off x="5973328" y="3945557"/>
            <a:ext cx="1070359" cy="459622"/>
          </a:xfrm>
          <a:prstGeom prst="star16">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a:solidFill>
                  <a:schemeClr val="tx1"/>
                </a:solidFill>
              </a:rPr>
              <a:t>31.56x</a:t>
            </a:r>
          </a:p>
        </p:txBody>
      </p:sp>
    </p:spTree>
    <p:extLst>
      <p:ext uri="{BB962C8B-B14F-4D97-AF65-F5344CB8AC3E}">
        <p14:creationId xmlns:p14="http://schemas.microsoft.com/office/powerpoint/2010/main" val="182969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p:cTn id="7" dur="500" fill="hold"/>
                                        <p:tgtEl>
                                          <p:spTgt spid="80"/>
                                        </p:tgtEl>
                                        <p:attrNameLst>
                                          <p:attrName>ppt_w</p:attrName>
                                        </p:attrNameLst>
                                      </p:cBhvr>
                                      <p:tavLst>
                                        <p:tav tm="0">
                                          <p:val>
                                            <p:fltVal val="0"/>
                                          </p:val>
                                        </p:tav>
                                        <p:tav tm="100000">
                                          <p:val>
                                            <p:strVal val="#ppt_w"/>
                                          </p:val>
                                        </p:tav>
                                      </p:tavLst>
                                    </p:anim>
                                    <p:anim calcmode="lin" valueType="num">
                                      <p:cBhvr>
                                        <p:cTn id="8" dur="500" fill="hold"/>
                                        <p:tgtEl>
                                          <p:spTgt spid="80"/>
                                        </p:tgtEl>
                                        <p:attrNameLst>
                                          <p:attrName>ppt_h</p:attrName>
                                        </p:attrNameLst>
                                      </p:cBhvr>
                                      <p:tavLst>
                                        <p:tav tm="0">
                                          <p:val>
                                            <p:fltVal val="0"/>
                                          </p:val>
                                        </p:tav>
                                        <p:tav tm="100000">
                                          <p:val>
                                            <p:strVal val="#ppt_h"/>
                                          </p:val>
                                        </p:tav>
                                      </p:tavLst>
                                    </p:anim>
                                    <p:animEffect transition="in" filter="fade">
                                      <p:cBhvr>
                                        <p:cTn id="9" dur="500"/>
                                        <p:tgtEl>
                                          <p:spTgt spid="80"/>
                                        </p:tgtEl>
                                      </p:cBhvr>
                                    </p:animEffect>
                                  </p:childTnLst>
                                </p:cTn>
                              </p:par>
                              <p:par>
                                <p:cTn id="10" presetID="53" presetClass="entr" presetSubtype="16" fill="hold" nodeType="withEffect">
                                  <p:stCondLst>
                                    <p:cond delay="0"/>
                                  </p:stCondLst>
                                  <p:childTnLst>
                                    <p:set>
                                      <p:cBhvr>
                                        <p:cTn id="11" dur="1" fill="hold">
                                          <p:stCondLst>
                                            <p:cond delay="0"/>
                                          </p:stCondLst>
                                        </p:cTn>
                                        <p:tgtEl>
                                          <p:spTgt spid="81"/>
                                        </p:tgtEl>
                                        <p:attrNameLst>
                                          <p:attrName>style.visibility</p:attrName>
                                        </p:attrNameLst>
                                      </p:cBhvr>
                                      <p:to>
                                        <p:strVal val="visible"/>
                                      </p:to>
                                    </p:set>
                                    <p:anim calcmode="lin" valueType="num">
                                      <p:cBhvr>
                                        <p:cTn id="12" dur="500" fill="hold"/>
                                        <p:tgtEl>
                                          <p:spTgt spid="81"/>
                                        </p:tgtEl>
                                        <p:attrNameLst>
                                          <p:attrName>ppt_w</p:attrName>
                                        </p:attrNameLst>
                                      </p:cBhvr>
                                      <p:tavLst>
                                        <p:tav tm="0">
                                          <p:val>
                                            <p:fltVal val="0"/>
                                          </p:val>
                                        </p:tav>
                                        <p:tav tm="100000">
                                          <p:val>
                                            <p:strVal val="#ppt_w"/>
                                          </p:val>
                                        </p:tav>
                                      </p:tavLst>
                                    </p:anim>
                                    <p:anim calcmode="lin" valueType="num">
                                      <p:cBhvr>
                                        <p:cTn id="13" dur="500" fill="hold"/>
                                        <p:tgtEl>
                                          <p:spTgt spid="81"/>
                                        </p:tgtEl>
                                        <p:attrNameLst>
                                          <p:attrName>ppt_h</p:attrName>
                                        </p:attrNameLst>
                                      </p:cBhvr>
                                      <p:tavLst>
                                        <p:tav tm="0">
                                          <p:val>
                                            <p:fltVal val="0"/>
                                          </p:val>
                                        </p:tav>
                                        <p:tav tm="100000">
                                          <p:val>
                                            <p:strVal val="#ppt_h"/>
                                          </p:val>
                                        </p:tav>
                                      </p:tavLst>
                                    </p:anim>
                                    <p:animEffect transition="in" filter="fade">
                                      <p:cBhvr>
                                        <p:cTn id="14" dur="500"/>
                                        <p:tgtEl>
                                          <p:spTgt spid="8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p:cTn id="19" dur="500" fill="hold"/>
                                        <p:tgtEl>
                                          <p:spTgt spid="61"/>
                                        </p:tgtEl>
                                        <p:attrNameLst>
                                          <p:attrName>ppt_w</p:attrName>
                                        </p:attrNameLst>
                                      </p:cBhvr>
                                      <p:tavLst>
                                        <p:tav tm="0">
                                          <p:val>
                                            <p:fltVal val="0"/>
                                          </p:val>
                                        </p:tav>
                                        <p:tav tm="100000">
                                          <p:val>
                                            <p:strVal val="#ppt_w"/>
                                          </p:val>
                                        </p:tav>
                                      </p:tavLst>
                                    </p:anim>
                                    <p:anim calcmode="lin" valueType="num">
                                      <p:cBhvr>
                                        <p:cTn id="20" dur="500" fill="hold"/>
                                        <p:tgtEl>
                                          <p:spTgt spid="61"/>
                                        </p:tgtEl>
                                        <p:attrNameLst>
                                          <p:attrName>ppt_h</p:attrName>
                                        </p:attrNameLst>
                                      </p:cBhvr>
                                      <p:tavLst>
                                        <p:tav tm="0">
                                          <p:val>
                                            <p:fltVal val="0"/>
                                          </p:val>
                                        </p:tav>
                                        <p:tav tm="100000">
                                          <p:val>
                                            <p:strVal val="#ppt_h"/>
                                          </p:val>
                                        </p:tav>
                                      </p:tavLst>
                                    </p:anim>
                                    <p:animEffect transition="in" filter="fade">
                                      <p:cBhvr>
                                        <p:cTn id="21" dur="500"/>
                                        <p:tgtEl>
                                          <p:spTgt spid="61"/>
                                        </p:tgtEl>
                                      </p:cBhvr>
                                    </p:animEffect>
                                  </p:childTnLst>
                                </p:cTn>
                              </p:par>
                              <p:par>
                                <p:cTn id="22" presetID="53" presetClass="entr" presetSubtype="16" fill="hold" nodeType="with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p:cTn id="24" dur="500" fill="hold"/>
                                        <p:tgtEl>
                                          <p:spTgt spid="62"/>
                                        </p:tgtEl>
                                        <p:attrNameLst>
                                          <p:attrName>ppt_w</p:attrName>
                                        </p:attrNameLst>
                                      </p:cBhvr>
                                      <p:tavLst>
                                        <p:tav tm="0">
                                          <p:val>
                                            <p:fltVal val="0"/>
                                          </p:val>
                                        </p:tav>
                                        <p:tav tm="100000">
                                          <p:val>
                                            <p:strVal val="#ppt_w"/>
                                          </p:val>
                                        </p:tav>
                                      </p:tavLst>
                                    </p:anim>
                                    <p:anim calcmode="lin" valueType="num">
                                      <p:cBhvr>
                                        <p:cTn id="25" dur="500" fill="hold"/>
                                        <p:tgtEl>
                                          <p:spTgt spid="62"/>
                                        </p:tgtEl>
                                        <p:attrNameLst>
                                          <p:attrName>ppt_h</p:attrName>
                                        </p:attrNameLst>
                                      </p:cBhvr>
                                      <p:tavLst>
                                        <p:tav tm="0">
                                          <p:val>
                                            <p:fltVal val="0"/>
                                          </p:val>
                                        </p:tav>
                                        <p:tav tm="100000">
                                          <p:val>
                                            <p:strVal val="#ppt_h"/>
                                          </p:val>
                                        </p:tav>
                                      </p:tavLst>
                                    </p:anim>
                                    <p:animEffect transition="in" filter="fade">
                                      <p:cBhvr>
                                        <p:cTn id="2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6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E90E2-DF76-774D-8725-C4E65313CC8F}"/>
              </a:ext>
            </a:extLst>
          </p:cNvPr>
          <p:cNvSpPr>
            <a:spLocks noGrp="1"/>
          </p:cNvSpPr>
          <p:nvPr>
            <p:ph type="title"/>
          </p:nvPr>
        </p:nvSpPr>
        <p:spPr>
          <a:xfrm>
            <a:off x="670903" y="168018"/>
            <a:ext cx="10515600" cy="1325563"/>
          </a:xfrm>
        </p:spPr>
        <p:txBody>
          <a:bodyPr/>
          <a:lstStyle/>
          <a:p>
            <a:r>
              <a:rPr lang="en-US"/>
              <a:t>Hardware Integration with </a:t>
            </a:r>
            <a:r>
              <a:rPr lang="en-US" err="1"/>
              <a:t>OpenPiton</a:t>
            </a:r>
            <a:endParaRPr lang="en-US"/>
          </a:p>
        </p:txBody>
      </p:sp>
      <p:pic>
        <p:nvPicPr>
          <p:cNvPr id="6" name="Content Placeholder 5">
            <a:extLst>
              <a:ext uri="{FF2B5EF4-FFF2-40B4-BE49-F238E27FC236}">
                <a16:creationId xmlns:a16="http://schemas.microsoft.com/office/drawing/2014/main" id="{0AC3A657-F6E3-A945-8669-F541429E52B0}"/>
              </a:ext>
            </a:extLst>
          </p:cNvPr>
          <p:cNvPicPr>
            <a:picLocks noGrp="1" noChangeAspect="1"/>
          </p:cNvPicPr>
          <p:nvPr>
            <p:ph idx="1"/>
          </p:nvPr>
        </p:nvPicPr>
        <p:blipFill>
          <a:blip r:embed="rId3">
            <a:lum bright="-20000" contrast="40000"/>
          </a:blip>
          <a:stretch>
            <a:fillRect/>
          </a:stretch>
        </p:blipFill>
        <p:spPr>
          <a:xfrm>
            <a:off x="5517291" y="1734818"/>
            <a:ext cx="6186618" cy="1694182"/>
          </a:xfrm>
        </p:spPr>
      </p:pic>
      <p:sp>
        <p:nvSpPr>
          <p:cNvPr id="4" name="Slide Number Placeholder 3">
            <a:extLst>
              <a:ext uri="{FF2B5EF4-FFF2-40B4-BE49-F238E27FC236}">
                <a16:creationId xmlns:a16="http://schemas.microsoft.com/office/drawing/2014/main" id="{C231A64A-4641-F945-A7F1-5D2BABEE975E}"/>
              </a:ext>
            </a:extLst>
          </p:cNvPr>
          <p:cNvSpPr>
            <a:spLocks noGrp="1"/>
          </p:cNvSpPr>
          <p:nvPr>
            <p:ph type="sldNum" sz="quarter" idx="12"/>
          </p:nvPr>
        </p:nvSpPr>
        <p:spPr/>
        <p:txBody>
          <a:bodyPr/>
          <a:lstStyle/>
          <a:p>
            <a:fld id="{3A98EE3D-8CD1-4C3F-BD1C-C98C9596463C}" type="slidenum">
              <a:rPr lang="en-US" smtClean="0"/>
              <a:t>29</a:t>
            </a:fld>
            <a:endParaRPr lang="en-US"/>
          </a:p>
        </p:txBody>
      </p:sp>
      <p:pic>
        <p:nvPicPr>
          <p:cNvPr id="5" name="Content Placeholder 5">
            <a:extLst>
              <a:ext uri="{FF2B5EF4-FFF2-40B4-BE49-F238E27FC236}">
                <a16:creationId xmlns:a16="http://schemas.microsoft.com/office/drawing/2014/main" id="{44F2383F-14B1-C947-9A12-BA2A6EF1132B}"/>
              </a:ext>
            </a:extLst>
          </p:cNvPr>
          <p:cNvPicPr>
            <a:picLocks noChangeAspect="1"/>
          </p:cNvPicPr>
          <p:nvPr/>
        </p:nvPicPr>
        <p:blipFill>
          <a:blip r:embed="rId4">
            <a:lum bright="-20000" contrast="40000"/>
          </a:blip>
          <a:stretch>
            <a:fillRect/>
          </a:stretch>
        </p:blipFill>
        <p:spPr>
          <a:xfrm>
            <a:off x="5753624" y="3745085"/>
            <a:ext cx="5600176" cy="2411875"/>
          </a:xfrm>
          <a:prstGeom prst="rect">
            <a:avLst/>
          </a:prstGeom>
        </p:spPr>
      </p:pic>
      <p:sp>
        <p:nvSpPr>
          <p:cNvPr id="8" name="Content Placeholder 3">
            <a:extLst>
              <a:ext uri="{FF2B5EF4-FFF2-40B4-BE49-F238E27FC236}">
                <a16:creationId xmlns:a16="http://schemas.microsoft.com/office/drawing/2014/main" id="{79EA338C-850B-7C40-AB52-0DB123940C9D}"/>
              </a:ext>
            </a:extLst>
          </p:cNvPr>
          <p:cNvSpPr txBox="1">
            <a:spLocks/>
          </p:cNvSpPr>
          <p:nvPr/>
        </p:nvSpPr>
        <p:spPr bwMode="auto">
          <a:xfrm>
            <a:off x="488091" y="1836976"/>
            <a:ext cx="4885767" cy="44211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914400" rtl="0" eaLnBrk="1" latinLnBrk="0" hangingPunct="1">
              <a:spcBef>
                <a:spcPct val="20000"/>
              </a:spcBef>
              <a:buFont typeface="Arial" pitchFamily="34" charset="0"/>
              <a:buChar char="•"/>
              <a:defRPr sz="1800" kern="1200">
                <a:solidFill>
                  <a:schemeClr val="tx1"/>
                </a:solidFill>
                <a:latin typeface="Tahoma" pitchFamily="34" charset="0"/>
                <a:ea typeface="Tahoma" pitchFamily="34" charset="0"/>
                <a:cs typeface="Tahoma" pitchFamily="34" charset="0"/>
              </a:defRPr>
            </a:lvl1pPr>
            <a:lvl2pPr marL="742950" indent="-285750" algn="l" defTabSz="914400" rtl="0" eaLnBrk="1" latinLnBrk="0" hangingPunct="1">
              <a:spcBef>
                <a:spcPct val="20000"/>
              </a:spcBef>
              <a:buFont typeface="Arial" pitchFamily="34" charset="0"/>
              <a:buChar char="•"/>
              <a:defRPr sz="1600" kern="1200">
                <a:solidFill>
                  <a:schemeClr val="tx1"/>
                </a:solidFill>
                <a:latin typeface="Tahoma" pitchFamily="34" charset="0"/>
                <a:ea typeface="Tahoma" pitchFamily="34" charset="0"/>
                <a:cs typeface="Tahoma" pitchFamily="34" charset="0"/>
              </a:defRPr>
            </a:lvl2pPr>
            <a:lvl3pPr marL="11430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Tahoma" pitchFamily="34" charset="0"/>
                <a:cs typeface="Tahoma" pitchFamily="34" charset="0"/>
              </a:defRPr>
            </a:lvl3pPr>
            <a:lvl4pPr marL="16002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Tahoma" pitchFamily="34" charset="0"/>
                <a:cs typeface="Tahoma" pitchFamily="34" charset="0"/>
              </a:defRPr>
            </a:lvl4pPr>
            <a:lvl5pPr marL="2057400" indent="-228600" algn="l" defTabSz="914400" rtl="0" eaLnBrk="1" latinLnBrk="0" hangingPunct="1">
              <a:spcBef>
                <a:spcPct val="20000"/>
              </a:spcBef>
              <a:buFont typeface="Arial" pitchFamily="34" charset="0"/>
              <a:buChar char="•"/>
              <a:defRPr sz="13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latin typeface="+mn-lt"/>
                <a:ea typeface="Tahoma"/>
                <a:cs typeface="Tahoma"/>
              </a:rPr>
              <a:t>For the evaluation of </a:t>
            </a:r>
            <a:r>
              <a:rPr lang="en-US" sz="2400" err="1">
                <a:latin typeface="+mn-lt"/>
                <a:ea typeface="Tahoma"/>
                <a:cs typeface="Tahoma"/>
              </a:rPr>
              <a:t>GraphAttack</a:t>
            </a:r>
            <a:r>
              <a:rPr lang="en-US" sz="2400">
                <a:latin typeface="+mn-lt"/>
                <a:ea typeface="Tahoma"/>
                <a:cs typeface="Tahoma"/>
              </a:rPr>
              <a:t>!, we integrated MAPLE into the open-source </a:t>
            </a:r>
            <a:r>
              <a:rPr lang="en-US" sz="2400" err="1">
                <a:latin typeface="+mn-lt"/>
                <a:ea typeface="Tahoma"/>
                <a:cs typeface="Tahoma"/>
              </a:rPr>
              <a:t>OpenPiton</a:t>
            </a:r>
            <a:r>
              <a:rPr lang="en-US" sz="2400">
                <a:latin typeface="+mn-lt"/>
                <a:ea typeface="Tahoma"/>
                <a:cs typeface="Tahoma"/>
              </a:rPr>
              <a:t> </a:t>
            </a:r>
            <a:r>
              <a:rPr lang="en-US" sz="2000">
                <a:latin typeface="+mn-lt"/>
                <a:ea typeface="Tahoma"/>
                <a:cs typeface="Tahoma"/>
              </a:rPr>
              <a:t>[</a:t>
            </a:r>
            <a:r>
              <a:rPr lang="en-US" sz="2000" err="1">
                <a:latin typeface="+mn-lt"/>
                <a:ea typeface="Tahoma"/>
                <a:cs typeface="Tahoma"/>
              </a:rPr>
              <a:t>Balkind</a:t>
            </a:r>
            <a:r>
              <a:rPr lang="en-US" sz="2000">
                <a:latin typeface="+mn-lt"/>
                <a:ea typeface="Tahoma"/>
                <a:cs typeface="Tahoma"/>
              </a:rPr>
              <a:t> </a:t>
            </a:r>
            <a:r>
              <a:rPr lang="en-US" sz="2000" i="1">
                <a:latin typeface="+mn-lt"/>
                <a:ea typeface="Tahoma"/>
                <a:cs typeface="Tahoma"/>
              </a:rPr>
              <a:t>ASPLOS’16</a:t>
            </a:r>
            <a:r>
              <a:rPr lang="en-US" sz="2000">
                <a:latin typeface="+mn-lt"/>
                <a:ea typeface="Tahoma"/>
                <a:cs typeface="Tahoma"/>
              </a:rPr>
              <a:t>] </a:t>
            </a:r>
            <a:r>
              <a:rPr lang="en-US" sz="2400">
                <a:latin typeface="+mn-lt"/>
                <a:ea typeface="Tahoma"/>
                <a:cs typeface="Tahoma"/>
              </a:rPr>
              <a:t>manycore, on its own tile.</a:t>
            </a:r>
          </a:p>
          <a:p>
            <a:endParaRPr lang="en-US" sz="2400">
              <a:latin typeface="+mn-lt"/>
              <a:ea typeface="Tahoma"/>
              <a:cs typeface="Tahoma"/>
            </a:endParaRPr>
          </a:p>
          <a:p>
            <a:r>
              <a:rPr lang="en-US" sz="2400">
                <a:latin typeface="+mn-lt"/>
                <a:ea typeface="Tahoma"/>
                <a:cs typeface="Tahoma"/>
              </a:rPr>
              <a:t>The processor core (unmodified) can write and read from MAPLE using the Network-on-Chip (</a:t>
            </a:r>
            <a:r>
              <a:rPr lang="en-US" sz="2400" err="1">
                <a:latin typeface="+mn-lt"/>
                <a:ea typeface="Tahoma"/>
                <a:cs typeface="Tahoma"/>
              </a:rPr>
              <a:t>NoC</a:t>
            </a:r>
            <a:r>
              <a:rPr lang="en-US" sz="2400">
                <a:latin typeface="+mn-lt"/>
                <a:ea typeface="Tahoma"/>
                <a:cs typeface="Tahoma"/>
              </a:rPr>
              <a:t>)</a:t>
            </a:r>
          </a:p>
          <a:p>
            <a:pPr marL="0" indent="0">
              <a:buNone/>
            </a:pPr>
            <a:endParaRPr lang="en-US" sz="2400">
              <a:latin typeface="+mn-lt"/>
              <a:ea typeface="Tahoma"/>
              <a:cs typeface="Tahoma"/>
            </a:endParaRPr>
          </a:p>
        </p:txBody>
      </p:sp>
      <p:cxnSp>
        <p:nvCxnSpPr>
          <p:cNvPr id="7" name="Straight Connector 6">
            <a:extLst>
              <a:ext uri="{FF2B5EF4-FFF2-40B4-BE49-F238E27FC236}">
                <a16:creationId xmlns:a16="http://schemas.microsoft.com/office/drawing/2014/main" id="{B5ACC7E1-79F7-4D46-9AB3-960D44CB31C5}"/>
              </a:ext>
            </a:extLst>
          </p:cNvPr>
          <p:cNvCxnSpPr>
            <a:cxnSpLocks/>
          </p:cNvCxnSpPr>
          <p:nvPr/>
        </p:nvCxnSpPr>
        <p:spPr>
          <a:xfrm>
            <a:off x="568411" y="1112104"/>
            <a:ext cx="10952686" cy="0"/>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1061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53917EBC-5CBF-5C4F-A748-0E2DFF38546B}"/>
              </a:ext>
            </a:extLst>
          </p:cNvPr>
          <p:cNvSpPr/>
          <p:nvPr/>
        </p:nvSpPr>
        <p:spPr>
          <a:xfrm>
            <a:off x="764057" y="1745432"/>
            <a:ext cx="6328405" cy="1238851"/>
          </a:xfrm>
          <a:prstGeom prst="roundRect">
            <a:avLst/>
          </a:prstGeom>
          <a:solidFill>
            <a:schemeClr val="accent1">
              <a:lumMod val="40000"/>
              <a:lumOff val="6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4CDD7C90-8E71-F24A-BD7A-11F49E59EF40}"/>
              </a:ext>
            </a:extLst>
          </p:cNvPr>
          <p:cNvSpPr/>
          <p:nvPr/>
        </p:nvSpPr>
        <p:spPr>
          <a:xfrm>
            <a:off x="764057" y="3226806"/>
            <a:ext cx="6328405" cy="1159791"/>
          </a:xfrm>
          <a:prstGeom prst="roundRect">
            <a:avLst/>
          </a:prstGeom>
          <a:solidFill>
            <a:schemeClr val="accent1">
              <a:lumMod val="40000"/>
              <a:lumOff val="6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A48AB552-D8D8-4745-BE18-A684A27E6B55}"/>
              </a:ext>
            </a:extLst>
          </p:cNvPr>
          <p:cNvSpPr/>
          <p:nvPr/>
        </p:nvSpPr>
        <p:spPr>
          <a:xfrm>
            <a:off x="764056" y="4629120"/>
            <a:ext cx="6328405" cy="599429"/>
          </a:xfrm>
          <a:prstGeom prst="roundRect">
            <a:avLst/>
          </a:prstGeom>
          <a:solidFill>
            <a:schemeClr val="accent1">
              <a:lumMod val="40000"/>
              <a:lumOff val="6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880D5D6A-02E7-C842-807D-F00B13EDEAF8}"/>
              </a:ext>
            </a:extLst>
          </p:cNvPr>
          <p:cNvSpPr/>
          <p:nvPr/>
        </p:nvSpPr>
        <p:spPr>
          <a:xfrm>
            <a:off x="764056" y="5471071"/>
            <a:ext cx="6328405" cy="778976"/>
          </a:xfrm>
          <a:prstGeom prst="roundRect">
            <a:avLst/>
          </a:prstGeom>
          <a:solidFill>
            <a:schemeClr val="accent1">
              <a:lumMod val="40000"/>
              <a:lumOff val="6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26C7D-6468-6943-A9D7-EE51F799CA6E}"/>
              </a:ext>
            </a:extLst>
          </p:cNvPr>
          <p:cNvSpPr>
            <a:spLocks noGrp="1"/>
          </p:cNvSpPr>
          <p:nvPr>
            <p:ph type="title"/>
          </p:nvPr>
        </p:nvSpPr>
        <p:spPr>
          <a:xfrm>
            <a:off x="572047" y="117986"/>
            <a:ext cx="11166870" cy="1325563"/>
          </a:xfrm>
        </p:spPr>
        <p:txBody>
          <a:bodyPr>
            <a:normAutofit/>
          </a:bodyPr>
          <a:lstStyle/>
          <a:p>
            <a:r>
              <a:rPr lang="en-US" sz="4200"/>
              <a:t>Modern Technology Trends and Graph Applications</a:t>
            </a:r>
          </a:p>
        </p:txBody>
      </p:sp>
      <p:sp>
        <p:nvSpPr>
          <p:cNvPr id="3" name="Content Placeholder 2">
            <a:extLst>
              <a:ext uri="{FF2B5EF4-FFF2-40B4-BE49-F238E27FC236}">
                <a16:creationId xmlns:a16="http://schemas.microsoft.com/office/drawing/2014/main" id="{15040CAE-892F-3B41-91E6-5EAA651285FA}"/>
              </a:ext>
            </a:extLst>
          </p:cNvPr>
          <p:cNvSpPr>
            <a:spLocks noGrp="1"/>
          </p:cNvSpPr>
          <p:nvPr>
            <p:ph sz="half" idx="1"/>
          </p:nvPr>
        </p:nvSpPr>
        <p:spPr>
          <a:xfrm>
            <a:off x="838199" y="1825625"/>
            <a:ext cx="6254263" cy="1238851"/>
          </a:xfrm>
        </p:spPr>
        <p:txBody>
          <a:bodyPr>
            <a:normAutofit/>
          </a:bodyPr>
          <a:lstStyle/>
          <a:p>
            <a:pPr marL="0" indent="0">
              <a:lnSpc>
                <a:spcPct val="100000"/>
              </a:lnSpc>
              <a:spcAft>
                <a:spcPts val="600"/>
              </a:spcAft>
              <a:buNone/>
            </a:pPr>
            <a:r>
              <a:rPr lang="en-US" sz="2000"/>
              <a:t>Modern system designs employ specialized hardware (e.g. GPUs and TPUs) for </a:t>
            </a:r>
            <a:r>
              <a:rPr lang="en-US" sz="2000" b="1"/>
              <a:t>heterogeneous parallelism</a:t>
            </a:r>
          </a:p>
          <a:p>
            <a:pPr marL="457200" lvl="1" indent="0">
              <a:lnSpc>
                <a:spcPct val="100000"/>
              </a:lnSpc>
              <a:spcAft>
                <a:spcPts val="600"/>
              </a:spcAft>
              <a:buNone/>
            </a:pPr>
            <a:r>
              <a:rPr lang="en-US" sz="1800"/>
              <a:t>   Significantly benefit </a:t>
            </a:r>
            <a:r>
              <a:rPr lang="en-US" sz="1800" b="1"/>
              <a:t>compute-bound</a:t>
            </a:r>
            <a:r>
              <a:rPr lang="en-US" sz="1800"/>
              <a:t> workloads</a:t>
            </a:r>
          </a:p>
        </p:txBody>
      </p:sp>
      <p:sp>
        <p:nvSpPr>
          <p:cNvPr id="5" name="Slide Number Placeholder 4">
            <a:extLst>
              <a:ext uri="{FF2B5EF4-FFF2-40B4-BE49-F238E27FC236}">
                <a16:creationId xmlns:a16="http://schemas.microsoft.com/office/drawing/2014/main" id="{F303BB29-5632-024F-929F-C658475EDBFC}"/>
              </a:ext>
            </a:extLst>
          </p:cNvPr>
          <p:cNvSpPr>
            <a:spLocks noGrp="1"/>
          </p:cNvSpPr>
          <p:nvPr>
            <p:ph type="sldNum" sz="quarter" idx="12"/>
          </p:nvPr>
        </p:nvSpPr>
        <p:spPr/>
        <p:txBody>
          <a:bodyPr/>
          <a:lstStyle/>
          <a:p>
            <a:fld id="{3A98EE3D-8CD1-4C3F-BD1C-C98C9596463C}" type="slidenum">
              <a:rPr lang="en-US" smtClean="0"/>
              <a:t>3</a:t>
            </a:fld>
            <a:endParaRPr lang="en-US"/>
          </a:p>
        </p:txBody>
      </p:sp>
      <p:pic>
        <p:nvPicPr>
          <p:cNvPr id="6" name="Picture 5">
            <a:extLst>
              <a:ext uri="{FF2B5EF4-FFF2-40B4-BE49-F238E27FC236}">
                <a16:creationId xmlns:a16="http://schemas.microsoft.com/office/drawing/2014/main" id="{B05C9FAC-C7FD-4345-B622-2C2470BE2CA0}"/>
              </a:ext>
            </a:extLst>
          </p:cNvPr>
          <p:cNvPicPr>
            <a:picLocks noChangeAspect="1"/>
          </p:cNvPicPr>
          <p:nvPr/>
        </p:nvPicPr>
        <p:blipFill>
          <a:blip r:embed="rId3"/>
          <a:stretch>
            <a:fillRect/>
          </a:stretch>
        </p:blipFill>
        <p:spPr>
          <a:xfrm>
            <a:off x="7632765" y="1825625"/>
            <a:ext cx="3721035" cy="2508265"/>
          </a:xfrm>
          <a:prstGeom prst="rect">
            <a:avLst/>
          </a:prstGeom>
        </p:spPr>
      </p:pic>
      <p:sp>
        <p:nvSpPr>
          <p:cNvPr id="8" name="Rectangle 7">
            <a:extLst>
              <a:ext uri="{FF2B5EF4-FFF2-40B4-BE49-F238E27FC236}">
                <a16:creationId xmlns:a16="http://schemas.microsoft.com/office/drawing/2014/main" id="{228B94A5-2EE1-6E48-87D1-7260D9564987}"/>
              </a:ext>
            </a:extLst>
          </p:cNvPr>
          <p:cNvSpPr/>
          <p:nvPr/>
        </p:nvSpPr>
        <p:spPr>
          <a:xfrm>
            <a:off x="7819293" y="4354480"/>
            <a:ext cx="3534508" cy="307777"/>
          </a:xfrm>
          <a:prstGeom prst="rect">
            <a:avLst/>
          </a:prstGeom>
        </p:spPr>
        <p:txBody>
          <a:bodyPr wrap="square">
            <a:spAutoFit/>
          </a:bodyPr>
          <a:lstStyle/>
          <a:p>
            <a:pPr algn="ctr"/>
            <a:r>
              <a:rPr lang="en-US" sz="1400" i="1"/>
              <a:t>Image from Synopsys</a:t>
            </a:r>
          </a:p>
        </p:txBody>
      </p:sp>
      <p:sp>
        <p:nvSpPr>
          <p:cNvPr id="4" name="Rectangle 3">
            <a:extLst>
              <a:ext uri="{FF2B5EF4-FFF2-40B4-BE49-F238E27FC236}">
                <a16:creationId xmlns:a16="http://schemas.microsoft.com/office/drawing/2014/main" id="{E4ED0AC3-4E3D-BF4A-BD8F-0F348852296D}"/>
              </a:ext>
            </a:extLst>
          </p:cNvPr>
          <p:cNvSpPr/>
          <p:nvPr/>
        </p:nvSpPr>
        <p:spPr>
          <a:xfrm>
            <a:off x="7965280" y="4909139"/>
            <a:ext cx="3242534" cy="1200329"/>
          </a:xfrm>
          <a:prstGeom prst="rect">
            <a:avLst/>
          </a:prstGeom>
          <a:ln w="38100">
            <a:solidFill>
              <a:srgbClr val="FF0000"/>
            </a:solidFill>
          </a:ln>
        </p:spPr>
        <p:txBody>
          <a:bodyPr wrap="square">
            <a:spAutoFit/>
          </a:bodyPr>
          <a:lstStyle/>
          <a:p>
            <a:pPr algn="ctr">
              <a:lnSpc>
                <a:spcPct val="100000"/>
              </a:lnSpc>
            </a:pPr>
            <a:r>
              <a:rPr lang="en-US" sz="2400" b="1">
                <a:solidFill>
                  <a:srgbClr val="FF0000"/>
                </a:solidFill>
              </a:rPr>
              <a:t>We need efficient graph processing techniques that can scale!</a:t>
            </a:r>
          </a:p>
        </p:txBody>
      </p:sp>
      <p:cxnSp>
        <p:nvCxnSpPr>
          <p:cNvPr id="10" name="Straight Connector 9">
            <a:extLst>
              <a:ext uri="{FF2B5EF4-FFF2-40B4-BE49-F238E27FC236}">
                <a16:creationId xmlns:a16="http://schemas.microsoft.com/office/drawing/2014/main" id="{9873ECE8-6C7F-834A-B210-DA2F1D8FC030}"/>
              </a:ext>
            </a:extLst>
          </p:cNvPr>
          <p:cNvCxnSpPr>
            <a:cxnSpLocks/>
          </p:cNvCxnSpPr>
          <p:nvPr/>
        </p:nvCxnSpPr>
        <p:spPr>
          <a:xfrm>
            <a:off x="568411" y="1112104"/>
            <a:ext cx="10952686" cy="0"/>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9BCFED2-64F3-D04B-9615-41614C24A37C}"/>
              </a:ext>
            </a:extLst>
          </p:cNvPr>
          <p:cNvSpPr/>
          <p:nvPr/>
        </p:nvSpPr>
        <p:spPr>
          <a:xfrm>
            <a:off x="838199" y="3241283"/>
            <a:ext cx="6254262" cy="1061829"/>
          </a:xfrm>
          <a:prstGeom prst="rect">
            <a:avLst/>
          </a:prstGeom>
        </p:spPr>
        <p:txBody>
          <a:bodyPr wrap="square">
            <a:spAutoFit/>
          </a:bodyPr>
          <a:lstStyle/>
          <a:p>
            <a:pPr>
              <a:spcAft>
                <a:spcPts val="600"/>
              </a:spcAft>
            </a:pPr>
            <a:r>
              <a:rPr lang="en-US" sz="2000"/>
              <a:t>Amdahl’s Law perspective: faster compute causes relative memory access time to increase </a:t>
            </a:r>
          </a:p>
          <a:p>
            <a:pPr lvl="1">
              <a:lnSpc>
                <a:spcPct val="100000"/>
              </a:lnSpc>
              <a:spcAft>
                <a:spcPts val="600"/>
              </a:spcAft>
            </a:pPr>
            <a:r>
              <a:rPr lang="en-US"/>
              <a:t>   Leads to memory latency bottlenecks</a:t>
            </a:r>
          </a:p>
        </p:txBody>
      </p:sp>
      <p:sp>
        <p:nvSpPr>
          <p:cNvPr id="11" name="Rectangle 10">
            <a:extLst>
              <a:ext uri="{FF2B5EF4-FFF2-40B4-BE49-F238E27FC236}">
                <a16:creationId xmlns:a16="http://schemas.microsoft.com/office/drawing/2014/main" id="{C2D71733-1C57-684A-AA0A-D488C4B169D3}"/>
              </a:ext>
            </a:extLst>
          </p:cNvPr>
          <p:cNvSpPr/>
          <p:nvPr/>
        </p:nvSpPr>
        <p:spPr>
          <a:xfrm>
            <a:off x="838199" y="4699328"/>
            <a:ext cx="6096000" cy="400110"/>
          </a:xfrm>
          <a:prstGeom prst="rect">
            <a:avLst/>
          </a:prstGeom>
        </p:spPr>
        <p:txBody>
          <a:bodyPr>
            <a:spAutoFit/>
          </a:bodyPr>
          <a:lstStyle/>
          <a:p>
            <a:pPr>
              <a:spcAft>
                <a:spcPts val="600"/>
              </a:spcAft>
            </a:pPr>
            <a:r>
              <a:rPr lang="en-US" sz="2000"/>
              <a:t>Many graph applications are </a:t>
            </a:r>
            <a:r>
              <a:rPr lang="en-US" sz="2000" b="1"/>
              <a:t>memory-bound</a:t>
            </a:r>
          </a:p>
        </p:txBody>
      </p:sp>
      <p:sp>
        <p:nvSpPr>
          <p:cNvPr id="13" name="Rectangle 12">
            <a:extLst>
              <a:ext uri="{FF2B5EF4-FFF2-40B4-BE49-F238E27FC236}">
                <a16:creationId xmlns:a16="http://schemas.microsoft.com/office/drawing/2014/main" id="{07EC6DFF-F9A7-E742-AFB8-196A456AA8A5}"/>
              </a:ext>
            </a:extLst>
          </p:cNvPr>
          <p:cNvSpPr/>
          <p:nvPr/>
        </p:nvSpPr>
        <p:spPr>
          <a:xfrm>
            <a:off x="838199" y="5499871"/>
            <a:ext cx="6096000" cy="754053"/>
          </a:xfrm>
          <a:prstGeom prst="rect">
            <a:avLst/>
          </a:prstGeom>
        </p:spPr>
        <p:txBody>
          <a:bodyPr>
            <a:spAutoFit/>
          </a:bodyPr>
          <a:lstStyle/>
          <a:p>
            <a:pPr>
              <a:spcAft>
                <a:spcPts val="600"/>
              </a:spcAft>
            </a:pPr>
            <a:r>
              <a:rPr lang="en-US" sz="2000"/>
              <a:t>Datasets are massive and growing exponentially</a:t>
            </a:r>
          </a:p>
          <a:p>
            <a:pPr lvl="1">
              <a:lnSpc>
                <a:spcPct val="100000"/>
              </a:lnSpc>
              <a:spcAft>
                <a:spcPts val="600"/>
              </a:spcAft>
            </a:pPr>
            <a:r>
              <a:rPr lang="en-US"/>
              <a:t>The ability to process modern networks has not kept up</a:t>
            </a:r>
          </a:p>
        </p:txBody>
      </p:sp>
    </p:spTree>
    <p:extLst>
      <p:ext uri="{BB962C8B-B14F-4D97-AF65-F5344CB8AC3E}">
        <p14:creationId xmlns:p14="http://schemas.microsoft.com/office/powerpoint/2010/main" val="402573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8E161341-567B-D141-9CD9-64CCF87997CD}"/>
              </a:ext>
            </a:extLst>
          </p:cNvPr>
          <p:cNvGrpSpPr/>
          <p:nvPr/>
        </p:nvGrpSpPr>
        <p:grpSpPr>
          <a:xfrm>
            <a:off x="6697581" y="1107627"/>
            <a:ext cx="5079124" cy="5000096"/>
            <a:chOff x="620636" y="2119808"/>
            <a:chExt cx="4759084" cy="4343779"/>
          </a:xfrm>
        </p:grpSpPr>
        <p:grpSp>
          <p:nvGrpSpPr>
            <p:cNvPr id="6" name="Group 5">
              <a:extLst>
                <a:ext uri="{FF2B5EF4-FFF2-40B4-BE49-F238E27FC236}">
                  <a16:creationId xmlns:a16="http://schemas.microsoft.com/office/drawing/2014/main" id="{6B8F0A1F-DB83-3F45-8E09-23BE9720F78A}"/>
                </a:ext>
              </a:extLst>
            </p:cNvPr>
            <p:cNvGrpSpPr/>
            <p:nvPr/>
          </p:nvGrpSpPr>
          <p:grpSpPr>
            <a:xfrm>
              <a:off x="620637" y="2119808"/>
              <a:ext cx="4759083" cy="4343779"/>
              <a:chOff x="7914942" y="2774950"/>
              <a:chExt cx="3904298" cy="3594100"/>
            </a:xfrm>
          </p:grpSpPr>
          <p:pic>
            <p:nvPicPr>
              <p:cNvPr id="9" name="Picture 8">
                <a:extLst>
                  <a:ext uri="{FF2B5EF4-FFF2-40B4-BE49-F238E27FC236}">
                    <a16:creationId xmlns:a16="http://schemas.microsoft.com/office/drawing/2014/main" id="{E9C6FC34-5031-AC45-A33F-D8C5A50F45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4942" y="2774950"/>
                <a:ext cx="3759200" cy="3594100"/>
              </a:xfrm>
              <a:prstGeom prst="rect">
                <a:avLst/>
              </a:prstGeom>
            </p:spPr>
          </p:pic>
          <p:sp>
            <p:nvSpPr>
              <p:cNvPr id="10" name="Rectangle 9">
                <a:extLst>
                  <a:ext uri="{FF2B5EF4-FFF2-40B4-BE49-F238E27FC236}">
                    <a16:creationId xmlns:a16="http://schemas.microsoft.com/office/drawing/2014/main" id="{94888CC5-AD67-8346-828A-A235D6F78E16}"/>
                  </a:ext>
                </a:extLst>
              </p:cNvPr>
              <p:cNvSpPr/>
              <p:nvPr/>
            </p:nvSpPr>
            <p:spPr>
              <a:xfrm>
                <a:off x="10523349" y="4572000"/>
                <a:ext cx="1295891" cy="185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Rectangle 31">
              <a:extLst>
                <a:ext uri="{FF2B5EF4-FFF2-40B4-BE49-F238E27FC236}">
                  <a16:creationId xmlns:a16="http://schemas.microsoft.com/office/drawing/2014/main" id="{57B02520-57B2-1749-9B95-1AD489BC18E1}"/>
                </a:ext>
              </a:extLst>
            </p:cNvPr>
            <p:cNvSpPr/>
            <p:nvPr/>
          </p:nvSpPr>
          <p:spPr>
            <a:xfrm>
              <a:off x="620636" y="2119808"/>
              <a:ext cx="2414515" cy="2171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DCED84B-0BC6-7F40-AFAF-D677256E329A}"/>
                </a:ext>
              </a:extLst>
            </p:cNvPr>
            <p:cNvSpPr/>
            <p:nvPr/>
          </p:nvSpPr>
          <p:spPr>
            <a:xfrm>
              <a:off x="1142999" y="4291697"/>
              <a:ext cx="1444629" cy="2247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Google Shape;197;p23">
            <a:extLst>
              <a:ext uri="{FF2B5EF4-FFF2-40B4-BE49-F238E27FC236}">
                <a16:creationId xmlns:a16="http://schemas.microsoft.com/office/drawing/2014/main" id="{265AA9A4-D950-8141-8B9E-9F210AA2E8BE}"/>
              </a:ext>
            </a:extLst>
          </p:cNvPr>
          <p:cNvSpPr txBox="1">
            <a:spLocks/>
          </p:cNvSpPr>
          <p:nvPr/>
        </p:nvSpPr>
        <p:spPr>
          <a:xfrm>
            <a:off x="853865" y="1402315"/>
            <a:ext cx="7528768" cy="1538397"/>
          </a:xfrm>
          <a:prstGeom prst="rect">
            <a:avLst/>
          </a:prstGeom>
        </p:spPr>
        <p:txBody>
          <a:bodyPr spcFirstLastPara="1" vert="horz" wrap="square" lIns="121900" tIns="121900" rIns="121900" bIns="121900" numCol="1"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None/>
              <a:defRPr sz="20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667"/>
              </a:spcBef>
              <a:buFont typeface="Arial" panose="020B0604020202020204" pitchFamily="34" charset="0"/>
              <a:buChar char="•"/>
            </a:pPr>
            <a:r>
              <a:rPr lang="en-US" sz="2400" b="1">
                <a:latin typeface="+mn-lt"/>
              </a:rPr>
              <a:t>Experimental setup: </a:t>
            </a:r>
            <a:r>
              <a:rPr lang="en-US" sz="2400">
                <a:latin typeface="+mn-lt"/>
              </a:rPr>
              <a:t>SoC prototype on FPGA VC707 composed of </a:t>
            </a:r>
            <a:r>
              <a:rPr lang="en-US" sz="2400" i="1">
                <a:latin typeface="+mn-lt"/>
              </a:rPr>
              <a:t>2 Ariane Core and 1 MAPLE Tile</a:t>
            </a:r>
            <a:r>
              <a:rPr lang="en-US" sz="2400">
                <a:latin typeface="+mn-lt"/>
              </a:rPr>
              <a:t>. We evaluate applications full-stack on top of Linux v5.6-rc4</a:t>
            </a:r>
          </a:p>
          <a:p>
            <a:pPr>
              <a:spcBef>
                <a:spcPts val="2667"/>
              </a:spcBef>
              <a:buFont typeface="Arial" panose="020B0604020202020204" pitchFamily="34" charset="0"/>
              <a:buChar char="•"/>
            </a:pPr>
            <a:endParaRPr lang="en-US">
              <a:latin typeface="+mn-lt"/>
            </a:endParaRPr>
          </a:p>
          <a:p>
            <a:pPr marL="0" indent="0">
              <a:spcBef>
                <a:spcPts val="2667"/>
              </a:spcBef>
              <a:spcAft>
                <a:spcPts val="2133"/>
              </a:spcAft>
            </a:pPr>
            <a:endParaRPr lang="en-US">
              <a:latin typeface="+mn-lt"/>
            </a:endParaRPr>
          </a:p>
        </p:txBody>
      </p:sp>
      <p:pic>
        <p:nvPicPr>
          <p:cNvPr id="8" name="Picture 7" descr="A close up of electronics&#10;&#10;Description automatically generated">
            <a:extLst>
              <a:ext uri="{FF2B5EF4-FFF2-40B4-BE49-F238E27FC236}">
                <a16:creationId xmlns:a16="http://schemas.microsoft.com/office/drawing/2014/main" id="{5F3F3020-6A11-CA48-BF48-3A60E56F72F4}"/>
              </a:ext>
            </a:extLst>
          </p:cNvPr>
          <p:cNvPicPr>
            <a:picLocks noChangeAspect="1"/>
          </p:cNvPicPr>
          <p:nvPr/>
        </p:nvPicPr>
        <p:blipFill rotWithShape="1">
          <a:blip r:embed="rId4">
            <a:extLst>
              <a:ext uri="{28A0092B-C50C-407E-A947-70E740481C1C}">
                <a14:useLocalDpi xmlns:a14="http://schemas.microsoft.com/office/drawing/2010/main" val="0"/>
              </a:ext>
            </a:extLst>
          </a:blip>
          <a:srcRect l="6440" r="4577"/>
          <a:stretch/>
        </p:blipFill>
        <p:spPr>
          <a:xfrm>
            <a:off x="1159544" y="3230922"/>
            <a:ext cx="4929041" cy="3125428"/>
          </a:xfrm>
          <a:prstGeom prst="rect">
            <a:avLst/>
          </a:prstGeom>
        </p:spPr>
      </p:pic>
      <p:sp>
        <p:nvSpPr>
          <p:cNvPr id="4" name="Title 3">
            <a:extLst>
              <a:ext uri="{FF2B5EF4-FFF2-40B4-BE49-F238E27FC236}">
                <a16:creationId xmlns:a16="http://schemas.microsoft.com/office/drawing/2014/main" id="{9E70B08F-850F-9345-94F9-A9D3DF7D5C0A}"/>
              </a:ext>
            </a:extLst>
          </p:cNvPr>
          <p:cNvSpPr>
            <a:spLocks noGrp="1"/>
          </p:cNvSpPr>
          <p:nvPr>
            <p:ph type="title"/>
          </p:nvPr>
        </p:nvSpPr>
        <p:spPr>
          <a:xfrm>
            <a:off x="670903" y="111365"/>
            <a:ext cx="10515600" cy="1325563"/>
          </a:xfrm>
        </p:spPr>
        <p:txBody>
          <a:bodyPr>
            <a:normAutofit/>
          </a:bodyPr>
          <a:lstStyle/>
          <a:p>
            <a:r>
              <a:rPr lang="en-US"/>
              <a:t>Evaluating MAPLE full-system on FPGA</a:t>
            </a:r>
          </a:p>
        </p:txBody>
      </p:sp>
      <p:sp>
        <p:nvSpPr>
          <p:cNvPr id="3" name="Slide Number Placeholder 2">
            <a:extLst>
              <a:ext uri="{FF2B5EF4-FFF2-40B4-BE49-F238E27FC236}">
                <a16:creationId xmlns:a16="http://schemas.microsoft.com/office/drawing/2014/main" id="{FD9D6369-C3A6-0440-AC61-B9EBAE813AD6}"/>
              </a:ext>
            </a:extLst>
          </p:cNvPr>
          <p:cNvSpPr>
            <a:spLocks noGrp="1"/>
          </p:cNvSpPr>
          <p:nvPr>
            <p:ph type="sldNum" sz="quarter" idx="12"/>
          </p:nvPr>
        </p:nvSpPr>
        <p:spPr/>
        <p:txBody>
          <a:bodyPr/>
          <a:lstStyle/>
          <a:p>
            <a:pPr>
              <a:defRPr/>
            </a:pPr>
            <a:fld id="{231CC523-8BC6-4921-807A-66BD262F34AB}" type="slidenum">
              <a:rPr lang="en-US" smtClean="0"/>
              <a:pPr>
                <a:defRPr/>
              </a:pPr>
              <a:t>30</a:t>
            </a:fld>
            <a:endParaRPr lang="en-US"/>
          </a:p>
        </p:txBody>
      </p:sp>
      <p:cxnSp>
        <p:nvCxnSpPr>
          <p:cNvPr id="31" name="Curved Connector 30">
            <a:extLst>
              <a:ext uri="{FF2B5EF4-FFF2-40B4-BE49-F238E27FC236}">
                <a16:creationId xmlns:a16="http://schemas.microsoft.com/office/drawing/2014/main" id="{30639C6C-8428-C142-9539-D9E9DF3EDBFB}"/>
              </a:ext>
            </a:extLst>
          </p:cNvPr>
          <p:cNvCxnSpPr>
            <a:cxnSpLocks/>
          </p:cNvCxnSpPr>
          <p:nvPr/>
        </p:nvCxnSpPr>
        <p:spPr>
          <a:xfrm rot="10800000" flipV="1">
            <a:off x="8566250" y="3261652"/>
            <a:ext cx="891230" cy="816360"/>
          </a:xfrm>
          <a:prstGeom prst="curvedConnector3">
            <a:avLst>
              <a:gd name="adj1" fmla="val 103010"/>
            </a:avLst>
          </a:prstGeom>
          <a:ln w="539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8BB8988-98A8-B245-BE95-3EDBCA1FD5CF}"/>
              </a:ext>
            </a:extLst>
          </p:cNvPr>
          <p:cNvCxnSpPr>
            <a:cxnSpLocks/>
          </p:cNvCxnSpPr>
          <p:nvPr/>
        </p:nvCxnSpPr>
        <p:spPr>
          <a:xfrm>
            <a:off x="568411" y="1112104"/>
            <a:ext cx="10952686" cy="0"/>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081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97;p23">
            <a:extLst>
              <a:ext uri="{FF2B5EF4-FFF2-40B4-BE49-F238E27FC236}">
                <a16:creationId xmlns:a16="http://schemas.microsoft.com/office/drawing/2014/main" id="{265AA9A4-D950-8141-8B9E-9F210AA2E8BE}"/>
              </a:ext>
            </a:extLst>
          </p:cNvPr>
          <p:cNvSpPr txBox="1">
            <a:spLocks/>
          </p:cNvSpPr>
          <p:nvPr/>
        </p:nvSpPr>
        <p:spPr>
          <a:xfrm>
            <a:off x="502921" y="1806387"/>
            <a:ext cx="11170919" cy="4421057"/>
          </a:xfrm>
          <a:prstGeom prst="rect">
            <a:avLst/>
          </a:prstGeom>
        </p:spPr>
        <p:txBody>
          <a:bodyPr spcFirstLastPara="1" vert="horz" wrap="square" lIns="121900" tIns="121900" rIns="121900" bIns="121900" numCol="1"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None/>
              <a:defRPr sz="20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667"/>
              </a:spcBef>
              <a:buFont typeface="Arial" panose="020B0604020202020204" pitchFamily="34" charset="0"/>
              <a:buChar char="•"/>
            </a:pPr>
            <a:endParaRPr lang="en-US">
              <a:latin typeface="+mn-lt"/>
            </a:endParaRPr>
          </a:p>
          <a:p>
            <a:pPr marL="0" indent="0">
              <a:spcBef>
                <a:spcPts val="2667"/>
              </a:spcBef>
              <a:spcAft>
                <a:spcPts val="2133"/>
              </a:spcAft>
            </a:pPr>
            <a:endParaRPr lang="en-US">
              <a:latin typeface="+mn-lt"/>
            </a:endParaRPr>
          </a:p>
        </p:txBody>
      </p:sp>
      <p:sp>
        <p:nvSpPr>
          <p:cNvPr id="4" name="Title 3">
            <a:extLst>
              <a:ext uri="{FF2B5EF4-FFF2-40B4-BE49-F238E27FC236}">
                <a16:creationId xmlns:a16="http://schemas.microsoft.com/office/drawing/2014/main" id="{9E70B08F-850F-9345-94F9-A9D3DF7D5C0A}"/>
              </a:ext>
            </a:extLst>
          </p:cNvPr>
          <p:cNvSpPr>
            <a:spLocks noGrp="1"/>
          </p:cNvSpPr>
          <p:nvPr>
            <p:ph type="title"/>
          </p:nvPr>
        </p:nvSpPr>
        <p:spPr>
          <a:xfrm>
            <a:off x="670903" y="89886"/>
            <a:ext cx="10515600" cy="1325563"/>
          </a:xfrm>
        </p:spPr>
        <p:txBody>
          <a:bodyPr>
            <a:normAutofit/>
          </a:bodyPr>
          <a:lstStyle/>
          <a:p>
            <a:r>
              <a:rPr lang="en-US"/>
              <a:t>Evaluating MAPLE full-system on FPGA</a:t>
            </a:r>
          </a:p>
        </p:txBody>
      </p:sp>
      <p:sp>
        <p:nvSpPr>
          <p:cNvPr id="3" name="Slide Number Placeholder 2">
            <a:extLst>
              <a:ext uri="{FF2B5EF4-FFF2-40B4-BE49-F238E27FC236}">
                <a16:creationId xmlns:a16="http://schemas.microsoft.com/office/drawing/2014/main" id="{FD9D6369-C3A6-0440-AC61-B9EBAE813AD6}"/>
              </a:ext>
            </a:extLst>
          </p:cNvPr>
          <p:cNvSpPr>
            <a:spLocks noGrp="1"/>
          </p:cNvSpPr>
          <p:nvPr>
            <p:ph type="sldNum" sz="quarter" idx="12"/>
          </p:nvPr>
        </p:nvSpPr>
        <p:spPr/>
        <p:txBody>
          <a:bodyPr/>
          <a:lstStyle/>
          <a:p>
            <a:pPr>
              <a:defRPr/>
            </a:pPr>
            <a:fld id="{231CC523-8BC6-4921-807A-66BD262F34AB}" type="slidenum">
              <a:rPr lang="en-US" smtClean="0"/>
              <a:pPr>
                <a:defRPr/>
              </a:pPr>
              <a:t>31</a:t>
            </a:fld>
            <a:endParaRPr lang="en-US"/>
          </a:p>
        </p:txBody>
      </p:sp>
      <p:cxnSp>
        <p:nvCxnSpPr>
          <p:cNvPr id="8" name="Straight Connector 7">
            <a:extLst>
              <a:ext uri="{FF2B5EF4-FFF2-40B4-BE49-F238E27FC236}">
                <a16:creationId xmlns:a16="http://schemas.microsoft.com/office/drawing/2014/main" id="{508F0AD4-D255-5745-A07A-5142F4934267}"/>
              </a:ext>
            </a:extLst>
          </p:cNvPr>
          <p:cNvCxnSpPr>
            <a:cxnSpLocks/>
          </p:cNvCxnSpPr>
          <p:nvPr/>
        </p:nvCxnSpPr>
        <p:spPr>
          <a:xfrm>
            <a:off x="568411" y="1112104"/>
            <a:ext cx="10952686" cy="0"/>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pic>
        <p:nvPicPr>
          <p:cNvPr id="5" name="Picture 4" descr="Table&#10;&#10;Description automatically generated with medium confidence">
            <a:extLst>
              <a:ext uri="{FF2B5EF4-FFF2-40B4-BE49-F238E27FC236}">
                <a16:creationId xmlns:a16="http://schemas.microsoft.com/office/drawing/2014/main" id="{D4AEC37F-6D5C-164C-8B13-865E8C8A3AD9}"/>
              </a:ext>
            </a:extLst>
          </p:cNvPr>
          <p:cNvPicPr>
            <a:picLocks noChangeAspect="1"/>
          </p:cNvPicPr>
          <p:nvPr/>
        </p:nvPicPr>
        <p:blipFill>
          <a:blip r:embed="rId3"/>
          <a:stretch>
            <a:fillRect/>
          </a:stretch>
        </p:blipFill>
        <p:spPr>
          <a:xfrm>
            <a:off x="1540042" y="1160213"/>
            <a:ext cx="8341894" cy="5561262"/>
          </a:xfrm>
          <a:prstGeom prst="rect">
            <a:avLst/>
          </a:prstGeom>
        </p:spPr>
      </p:pic>
    </p:spTree>
    <p:extLst>
      <p:ext uri="{BB962C8B-B14F-4D97-AF65-F5344CB8AC3E}">
        <p14:creationId xmlns:p14="http://schemas.microsoft.com/office/powerpoint/2010/main" val="27516615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70B08F-850F-9345-94F9-A9D3DF7D5C0A}"/>
              </a:ext>
            </a:extLst>
          </p:cNvPr>
          <p:cNvSpPr>
            <a:spLocks noGrp="1"/>
          </p:cNvSpPr>
          <p:nvPr>
            <p:ph type="title"/>
          </p:nvPr>
        </p:nvSpPr>
        <p:spPr>
          <a:xfrm>
            <a:off x="670903" y="97003"/>
            <a:ext cx="10515600" cy="1325563"/>
          </a:xfrm>
        </p:spPr>
        <p:txBody>
          <a:bodyPr>
            <a:normAutofit/>
          </a:bodyPr>
          <a:lstStyle/>
          <a:p>
            <a:r>
              <a:rPr lang="en-US"/>
              <a:t>Demo running SDHP on top of Linux on FPGA</a:t>
            </a:r>
          </a:p>
        </p:txBody>
      </p:sp>
      <p:sp>
        <p:nvSpPr>
          <p:cNvPr id="3" name="Slide Number Placeholder 2">
            <a:extLst>
              <a:ext uri="{FF2B5EF4-FFF2-40B4-BE49-F238E27FC236}">
                <a16:creationId xmlns:a16="http://schemas.microsoft.com/office/drawing/2014/main" id="{FD9D6369-C3A6-0440-AC61-B9EBAE813AD6}"/>
              </a:ext>
            </a:extLst>
          </p:cNvPr>
          <p:cNvSpPr>
            <a:spLocks noGrp="1"/>
          </p:cNvSpPr>
          <p:nvPr>
            <p:ph type="sldNum" sz="quarter" idx="12"/>
          </p:nvPr>
        </p:nvSpPr>
        <p:spPr/>
        <p:txBody>
          <a:bodyPr/>
          <a:lstStyle/>
          <a:p>
            <a:pPr>
              <a:defRPr/>
            </a:pPr>
            <a:fld id="{231CC523-8BC6-4921-807A-66BD262F34AB}" type="slidenum">
              <a:rPr lang="en-US" smtClean="0"/>
              <a:pPr>
                <a:defRPr/>
              </a:pPr>
              <a:t>32</a:t>
            </a:fld>
            <a:endParaRPr lang="en-US"/>
          </a:p>
        </p:txBody>
      </p:sp>
      <p:sp>
        <p:nvSpPr>
          <p:cNvPr id="10" name="Oval 9">
            <a:extLst>
              <a:ext uri="{FF2B5EF4-FFF2-40B4-BE49-F238E27FC236}">
                <a16:creationId xmlns:a16="http://schemas.microsoft.com/office/drawing/2014/main" id="{DB6971FB-9E31-6047-8AD8-54622DCF87AF}"/>
              </a:ext>
            </a:extLst>
          </p:cNvPr>
          <p:cNvSpPr/>
          <p:nvPr/>
        </p:nvSpPr>
        <p:spPr>
          <a:xfrm>
            <a:off x="7983415" y="4970585"/>
            <a:ext cx="1125416" cy="926123"/>
          </a:xfrm>
          <a:prstGeom prst="ellipse">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97A6431F-4080-574A-84B2-94909461F9A3}"/>
              </a:ext>
            </a:extLst>
          </p:cNvPr>
          <p:cNvSpPr/>
          <p:nvPr/>
        </p:nvSpPr>
        <p:spPr>
          <a:xfrm>
            <a:off x="5709138" y="3042032"/>
            <a:ext cx="1556190" cy="597877"/>
          </a:xfrm>
          <a:prstGeom prst="ellipse">
            <a:avLst/>
          </a:prstGeom>
          <a:noFill/>
          <a:ln w="698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Oval 14">
            <a:extLst>
              <a:ext uri="{FF2B5EF4-FFF2-40B4-BE49-F238E27FC236}">
                <a16:creationId xmlns:a16="http://schemas.microsoft.com/office/drawing/2014/main" id="{892884C3-F6C1-C74C-B4EB-F1CCDCE398A2}"/>
              </a:ext>
            </a:extLst>
          </p:cNvPr>
          <p:cNvSpPr/>
          <p:nvPr/>
        </p:nvSpPr>
        <p:spPr>
          <a:xfrm>
            <a:off x="5743512" y="1542566"/>
            <a:ext cx="1556190" cy="597877"/>
          </a:xfrm>
          <a:prstGeom prst="ellipse">
            <a:avLst/>
          </a:prstGeom>
          <a:noFill/>
          <a:ln w="698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Oval 16">
            <a:extLst>
              <a:ext uri="{FF2B5EF4-FFF2-40B4-BE49-F238E27FC236}">
                <a16:creationId xmlns:a16="http://schemas.microsoft.com/office/drawing/2014/main" id="{74A3B8AE-A62D-9743-8B60-DBCD47FE7702}"/>
              </a:ext>
            </a:extLst>
          </p:cNvPr>
          <p:cNvSpPr/>
          <p:nvPr/>
        </p:nvSpPr>
        <p:spPr>
          <a:xfrm>
            <a:off x="9909989" y="3933437"/>
            <a:ext cx="1556190" cy="597877"/>
          </a:xfrm>
          <a:prstGeom prst="ellipse">
            <a:avLst/>
          </a:prstGeom>
          <a:noFill/>
          <a:ln w="698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6FAED122-A7DD-2740-AD4D-405BAA5B6BE9}"/>
              </a:ext>
            </a:extLst>
          </p:cNvPr>
          <p:cNvSpPr/>
          <p:nvPr/>
        </p:nvSpPr>
        <p:spPr>
          <a:xfrm>
            <a:off x="9909989" y="5078402"/>
            <a:ext cx="1556190" cy="597877"/>
          </a:xfrm>
          <a:prstGeom prst="ellipse">
            <a:avLst/>
          </a:prstGeom>
          <a:noFill/>
          <a:ln w="698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5" name="MAPLE_on_Linux_demo" descr="MAPLE_on_Linux_demo">
            <a:hlinkClick r:id="" action="ppaction://media"/>
            <a:extLst>
              <a:ext uri="{FF2B5EF4-FFF2-40B4-BE49-F238E27FC236}">
                <a16:creationId xmlns:a16="http://schemas.microsoft.com/office/drawing/2014/main" id="{C501ED35-DACC-FC49-B1D9-A5B9826678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4686" t="2602" r="4287"/>
          <a:stretch/>
        </p:blipFill>
        <p:spPr>
          <a:xfrm>
            <a:off x="1163782" y="1173894"/>
            <a:ext cx="9446280" cy="5685475"/>
          </a:xfrm>
          <a:prstGeom prst="rect">
            <a:avLst/>
          </a:prstGeom>
        </p:spPr>
      </p:pic>
      <p:cxnSp>
        <p:nvCxnSpPr>
          <p:cNvPr id="11" name="Straight Connector 10">
            <a:extLst>
              <a:ext uri="{FF2B5EF4-FFF2-40B4-BE49-F238E27FC236}">
                <a16:creationId xmlns:a16="http://schemas.microsoft.com/office/drawing/2014/main" id="{58340A97-8693-154E-B9CF-F9BEC4C045B0}"/>
              </a:ext>
            </a:extLst>
          </p:cNvPr>
          <p:cNvCxnSpPr>
            <a:cxnSpLocks/>
          </p:cNvCxnSpPr>
          <p:nvPr/>
        </p:nvCxnSpPr>
        <p:spPr>
          <a:xfrm>
            <a:off x="568411" y="1112104"/>
            <a:ext cx="10952686" cy="0"/>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96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788"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5"/>
                                        </p:tgtEl>
                                      </p:cBhvr>
                                    </p:cmd>
                                  </p:childTnLst>
                                </p:cTn>
                              </p:par>
                            </p:childTnLst>
                          </p:cTn>
                        </p:par>
                      </p:childTnLst>
                    </p:cTn>
                  </p:par>
                </p:childTnLst>
              </p:cTn>
              <p:nextCondLst>
                <p:cond evt="onClick" delay="0">
                  <p:tgtEl>
                    <p:spTgt spid="25"/>
                  </p:tgtEl>
                </p:cond>
              </p:nextCondLst>
            </p:seq>
            <p:video>
              <p:cMediaNode vol="80000">
                <p:cTn id="12" fill="hold" display="0">
                  <p:stCondLst>
                    <p:cond delay="indefinite"/>
                  </p:stCondLst>
                </p:cTn>
                <p:tgtEl>
                  <p:spTgt spid="2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70B08F-850F-9345-94F9-A9D3DF7D5C0A}"/>
              </a:ext>
            </a:extLst>
          </p:cNvPr>
          <p:cNvSpPr>
            <a:spLocks noGrp="1"/>
          </p:cNvSpPr>
          <p:nvPr>
            <p:ph type="title"/>
          </p:nvPr>
        </p:nvSpPr>
        <p:spPr>
          <a:xfrm>
            <a:off x="704587" y="131096"/>
            <a:ext cx="10515600" cy="1325563"/>
          </a:xfrm>
        </p:spPr>
        <p:txBody>
          <a:bodyPr>
            <a:normAutofit/>
          </a:bodyPr>
          <a:lstStyle/>
          <a:p>
            <a:r>
              <a:rPr lang="en-US"/>
              <a:t>Demo running SDHP on top of Linux on FPGA</a:t>
            </a:r>
          </a:p>
        </p:txBody>
      </p:sp>
      <p:sp>
        <p:nvSpPr>
          <p:cNvPr id="3" name="Slide Number Placeholder 2">
            <a:extLst>
              <a:ext uri="{FF2B5EF4-FFF2-40B4-BE49-F238E27FC236}">
                <a16:creationId xmlns:a16="http://schemas.microsoft.com/office/drawing/2014/main" id="{FD9D6369-C3A6-0440-AC61-B9EBAE813AD6}"/>
              </a:ext>
            </a:extLst>
          </p:cNvPr>
          <p:cNvSpPr>
            <a:spLocks noGrp="1"/>
          </p:cNvSpPr>
          <p:nvPr>
            <p:ph type="sldNum" sz="quarter" idx="12"/>
          </p:nvPr>
        </p:nvSpPr>
        <p:spPr/>
        <p:txBody>
          <a:bodyPr/>
          <a:lstStyle/>
          <a:p>
            <a:pPr>
              <a:defRPr/>
            </a:pPr>
            <a:fld id="{231CC523-8BC6-4921-807A-66BD262F34AB}" type="slidenum">
              <a:rPr lang="en-US" smtClean="0"/>
              <a:pPr>
                <a:defRPr/>
              </a:pPr>
              <a:t>33</a:t>
            </a:fld>
            <a:endParaRPr lang="en-US"/>
          </a:p>
        </p:txBody>
      </p:sp>
      <p:sp>
        <p:nvSpPr>
          <p:cNvPr id="10" name="Oval 9">
            <a:extLst>
              <a:ext uri="{FF2B5EF4-FFF2-40B4-BE49-F238E27FC236}">
                <a16:creationId xmlns:a16="http://schemas.microsoft.com/office/drawing/2014/main" id="{DB6971FB-9E31-6047-8AD8-54622DCF87AF}"/>
              </a:ext>
            </a:extLst>
          </p:cNvPr>
          <p:cNvSpPr/>
          <p:nvPr/>
        </p:nvSpPr>
        <p:spPr>
          <a:xfrm>
            <a:off x="7983415" y="4970585"/>
            <a:ext cx="1125416" cy="926123"/>
          </a:xfrm>
          <a:prstGeom prst="ellipse">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97A6431F-4080-574A-84B2-94909461F9A3}"/>
              </a:ext>
            </a:extLst>
          </p:cNvPr>
          <p:cNvSpPr/>
          <p:nvPr/>
        </p:nvSpPr>
        <p:spPr>
          <a:xfrm>
            <a:off x="5709138" y="3042032"/>
            <a:ext cx="1556190" cy="597877"/>
          </a:xfrm>
          <a:prstGeom prst="ellipse">
            <a:avLst/>
          </a:prstGeom>
          <a:noFill/>
          <a:ln w="698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Oval 14">
            <a:extLst>
              <a:ext uri="{FF2B5EF4-FFF2-40B4-BE49-F238E27FC236}">
                <a16:creationId xmlns:a16="http://schemas.microsoft.com/office/drawing/2014/main" id="{892884C3-F6C1-C74C-B4EB-F1CCDCE398A2}"/>
              </a:ext>
            </a:extLst>
          </p:cNvPr>
          <p:cNvSpPr/>
          <p:nvPr/>
        </p:nvSpPr>
        <p:spPr>
          <a:xfrm>
            <a:off x="5743512" y="1542566"/>
            <a:ext cx="1556190" cy="597877"/>
          </a:xfrm>
          <a:prstGeom prst="ellipse">
            <a:avLst/>
          </a:prstGeom>
          <a:noFill/>
          <a:ln w="698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 name="Group 1">
            <a:extLst>
              <a:ext uri="{FF2B5EF4-FFF2-40B4-BE49-F238E27FC236}">
                <a16:creationId xmlns:a16="http://schemas.microsoft.com/office/drawing/2014/main" id="{BB408AAE-D46E-1B4D-B8ED-10E1C70AE187}"/>
              </a:ext>
            </a:extLst>
          </p:cNvPr>
          <p:cNvGrpSpPr/>
          <p:nvPr/>
        </p:nvGrpSpPr>
        <p:grpSpPr>
          <a:xfrm>
            <a:off x="6848707" y="2385837"/>
            <a:ext cx="4769588" cy="2984269"/>
            <a:chOff x="7324801" y="3577032"/>
            <a:chExt cx="4358132" cy="2646335"/>
          </a:xfrm>
        </p:grpSpPr>
        <p:pic>
          <p:nvPicPr>
            <p:cNvPr id="16" name="Picture 15" descr="A screenshot of a cell phone&#10;&#10;Description automatically generated">
              <a:extLst>
                <a:ext uri="{FF2B5EF4-FFF2-40B4-BE49-F238E27FC236}">
                  <a16:creationId xmlns:a16="http://schemas.microsoft.com/office/drawing/2014/main" id="{CF677A98-F92C-B04E-BC1D-6760BBB3556E}"/>
                </a:ext>
              </a:extLst>
            </p:cNvPr>
            <p:cNvPicPr>
              <a:picLocks noChangeAspect="1"/>
            </p:cNvPicPr>
            <p:nvPr/>
          </p:nvPicPr>
          <p:blipFill rotWithShape="1">
            <a:blip r:embed="rId3">
              <a:extLst>
                <a:ext uri="{28A0092B-C50C-407E-A947-70E740481C1C}">
                  <a14:useLocalDpi xmlns:a14="http://schemas.microsoft.com/office/drawing/2010/main" val="0"/>
                </a:ext>
              </a:extLst>
            </a:blip>
            <a:srcRect t="45670"/>
            <a:stretch/>
          </p:blipFill>
          <p:spPr>
            <a:xfrm>
              <a:off x="7324801" y="3577032"/>
              <a:ext cx="4358132" cy="2646335"/>
            </a:xfrm>
            <a:prstGeom prst="rect">
              <a:avLst/>
            </a:prstGeom>
          </p:spPr>
        </p:pic>
        <p:sp>
          <p:nvSpPr>
            <p:cNvPr id="17" name="Oval 16">
              <a:extLst>
                <a:ext uri="{FF2B5EF4-FFF2-40B4-BE49-F238E27FC236}">
                  <a16:creationId xmlns:a16="http://schemas.microsoft.com/office/drawing/2014/main" id="{74A3B8AE-A62D-9743-8B60-DBCD47FE7702}"/>
                </a:ext>
              </a:extLst>
            </p:cNvPr>
            <p:cNvSpPr/>
            <p:nvPr/>
          </p:nvSpPr>
          <p:spPr>
            <a:xfrm>
              <a:off x="9909989" y="3933437"/>
              <a:ext cx="1556190" cy="597877"/>
            </a:xfrm>
            <a:prstGeom prst="ellipse">
              <a:avLst/>
            </a:prstGeom>
            <a:noFill/>
            <a:ln w="698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6FAED122-A7DD-2740-AD4D-405BAA5B6BE9}"/>
                </a:ext>
              </a:extLst>
            </p:cNvPr>
            <p:cNvSpPr/>
            <p:nvPr/>
          </p:nvSpPr>
          <p:spPr>
            <a:xfrm>
              <a:off x="9909989" y="5078402"/>
              <a:ext cx="1556190" cy="597877"/>
            </a:xfrm>
            <a:prstGeom prst="ellipse">
              <a:avLst/>
            </a:prstGeom>
            <a:noFill/>
            <a:ln w="698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8" name="Lightning Bolt 17">
            <a:extLst>
              <a:ext uri="{FF2B5EF4-FFF2-40B4-BE49-F238E27FC236}">
                <a16:creationId xmlns:a16="http://schemas.microsoft.com/office/drawing/2014/main" id="{B2D31BBD-16D9-144F-924D-655FB5A39341}"/>
              </a:ext>
            </a:extLst>
          </p:cNvPr>
          <p:cNvSpPr/>
          <p:nvPr/>
        </p:nvSpPr>
        <p:spPr>
          <a:xfrm>
            <a:off x="2891381" y="3165315"/>
            <a:ext cx="3387541" cy="1648868"/>
          </a:xfrm>
          <a:prstGeom prst="lightningBol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2.2x</a:t>
            </a:r>
          </a:p>
        </p:txBody>
      </p:sp>
      <p:sp>
        <p:nvSpPr>
          <p:cNvPr id="24" name="TextBox 23">
            <a:extLst>
              <a:ext uri="{FF2B5EF4-FFF2-40B4-BE49-F238E27FC236}">
                <a16:creationId xmlns:a16="http://schemas.microsoft.com/office/drawing/2014/main" id="{01692BBD-41E1-3C4C-9334-07F41E05457C}"/>
              </a:ext>
            </a:extLst>
          </p:cNvPr>
          <p:cNvSpPr txBox="1"/>
          <p:nvPr/>
        </p:nvSpPr>
        <p:spPr>
          <a:xfrm>
            <a:off x="1643502" y="1753776"/>
            <a:ext cx="5104014" cy="1200329"/>
          </a:xfrm>
          <a:prstGeom prst="rect">
            <a:avLst/>
          </a:prstGeom>
          <a:noFill/>
        </p:spPr>
        <p:txBody>
          <a:bodyPr wrap="square" rtlCol="0">
            <a:spAutoFit/>
          </a:bodyPr>
          <a:lstStyle/>
          <a:p>
            <a:r>
              <a:rPr lang="en-US" sz="2400"/>
              <a:t>1 Access and 1 Execute thread </a:t>
            </a:r>
            <a:r>
              <a:rPr lang="en-US" sz="2400" b="1"/>
              <a:t>Decoupling</a:t>
            </a:r>
            <a:r>
              <a:rPr lang="en-US" sz="2400"/>
              <a:t> using MAPLE </a:t>
            </a:r>
          </a:p>
          <a:p>
            <a:r>
              <a:rPr lang="en-US" sz="2400" b="1"/>
              <a:t>VS</a:t>
            </a:r>
            <a:r>
              <a:rPr lang="en-US" sz="2400"/>
              <a:t>  2-thread do-all parallelism</a:t>
            </a:r>
          </a:p>
        </p:txBody>
      </p:sp>
      <p:cxnSp>
        <p:nvCxnSpPr>
          <p:cNvPr id="25" name="Straight Connector 24">
            <a:extLst>
              <a:ext uri="{FF2B5EF4-FFF2-40B4-BE49-F238E27FC236}">
                <a16:creationId xmlns:a16="http://schemas.microsoft.com/office/drawing/2014/main" id="{82A1D9F0-4DD4-A347-8E6B-59C9D5082477}"/>
              </a:ext>
            </a:extLst>
          </p:cNvPr>
          <p:cNvCxnSpPr>
            <a:cxnSpLocks/>
          </p:cNvCxnSpPr>
          <p:nvPr/>
        </p:nvCxnSpPr>
        <p:spPr>
          <a:xfrm>
            <a:off x="568411" y="1112104"/>
            <a:ext cx="10952686" cy="0"/>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27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hart, bar chart&#10;&#10;Description automatically generated">
            <a:extLst>
              <a:ext uri="{FF2B5EF4-FFF2-40B4-BE49-F238E27FC236}">
                <a16:creationId xmlns:a16="http://schemas.microsoft.com/office/drawing/2014/main" id="{08B34B44-967F-8F4B-BE11-6E50CF031CC7}"/>
              </a:ext>
            </a:extLst>
          </p:cNvPr>
          <p:cNvPicPr>
            <a:picLocks noChangeAspect="1"/>
          </p:cNvPicPr>
          <p:nvPr/>
        </p:nvPicPr>
        <p:blipFill>
          <a:blip r:embed="rId3"/>
          <a:stretch>
            <a:fillRect/>
          </a:stretch>
        </p:blipFill>
        <p:spPr>
          <a:xfrm>
            <a:off x="1177714" y="1389008"/>
            <a:ext cx="8585971" cy="3800087"/>
          </a:xfrm>
          <a:prstGeom prst="rect">
            <a:avLst/>
          </a:prstGeom>
        </p:spPr>
      </p:pic>
      <p:sp>
        <p:nvSpPr>
          <p:cNvPr id="4" name="Title 3">
            <a:extLst>
              <a:ext uri="{FF2B5EF4-FFF2-40B4-BE49-F238E27FC236}">
                <a16:creationId xmlns:a16="http://schemas.microsoft.com/office/drawing/2014/main" id="{9E70B08F-850F-9345-94F9-A9D3DF7D5C0A}"/>
              </a:ext>
            </a:extLst>
          </p:cNvPr>
          <p:cNvSpPr>
            <a:spLocks noGrp="1"/>
          </p:cNvSpPr>
          <p:nvPr>
            <p:ph type="title"/>
          </p:nvPr>
        </p:nvSpPr>
        <p:spPr>
          <a:xfrm>
            <a:off x="670903" y="129120"/>
            <a:ext cx="10515600" cy="1325563"/>
          </a:xfrm>
        </p:spPr>
        <p:txBody>
          <a:bodyPr>
            <a:noAutofit/>
          </a:bodyPr>
          <a:lstStyle/>
          <a:p>
            <a:r>
              <a:rPr lang="en-US"/>
              <a:t>Decoupling Performance Analysis on FPGA</a:t>
            </a:r>
          </a:p>
        </p:txBody>
      </p:sp>
      <p:sp>
        <p:nvSpPr>
          <p:cNvPr id="3" name="Slide Number Placeholder 2">
            <a:extLst>
              <a:ext uri="{FF2B5EF4-FFF2-40B4-BE49-F238E27FC236}">
                <a16:creationId xmlns:a16="http://schemas.microsoft.com/office/drawing/2014/main" id="{FD9D6369-C3A6-0440-AC61-B9EBAE813AD6}"/>
              </a:ext>
            </a:extLst>
          </p:cNvPr>
          <p:cNvSpPr>
            <a:spLocks noGrp="1"/>
          </p:cNvSpPr>
          <p:nvPr>
            <p:ph type="sldNum" sz="quarter" idx="12"/>
          </p:nvPr>
        </p:nvSpPr>
        <p:spPr/>
        <p:txBody>
          <a:bodyPr/>
          <a:lstStyle/>
          <a:p>
            <a:pPr>
              <a:defRPr/>
            </a:pPr>
            <a:fld id="{231CC523-8BC6-4921-807A-66BD262F34AB}" type="slidenum">
              <a:rPr lang="en-US" smtClean="0"/>
              <a:pPr>
                <a:defRPr/>
              </a:pPr>
              <a:t>34</a:t>
            </a:fld>
            <a:endParaRPr lang="en-US"/>
          </a:p>
        </p:txBody>
      </p:sp>
      <p:sp>
        <p:nvSpPr>
          <p:cNvPr id="9" name="Google Shape;207;p24">
            <a:extLst>
              <a:ext uri="{FF2B5EF4-FFF2-40B4-BE49-F238E27FC236}">
                <a16:creationId xmlns:a16="http://schemas.microsoft.com/office/drawing/2014/main" id="{3C20BAF9-B1E1-B24B-966B-887B19023340}"/>
              </a:ext>
            </a:extLst>
          </p:cNvPr>
          <p:cNvSpPr txBox="1">
            <a:spLocks/>
          </p:cNvSpPr>
          <p:nvPr/>
        </p:nvSpPr>
        <p:spPr>
          <a:xfrm>
            <a:off x="838200" y="5023261"/>
            <a:ext cx="10226040" cy="1723442"/>
          </a:xfrm>
          <a:prstGeom prst="rect">
            <a:avLst/>
          </a:prstGeom>
        </p:spPr>
        <p:txBody>
          <a:bodyPr spcFirstLastPara="1" vert="horz" wrap="square" lIns="121900" tIns="121900" rIns="121900" bIns="121900" numCol="1" anchor="t" anchorCtr="0" compatLnSpc="1">
            <a:prstTxWarp prst="textNoShape">
              <a:avLst/>
            </a:prstTxWarp>
            <a:noAutofit/>
          </a:bodyPr>
          <a:lstStyle>
            <a:lvl1pPr marL="342900" indent="-342900" algn="l" defTabSz="914400" rtl="0" eaLnBrk="1" latinLnBrk="0" hangingPunct="1">
              <a:spcBef>
                <a:spcPct val="20000"/>
              </a:spcBef>
              <a:buFont typeface="Arial" pitchFamily="34" charset="0"/>
              <a:buNone/>
              <a:defRPr sz="2000" kern="1200">
                <a:solidFill>
                  <a:schemeClr val="tx1"/>
                </a:solidFill>
                <a:latin typeface="Tahoma" pitchFamily="34" charset="0"/>
                <a:ea typeface="+mn-ea"/>
                <a:cs typeface="Tahoma"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Tahoma" pitchFamily="34" charset="0"/>
                <a:ea typeface="+mn-ea"/>
                <a:cs typeface="Tahoma"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Tahoma" pitchFamily="34" charset="0"/>
                <a:ea typeface="+mn-ea"/>
                <a:cs typeface="Tahoma"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Tahoma" pitchFamily="34" charset="0"/>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a:latin typeface="+mn-lt"/>
              </a:rPr>
              <a:t>MAPLE assistance for decoupling provides 3x speedup over pure software (SW-DAE)</a:t>
            </a:r>
          </a:p>
          <a:p>
            <a:pPr marL="0" indent="0"/>
            <a:r>
              <a:rPr lang="en-US">
                <a:latin typeface="+mn-lt"/>
              </a:rPr>
              <a:t>MAPLE outperforms traditional parallelism across the board, achieving a geomean speedup of 1.8x over do-all (for 2 threads).</a:t>
            </a:r>
          </a:p>
          <a:p>
            <a:pPr marL="0" indent="0"/>
            <a:r>
              <a:rPr lang="en-US" b="1">
                <a:latin typeface="+mn-lt"/>
              </a:rPr>
              <a:t>The FPGA emulation confirms our earlier simulation results!</a:t>
            </a:r>
          </a:p>
        </p:txBody>
      </p:sp>
      <p:cxnSp>
        <p:nvCxnSpPr>
          <p:cNvPr id="8" name="Straight Arrow Connector 7">
            <a:extLst>
              <a:ext uri="{FF2B5EF4-FFF2-40B4-BE49-F238E27FC236}">
                <a16:creationId xmlns:a16="http://schemas.microsoft.com/office/drawing/2014/main" id="{40D4E7CE-3C56-C744-A678-B2CCF1480302}"/>
              </a:ext>
            </a:extLst>
          </p:cNvPr>
          <p:cNvCxnSpPr>
            <a:cxnSpLocks/>
          </p:cNvCxnSpPr>
          <p:nvPr/>
        </p:nvCxnSpPr>
        <p:spPr bwMode="auto">
          <a:xfrm>
            <a:off x="8610600" y="2969261"/>
            <a:ext cx="0" cy="913001"/>
          </a:xfrm>
          <a:prstGeom prst="straightConnector1">
            <a:avLst/>
          </a:prstGeom>
          <a:noFill/>
          <a:ln w="41275">
            <a:solidFill>
              <a:srgbClr val="00B050"/>
            </a:solidFill>
            <a:round/>
            <a:headEnd type="triangle"/>
            <a:tailEnd type="triangle"/>
          </a:ln>
          <a:extLst>
            <a:ext uri="{909E8E84-426E-40dd-AFC4-6F175D3DCCD1}">
              <a14:hiddenFill xmlns="" xmlns:a14="http://schemas.microsoft.com/office/drawing/2010/main">
                <a:noFill/>
              </a14:hiddenFill>
            </a:ext>
          </a:extLst>
        </p:spPr>
      </p:cxnSp>
      <p:cxnSp>
        <p:nvCxnSpPr>
          <p:cNvPr id="12" name="Straight Arrow Connector 11">
            <a:extLst>
              <a:ext uri="{FF2B5EF4-FFF2-40B4-BE49-F238E27FC236}">
                <a16:creationId xmlns:a16="http://schemas.microsoft.com/office/drawing/2014/main" id="{0858A4C4-2A93-9E47-ACCE-5F7AAF1F961C}"/>
              </a:ext>
            </a:extLst>
          </p:cNvPr>
          <p:cNvCxnSpPr>
            <a:cxnSpLocks/>
          </p:cNvCxnSpPr>
          <p:nvPr/>
        </p:nvCxnSpPr>
        <p:spPr bwMode="auto">
          <a:xfrm>
            <a:off x="8055025" y="2969261"/>
            <a:ext cx="1" cy="529803"/>
          </a:xfrm>
          <a:prstGeom prst="straightConnector1">
            <a:avLst/>
          </a:prstGeom>
          <a:noFill/>
          <a:ln w="41275">
            <a:solidFill>
              <a:srgbClr val="00B050"/>
            </a:solidFill>
            <a:round/>
            <a:headEnd type="triangle"/>
            <a:tailEnd type="triangle"/>
          </a:ln>
          <a:extLst>
            <a:ext uri="{909E8E84-426E-40dd-AFC4-6F175D3DCCD1}">
              <a14:hiddenFill xmlns="" xmlns:a14="http://schemas.microsoft.com/office/drawing/2010/main">
                <a:noFill/>
              </a14:hiddenFill>
            </a:ext>
          </a:extLst>
        </p:spPr>
      </p:cxnSp>
      <p:sp>
        <p:nvSpPr>
          <p:cNvPr id="14" name="TextBox 13">
            <a:extLst>
              <a:ext uri="{FF2B5EF4-FFF2-40B4-BE49-F238E27FC236}">
                <a16:creationId xmlns:a16="http://schemas.microsoft.com/office/drawing/2014/main" id="{B31AB218-4317-B44C-AB97-8AA9535B7723}"/>
              </a:ext>
            </a:extLst>
          </p:cNvPr>
          <p:cNvSpPr txBox="1"/>
          <p:nvPr/>
        </p:nvSpPr>
        <p:spPr>
          <a:xfrm>
            <a:off x="8372316" y="2538824"/>
            <a:ext cx="407484" cy="369332"/>
          </a:xfrm>
          <a:prstGeom prst="rect">
            <a:avLst/>
          </a:prstGeom>
          <a:noFill/>
        </p:spPr>
        <p:txBody>
          <a:bodyPr wrap="none" rtlCol="0">
            <a:spAutoFit/>
          </a:bodyPr>
          <a:lstStyle/>
          <a:p>
            <a:r>
              <a:rPr lang="en-US" b="1"/>
              <a:t>3x</a:t>
            </a:r>
          </a:p>
        </p:txBody>
      </p:sp>
      <p:sp>
        <p:nvSpPr>
          <p:cNvPr id="15" name="TextBox 14">
            <a:extLst>
              <a:ext uri="{FF2B5EF4-FFF2-40B4-BE49-F238E27FC236}">
                <a16:creationId xmlns:a16="http://schemas.microsoft.com/office/drawing/2014/main" id="{2D7A21BD-CBC2-2348-B875-8C7D15E00A47}"/>
              </a:ext>
            </a:extLst>
          </p:cNvPr>
          <p:cNvSpPr txBox="1"/>
          <p:nvPr/>
        </p:nvSpPr>
        <p:spPr>
          <a:xfrm>
            <a:off x="2605612" y="2799137"/>
            <a:ext cx="789678" cy="455365"/>
          </a:xfrm>
          <a:prstGeom prst="rect">
            <a:avLst/>
          </a:prstGeom>
          <a:noFill/>
        </p:spPr>
        <p:txBody>
          <a:bodyPr wrap="none" rtlCol="0">
            <a:spAutoFit/>
          </a:bodyPr>
          <a:lstStyle/>
          <a:p>
            <a:r>
              <a:rPr lang="en-US" b="1"/>
              <a:t>2.83x</a:t>
            </a:r>
          </a:p>
        </p:txBody>
      </p:sp>
      <p:cxnSp>
        <p:nvCxnSpPr>
          <p:cNvPr id="18" name="Straight Arrow Connector 17">
            <a:extLst>
              <a:ext uri="{FF2B5EF4-FFF2-40B4-BE49-F238E27FC236}">
                <a16:creationId xmlns:a16="http://schemas.microsoft.com/office/drawing/2014/main" id="{A0DEE520-5323-7049-9A67-A95EF05CD41D}"/>
              </a:ext>
            </a:extLst>
          </p:cNvPr>
          <p:cNvCxnSpPr>
            <a:cxnSpLocks/>
          </p:cNvCxnSpPr>
          <p:nvPr/>
        </p:nvCxnSpPr>
        <p:spPr bwMode="auto">
          <a:xfrm>
            <a:off x="2888156" y="3250159"/>
            <a:ext cx="0" cy="632103"/>
          </a:xfrm>
          <a:prstGeom prst="straightConnector1">
            <a:avLst/>
          </a:prstGeom>
          <a:noFill/>
          <a:ln w="41275">
            <a:solidFill>
              <a:srgbClr val="00B050"/>
            </a:solidFill>
            <a:round/>
            <a:headEnd type="triangle"/>
            <a:tailEnd type="triangle"/>
          </a:ln>
          <a:extLst>
            <a:ext uri="{909E8E84-426E-40dd-AFC4-6F175D3DCCD1}">
              <a14:hiddenFill xmlns="" xmlns:a14="http://schemas.microsoft.com/office/drawing/2010/main">
                <a:noFill/>
              </a14:hiddenFill>
            </a:ext>
          </a:extLst>
        </p:spPr>
      </p:cxnSp>
      <p:sp>
        <p:nvSpPr>
          <p:cNvPr id="20" name="TextBox 19">
            <a:extLst>
              <a:ext uri="{FF2B5EF4-FFF2-40B4-BE49-F238E27FC236}">
                <a16:creationId xmlns:a16="http://schemas.microsoft.com/office/drawing/2014/main" id="{CD7E3333-1789-804A-A9E5-B5140D6BE76B}"/>
              </a:ext>
            </a:extLst>
          </p:cNvPr>
          <p:cNvSpPr txBox="1"/>
          <p:nvPr/>
        </p:nvSpPr>
        <p:spPr>
          <a:xfrm>
            <a:off x="7669296" y="2538824"/>
            <a:ext cx="585417" cy="369332"/>
          </a:xfrm>
          <a:prstGeom prst="rect">
            <a:avLst/>
          </a:prstGeom>
          <a:noFill/>
        </p:spPr>
        <p:txBody>
          <a:bodyPr wrap="none" rtlCol="0">
            <a:spAutoFit/>
          </a:bodyPr>
          <a:lstStyle/>
          <a:p>
            <a:r>
              <a:rPr lang="en-US" b="1"/>
              <a:t>1.8x</a:t>
            </a:r>
          </a:p>
        </p:txBody>
      </p:sp>
      <p:cxnSp>
        <p:nvCxnSpPr>
          <p:cNvPr id="13" name="Straight Connector 12">
            <a:extLst>
              <a:ext uri="{FF2B5EF4-FFF2-40B4-BE49-F238E27FC236}">
                <a16:creationId xmlns:a16="http://schemas.microsoft.com/office/drawing/2014/main" id="{CFBF3590-F48E-9C48-B951-9385DAD9C94E}"/>
              </a:ext>
            </a:extLst>
          </p:cNvPr>
          <p:cNvCxnSpPr>
            <a:cxnSpLocks/>
          </p:cNvCxnSpPr>
          <p:nvPr/>
        </p:nvCxnSpPr>
        <p:spPr>
          <a:xfrm>
            <a:off x="568411" y="1112104"/>
            <a:ext cx="10952686" cy="0"/>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267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C2110A-E359-45FE-8778-E564070E45BF}"/>
              </a:ext>
            </a:extLst>
          </p:cNvPr>
          <p:cNvSpPr>
            <a:spLocks noGrp="1"/>
          </p:cNvSpPr>
          <p:nvPr>
            <p:ph type="title"/>
          </p:nvPr>
        </p:nvSpPr>
        <p:spPr>
          <a:xfrm>
            <a:off x="670903" y="102463"/>
            <a:ext cx="10515600" cy="1325563"/>
          </a:xfrm>
        </p:spPr>
        <p:txBody>
          <a:bodyPr>
            <a:normAutofit/>
          </a:bodyPr>
          <a:lstStyle/>
          <a:p>
            <a:r>
              <a:rPr lang="en-US"/>
              <a:t>Area analysis of MAPLE’s RTL</a:t>
            </a:r>
          </a:p>
        </p:txBody>
      </p:sp>
      <p:sp>
        <p:nvSpPr>
          <p:cNvPr id="3" name="Slide Number Placeholder 2">
            <a:extLst>
              <a:ext uri="{FF2B5EF4-FFF2-40B4-BE49-F238E27FC236}">
                <a16:creationId xmlns:a16="http://schemas.microsoft.com/office/drawing/2014/main" id="{4254BD78-B531-49EF-A543-0AF0BDB7D2F3}"/>
              </a:ext>
            </a:extLst>
          </p:cNvPr>
          <p:cNvSpPr>
            <a:spLocks noGrp="1"/>
          </p:cNvSpPr>
          <p:nvPr>
            <p:ph type="sldNum" sz="quarter" idx="12"/>
          </p:nvPr>
        </p:nvSpPr>
        <p:spPr/>
        <p:txBody>
          <a:bodyPr/>
          <a:lstStyle/>
          <a:p>
            <a:pPr>
              <a:defRPr/>
            </a:pPr>
            <a:fld id="{231CC523-8BC6-4921-807A-66BD262F34AB}" type="slidenum">
              <a:rPr lang="en-US" smtClean="0"/>
              <a:pPr>
                <a:defRPr/>
              </a:pPr>
              <a:t>35</a:t>
            </a:fld>
            <a:endParaRPr lang="en-US"/>
          </a:p>
        </p:txBody>
      </p:sp>
      <p:sp>
        <p:nvSpPr>
          <p:cNvPr id="7" name="TextBox 6">
            <a:extLst>
              <a:ext uri="{FF2B5EF4-FFF2-40B4-BE49-F238E27FC236}">
                <a16:creationId xmlns:a16="http://schemas.microsoft.com/office/drawing/2014/main" id="{125C1DAA-0E1C-44D1-BAFE-8CC3A05576F0}"/>
              </a:ext>
            </a:extLst>
          </p:cNvPr>
          <p:cNvSpPr txBox="1"/>
          <p:nvPr/>
        </p:nvSpPr>
        <p:spPr>
          <a:xfrm>
            <a:off x="7822791" y="3592188"/>
            <a:ext cx="32929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MAPLE area =  </a:t>
            </a:r>
            <a:r>
              <a:rPr lang="en-US">
                <a:ea typeface="Tahoma"/>
                <a:cs typeface="Tahoma"/>
              </a:rPr>
              <a:t>180 um x 180 um</a:t>
            </a:r>
          </a:p>
        </p:txBody>
      </p:sp>
      <p:sp>
        <p:nvSpPr>
          <p:cNvPr id="10" name="TextBox 9">
            <a:extLst>
              <a:ext uri="{FF2B5EF4-FFF2-40B4-BE49-F238E27FC236}">
                <a16:creationId xmlns:a16="http://schemas.microsoft.com/office/drawing/2014/main" id="{95F03996-D2B9-4869-A755-84EA9FB3E739}"/>
              </a:ext>
            </a:extLst>
          </p:cNvPr>
          <p:cNvSpPr txBox="1"/>
          <p:nvPr/>
        </p:nvSpPr>
        <p:spPr>
          <a:xfrm>
            <a:off x="838200" y="2161471"/>
            <a:ext cx="6265986" cy="33547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400">
                <a:ea typeface="Tahoma"/>
                <a:cs typeface="Tahoma"/>
              </a:rPr>
              <a:t>MAPLE RTL has been synthesized on 12nm at 1Ghz, and its area is 10% of that of an Ariane</a:t>
            </a:r>
            <a:r>
              <a:rPr lang="en-US" sz="2400" baseline="30000">
                <a:ea typeface="Tahoma"/>
                <a:cs typeface="Tahoma"/>
              </a:rPr>
              <a:t>1</a:t>
            </a:r>
            <a:r>
              <a:rPr lang="en-US" sz="2400">
                <a:ea typeface="Tahoma"/>
                <a:cs typeface="Tahoma"/>
              </a:rPr>
              <a:t> In-Order core tile (very area-efficient already)</a:t>
            </a:r>
          </a:p>
          <a:p>
            <a:pPr marL="342900" indent="-342900">
              <a:buFont typeface="Arial" panose="020B0604020202020204" pitchFamily="34" charset="0"/>
              <a:buChar char="•"/>
            </a:pPr>
            <a:endParaRPr lang="en-US" sz="2400">
              <a:ea typeface="Tahoma"/>
              <a:cs typeface="Tahoma"/>
            </a:endParaRPr>
          </a:p>
          <a:p>
            <a:pPr marL="342900" indent="-342900">
              <a:buFont typeface="Arial" panose="020B0604020202020204" pitchFamily="34" charset="0"/>
              <a:buChar char="•"/>
            </a:pPr>
            <a:endParaRPr lang="en-US" sz="2400">
              <a:ea typeface="Tahoma"/>
              <a:cs typeface="Tahoma"/>
            </a:endParaRPr>
          </a:p>
          <a:p>
            <a:pPr marL="342900" indent="-342900">
              <a:buFont typeface="Arial" panose="020B0604020202020204" pitchFamily="34" charset="0"/>
              <a:buChar char="•"/>
            </a:pPr>
            <a:r>
              <a:rPr lang="en-US" sz="2400">
                <a:ea typeface="Tahoma"/>
                <a:cs typeface="Tahoma"/>
              </a:rPr>
              <a:t>Since each MAPLE can be supply data to 8 cores, this </a:t>
            </a:r>
            <a:r>
              <a:rPr lang="en-US" sz="2400" b="1">
                <a:ea typeface="Tahoma"/>
                <a:cs typeface="Tahoma"/>
              </a:rPr>
              <a:t>overhead means 1.2% per core tile</a:t>
            </a:r>
          </a:p>
          <a:p>
            <a:pPr marL="285750" indent="-285750">
              <a:buFont typeface="Arial"/>
              <a:buChar char="•"/>
            </a:pPr>
            <a:endParaRPr lang="en-US" sz="2200">
              <a:ea typeface="Tahoma"/>
              <a:cs typeface="Tahoma"/>
            </a:endParaRPr>
          </a:p>
          <a:p>
            <a:pPr marL="285750" indent="-285750">
              <a:buFont typeface="Arial"/>
              <a:buChar char="•"/>
            </a:pPr>
            <a:endParaRPr lang="en-US" sz="2200">
              <a:ea typeface="Tahoma"/>
              <a:cs typeface="Tahoma"/>
            </a:endParaRPr>
          </a:p>
        </p:txBody>
      </p:sp>
      <p:pic>
        <p:nvPicPr>
          <p:cNvPr id="6" name="Picture 7" descr="A picture containing clock, light&#10;&#10;Description generated with very high confidence">
            <a:extLst>
              <a:ext uri="{FF2B5EF4-FFF2-40B4-BE49-F238E27FC236}">
                <a16:creationId xmlns:a16="http://schemas.microsoft.com/office/drawing/2014/main" id="{5FD5E6C7-6CF7-47A6-B8B2-A00802959E08}"/>
              </a:ext>
            </a:extLst>
          </p:cNvPr>
          <p:cNvPicPr>
            <a:picLocks noChangeAspect="1"/>
          </p:cNvPicPr>
          <p:nvPr/>
        </p:nvPicPr>
        <p:blipFill>
          <a:blip r:embed="rId3"/>
          <a:stretch>
            <a:fillRect/>
          </a:stretch>
        </p:blipFill>
        <p:spPr>
          <a:xfrm>
            <a:off x="8138054" y="4053405"/>
            <a:ext cx="2662408" cy="2469356"/>
          </a:xfrm>
          <a:prstGeom prst="rect">
            <a:avLst/>
          </a:prstGeom>
        </p:spPr>
      </p:pic>
      <p:pic>
        <p:nvPicPr>
          <p:cNvPr id="8" name="Content Placeholder 7">
            <a:extLst>
              <a:ext uri="{FF2B5EF4-FFF2-40B4-BE49-F238E27FC236}">
                <a16:creationId xmlns:a16="http://schemas.microsoft.com/office/drawing/2014/main" id="{7EEFB1A9-C142-DE42-B218-897CF18974A1}"/>
              </a:ext>
            </a:extLst>
          </p:cNvPr>
          <p:cNvPicPr>
            <a:picLocks noGrp="1" noChangeAspect="1"/>
          </p:cNvPicPr>
          <p:nvPr>
            <p:ph idx="1"/>
          </p:nvPr>
        </p:nvPicPr>
        <p:blipFill>
          <a:blip r:embed="rId4"/>
          <a:stretch>
            <a:fillRect/>
          </a:stretch>
        </p:blipFill>
        <p:spPr>
          <a:xfrm>
            <a:off x="8011798" y="1237275"/>
            <a:ext cx="2914919" cy="2213585"/>
          </a:xfrm>
        </p:spPr>
      </p:pic>
      <p:sp>
        <p:nvSpPr>
          <p:cNvPr id="13" name="U-Turn Arrow 12">
            <a:extLst>
              <a:ext uri="{FF2B5EF4-FFF2-40B4-BE49-F238E27FC236}">
                <a16:creationId xmlns:a16="http://schemas.microsoft.com/office/drawing/2014/main" id="{42F2A9C5-245E-1141-B731-78D01AA7C57C}"/>
              </a:ext>
            </a:extLst>
          </p:cNvPr>
          <p:cNvSpPr/>
          <p:nvPr/>
        </p:nvSpPr>
        <p:spPr>
          <a:xfrm rot="5400000">
            <a:off x="9916201" y="3508969"/>
            <a:ext cx="2875198" cy="486734"/>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D996B98F-2FB9-DE4E-8F1C-B9818BB7CD45}"/>
              </a:ext>
            </a:extLst>
          </p:cNvPr>
          <p:cNvSpPr txBox="1"/>
          <p:nvPr/>
        </p:nvSpPr>
        <p:spPr>
          <a:xfrm>
            <a:off x="1083212" y="6185098"/>
            <a:ext cx="4821513" cy="584775"/>
          </a:xfrm>
          <a:prstGeom prst="rect">
            <a:avLst/>
          </a:prstGeom>
          <a:noFill/>
        </p:spPr>
        <p:txBody>
          <a:bodyPr wrap="none" rtlCol="0">
            <a:spAutoFit/>
          </a:bodyPr>
          <a:lstStyle/>
          <a:p>
            <a:r>
              <a:rPr lang="en-US" sz="1400" i="1"/>
              <a:t>1. RISC-V Ariane CVA6. https://</a:t>
            </a:r>
            <a:r>
              <a:rPr lang="en-US" sz="1400" i="1" err="1"/>
              <a:t>github.com</a:t>
            </a:r>
            <a:r>
              <a:rPr lang="en-US" sz="1400" i="1"/>
              <a:t>/</a:t>
            </a:r>
            <a:r>
              <a:rPr lang="en-US" sz="1400" i="1" err="1"/>
              <a:t>openhwgroup</a:t>
            </a:r>
            <a:r>
              <a:rPr lang="en-US" sz="1400" i="1"/>
              <a:t>/cva6. </a:t>
            </a:r>
          </a:p>
          <a:p>
            <a:endParaRPr lang="en-US"/>
          </a:p>
        </p:txBody>
      </p:sp>
      <p:cxnSp>
        <p:nvCxnSpPr>
          <p:cNvPr id="11" name="Straight Connector 10">
            <a:extLst>
              <a:ext uri="{FF2B5EF4-FFF2-40B4-BE49-F238E27FC236}">
                <a16:creationId xmlns:a16="http://schemas.microsoft.com/office/drawing/2014/main" id="{79D4C7B6-2788-9144-B01F-D9DD5A9AC49F}"/>
              </a:ext>
            </a:extLst>
          </p:cNvPr>
          <p:cNvCxnSpPr>
            <a:cxnSpLocks/>
          </p:cNvCxnSpPr>
          <p:nvPr/>
        </p:nvCxnSpPr>
        <p:spPr>
          <a:xfrm>
            <a:off x="568411" y="1112104"/>
            <a:ext cx="10952686" cy="0"/>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374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C2110A-E359-45FE-8778-E564070E45BF}"/>
              </a:ext>
            </a:extLst>
          </p:cNvPr>
          <p:cNvSpPr>
            <a:spLocks noGrp="1"/>
          </p:cNvSpPr>
          <p:nvPr>
            <p:ph type="title"/>
          </p:nvPr>
        </p:nvSpPr>
        <p:spPr>
          <a:xfrm>
            <a:off x="670903" y="177046"/>
            <a:ext cx="10515600" cy="1325563"/>
          </a:xfrm>
        </p:spPr>
        <p:txBody>
          <a:bodyPr>
            <a:normAutofit/>
          </a:bodyPr>
          <a:lstStyle/>
          <a:p>
            <a:r>
              <a:rPr lang="en-US"/>
              <a:t>MAPLE’s RTL Design &amp; Verification</a:t>
            </a:r>
          </a:p>
        </p:txBody>
      </p:sp>
      <p:sp>
        <p:nvSpPr>
          <p:cNvPr id="3" name="Slide Number Placeholder 2">
            <a:extLst>
              <a:ext uri="{FF2B5EF4-FFF2-40B4-BE49-F238E27FC236}">
                <a16:creationId xmlns:a16="http://schemas.microsoft.com/office/drawing/2014/main" id="{4254BD78-B531-49EF-A543-0AF0BDB7D2F3}"/>
              </a:ext>
            </a:extLst>
          </p:cNvPr>
          <p:cNvSpPr>
            <a:spLocks noGrp="1"/>
          </p:cNvSpPr>
          <p:nvPr>
            <p:ph type="sldNum" sz="quarter" idx="12"/>
          </p:nvPr>
        </p:nvSpPr>
        <p:spPr/>
        <p:txBody>
          <a:bodyPr/>
          <a:lstStyle/>
          <a:p>
            <a:pPr>
              <a:defRPr/>
            </a:pPr>
            <a:fld id="{231CC523-8BC6-4921-807A-66BD262F34AB}" type="slidenum">
              <a:rPr lang="en-US" smtClean="0"/>
              <a:pPr>
                <a:defRPr/>
              </a:pPr>
              <a:t>36</a:t>
            </a:fld>
            <a:endParaRPr lang="en-US"/>
          </a:p>
        </p:txBody>
      </p:sp>
      <p:sp>
        <p:nvSpPr>
          <p:cNvPr id="10" name="TextBox 9">
            <a:extLst>
              <a:ext uri="{FF2B5EF4-FFF2-40B4-BE49-F238E27FC236}">
                <a16:creationId xmlns:a16="http://schemas.microsoft.com/office/drawing/2014/main" id="{95F03996-D2B9-4869-A755-84EA9FB3E739}"/>
              </a:ext>
            </a:extLst>
          </p:cNvPr>
          <p:cNvSpPr txBox="1"/>
          <p:nvPr/>
        </p:nvSpPr>
        <p:spPr>
          <a:xfrm>
            <a:off x="838199" y="1622862"/>
            <a:ext cx="6265986"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ea typeface="Tahoma"/>
                <a:cs typeface="Tahoma"/>
              </a:rPr>
              <a:t>The RTL development process, was </a:t>
            </a:r>
            <a:r>
              <a:rPr lang="en-US" sz="2400" b="1">
                <a:ea typeface="Tahoma"/>
                <a:cs typeface="Tahoma"/>
              </a:rPr>
              <a:t>assisted since the beginning by RTL Formal Verification: </a:t>
            </a:r>
            <a:r>
              <a:rPr lang="en-US" sz="2400">
                <a:ea typeface="Tahoma"/>
                <a:cs typeface="Tahoma"/>
              </a:rPr>
              <a:t>(1) to make sure the design specification didn’t contain deadlocks, and (2) to verify that the RTL implementation was correct </a:t>
            </a:r>
            <a:r>
              <a:rPr lang="en-US" sz="2400" err="1">
                <a:ea typeface="Tahoma"/>
                <a:cs typeface="Tahoma"/>
              </a:rPr>
              <a:t>w.r.t</a:t>
            </a:r>
            <a:r>
              <a:rPr lang="en-US" sz="2400">
                <a:ea typeface="Tahoma"/>
                <a:cs typeface="Tahoma"/>
              </a:rPr>
              <a:t> the specification</a:t>
            </a:r>
          </a:p>
          <a:p>
            <a:pPr marL="285750" indent="-285750">
              <a:buFont typeface="Arial"/>
              <a:buChar char="•"/>
            </a:pPr>
            <a:endParaRPr lang="en-US" sz="2400">
              <a:ea typeface="Tahoma"/>
              <a:cs typeface="Tahoma"/>
            </a:endParaRPr>
          </a:p>
          <a:p>
            <a:pPr marL="285750" indent="-285750">
              <a:buFont typeface="Arial"/>
              <a:buChar char="•"/>
            </a:pPr>
            <a:r>
              <a:rPr lang="en-US" sz="2400">
                <a:ea typeface="Tahoma"/>
                <a:cs typeface="Tahoma"/>
              </a:rPr>
              <a:t>We deliver an implemented and verified hardware unit that assist </a:t>
            </a:r>
            <a:r>
              <a:rPr lang="en-US" sz="2400" err="1">
                <a:ea typeface="Tahoma"/>
                <a:cs typeface="Tahoma"/>
              </a:rPr>
              <a:t>GraphAttack</a:t>
            </a:r>
            <a:r>
              <a:rPr lang="en-US" sz="2400">
                <a:ea typeface="Tahoma"/>
                <a:cs typeface="Tahoma"/>
              </a:rPr>
              <a:t> software innovations</a:t>
            </a:r>
          </a:p>
          <a:p>
            <a:pPr marL="285750" indent="-285750">
              <a:buFont typeface="Arial"/>
              <a:buChar char="•"/>
            </a:pPr>
            <a:endParaRPr lang="en-US" sz="2200">
              <a:ea typeface="Tahoma"/>
              <a:cs typeface="Tahoma"/>
            </a:endParaRPr>
          </a:p>
          <a:p>
            <a:pPr marL="285750" indent="-285750">
              <a:buFont typeface="Arial"/>
              <a:buChar char="•"/>
            </a:pPr>
            <a:endParaRPr lang="en-US" sz="2200">
              <a:ea typeface="Tahoma"/>
              <a:cs typeface="Tahoma"/>
            </a:endParaRPr>
          </a:p>
          <a:p>
            <a:pPr marL="285750" indent="-285750">
              <a:buFont typeface="Arial"/>
              <a:buChar char="•"/>
            </a:pPr>
            <a:endParaRPr lang="en-US" sz="2200">
              <a:ea typeface="Tahoma"/>
              <a:cs typeface="Tahoma"/>
            </a:endParaRPr>
          </a:p>
        </p:txBody>
      </p:sp>
      <p:pic>
        <p:nvPicPr>
          <p:cNvPr id="8" name="Content Placeholder 7">
            <a:extLst>
              <a:ext uri="{FF2B5EF4-FFF2-40B4-BE49-F238E27FC236}">
                <a16:creationId xmlns:a16="http://schemas.microsoft.com/office/drawing/2014/main" id="{7EEFB1A9-C142-DE42-B218-897CF18974A1}"/>
              </a:ext>
            </a:extLst>
          </p:cNvPr>
          <p:cNvPicPr>
            <a:picLocks noGrp="1" noChangeAspect="1"/>
          </p:cNvPicPr>
          <p:nvPr>
            <p:ph idx="1"/>
          </p:nvPr>
        </p:nvPicPr>
        <p:blipFill>
          <a:blip r:embed="rId3"/>
          <a:stretch>
            <a:fillRect/>
          </a:stretch>
        </p:blipFill>
        <p:spPr>
          <a:xfrm>
            <a:off x="7800532" y="1690688"/>
            <a:ext cx="3285981" cy="2495369"/>
          </a:xfrm>
        </p:spPr>
      </p:pic>
      <p:pic>
        <p:nvPicPr>
          <p:cNvPr id="9" name="Content Placeholder 5">
            <a:extLst>
              <a:ext uri="{FF2B5EF4-FFF2-40B4-BE49-F238E27FC236}">
                <a16:creationId xmlns:a16="http://schemas.microsoft.com/office/drawing/2014/main" id="{7BF591A6-7127-3846-8E0C-78E82FE70EA1}"/>
              </a:ext>
            </a:extLst>
          </p:cNvPr>
          <p:cNvPicPr>
            <a:picLocks noChangeAspect="1"/>
          </p:cNvPicPr>
          <p:nvPr/>
        </p:nvPicPr>
        <p:blipFill>
          <a:blip r:embed="rId4"/>
          <a:stretch>
            <a:fillRect/>
          </a:stretch>
        </p:blipFill>
        <p:spPr>
          <a:xfrm>
            <a:off x="7480494" y="4665482"/>
            <a:ext cx="3926058" cy="1690868"/>
          </a:xfrm>
          <a:prstGeom prst="rect">
            <a:avLst/>
          </a:prstGeom>
        </p:spPr>
      </p:pic>
      <p:sp>
        <p:nvSpPr>
          <p:cNvPr id="2" name="TextBox 1">
            <a:extLst>
              <a:ext uri="{FF2B5EF4-FFF2-40B4-BE49-F238E27FC236}">
                <a16:creationId xmlns:a16="http://schemas.microsoft.com/office/drawing/2014/main" id="{352904C7-C9CB-4E47-9EAF-3100E2505FDC}"/>
              </a:ext>
            </a:extLst>
          </p:cNvPr>
          <p:cNvSpPr txBox="1"/>
          <p:nvPr/>
        </p:nvSpPr>
        <p:spPr>
          <a:xfrm>
            <a:off x="8441610" y="1319253"/>
            <a:ext cx="2118978" cy="369332"/>
          </a:xfrm>
          <a:prstGeom prst="rect">
            <a:avLst/>
          </a:prstGeom>
          <a:noFill/>
        </p:spPr>
        <p:txBody>
          <a:bodyPr wrap="none" rtlCol="0">
            <a:spAutoFit/>
          </a:bodyPr>
          <a:lstStyle/>
          <a:p>
            <a:r>
              <a:rPr lang="en-US" b="1"/>
              <a:t>Internal interactions</a:t>
            </a:r>
          </a:p>
        </p:txBody>
      </p:sp>
      <p:sp>
        <p:nvSpPr>
          <p:cNvPr id="5" name="TextBox 4">
            <a:extLst>
              <a:ext uri="{FF2B5EF4-FFF2-40B4-BE49-F238E27FC236}">
                <a16:creationId xmlns:a16="http://schemas.microsoft.com/office/drawing/2014/main" id="{9F3ED0A0-AE2C-544D-8F61-161F80F7966D}"/>
              </a:ext>
            </a:extLst>
          </p:cNvPr>
          <p:cNvSpPr txBox="1"/>
          <p:nvPr/>
        </p:nvSpPr>
        <p:spPr>
          <a:xfrm>
            <a:off x="7957403" y="4296150"/>
            <a:ext cx="3000373" cy="369332"/>
          </a:xfrm>
          <a:prstGeom prst="rect">
            <a:avLst/>
          </a:prstGeom>
          <a:noFill/>
        </p:spPr>
        <p:txBody>
          <a:bodyPr wrap="none" rtlCol="0">
            <a:spAutoFit/>
          </a:bodyPr>
          <a:lstStyle/>
          <a:p>
            <a:r>
              <a:rPr lang="en-US" b="1"/>
              <a:t>Core-MAPLE communication</a:t>
            </a:r>
          </a:p>
        </p:txBody>
      </p:sp>
      <p:cxnSp>
        <p:nvCxnSpPr>
          <p:cNvPr id="11" name="Straight Connector 10">
            <a:extLst>
              <a:ext uri="{FF2B5EF4-FFF2-40B4-BE49-F238E27FC236}">
                <a16:creationId xmlns:a16="http://schemas.microsoft.com/office/drawing/2014/main" id="{945DC900-1B32-FB43-A411-D68AC1CF1F61}"/>
              </a:ext>
            </a:extLst>
          </p:cNvPr>
          <p:cNvCxnSpPr>
            <a:cxnSpLocks/>
          </p:cNvCxnSpPr>
          <p:nvPr/>
        </p:nvCxnSpPr>
        <p:spPr>
          <a:xfrm>
            <a:off x="568411" y="1112104"/>
            <a:ext cx="10952686" cy="0"/>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0047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14527A-4F17-CB44-975C-D4F23F934F67}"/>
              </a:ext>
            </a:extLst>
          </p:cNvPr>
          <p:cNvSpPr>
            <a:spLocks noGrp="1"/>
          </p:cNvSpPr>
          <p:nvPr>
            <p:ph type="title"/>
          </p:nvPr>
        </p:nvSpPr>
        <p:spPr>
          <a:xfrm>
            <a:off x="594360" y="637125"/>
            <a:ext cx="3802276" cy="5256371"/>
          </a:xfrm>
        </p:spPr>
        <p:txBody>
          <a:bodyPr>
            <a:normAutofit/>
          </a:bodyPr>
          <a:lstStyle/>
          <a:p>
            <a:r>
              <a:rPr lang="en-US" sz="4800"/>
              <a:t>Outline</a:t>
            </a:r>
          </a:p>
        </p:txBody>
      </p:sp>
      <p:sp>
        <p:nvSpPr>
          <p:cNvPr id="4" name="Slide Number Placeholder 3">
            <a:extLst>
              <a:ext uri="{FF2B5EF4-FFF2-40B4-BE49-F238E27FC236}">
                <a16:creationId xmlns:a16="http://schemas.microsoft.com/office/drawing/2014/main" id="{E6DB7102-B85A-AD4B-933E-4EFC1D86CB83}"/>
              </a:ext>
            </a:extLst>
          </p:cNvPr>
          <p:cNvSpPr>
            <a:spLocks noGrp="1"/>
          </p:cNvSpPr>
          <p:nvPr>
            <p:ph type="sldNum" sz="quarter" idx="12"/>
          </p:nvPr>
        </p:nvSpPr>
        <p:spPr>
          <a:xfrm>
            <a:off x="8610600" y="6356350"/>
            <a:ext cx="2743200" cy="365125"/>
          </a:xfrm>
        </p:spPr>
        <p:txBody>
          <a:bodyPr>
            <a:normAutofit/>
          </a:bodyPr>
          <a:lstStyle/>
          <a:p>
            <a:pPr>
              <a:spcAft>
                <a:spcPts val="600"/>
              </a:spcAft>
            </a:pPr>
            <a:fld id="{3A98EE3D-8CD1-4C3F-BD1C-C98C9596463C}" type="slidenum">
              <a:rPr lang="en-US">
                <a:solidFill>
                  <a:srgbClr val="898989"/>
                </a:solidFill>
              </a:rPr>
              <a:pPr>
                <a:spcAft>
                  <a:spcPts val="600"/>
                </a:spcAft>
              </a:pPr>
              <a:t>37</a:t>
            </a:fld>
            <a:endParaRPr lang="en-US">
              <a:solidFill>
                <a:srgbClr val="898989"/>
              </a:solidFill>
            </a:endParaRPr>
          </a:p>
        </p:txBody>
      </p:sp>
      <p:graphicFrame>
        <p:nvGraphicFramePr>
          <p:cNvPr id="6" name="Content Placeholder 2">
            <a:extLst>
              <a:ext uri="{FF2B5EF4-FFF2-40B4-BE49-F238E27FC236}">
                <a16:creationId xmlns:a16="http://schemas.microsoft.com/office/drawing/2014/main" id="{93173127-1EA1-4EF1-8008-617584704A23}"/>
              </a:ext>
            </a:extLst>
          </p:cNvPr>
          <p:cNvGraphicFramePr>
            <a:graphicFrameLocks noGrp="1"/>
          </p:cNvGraphicFramePr>
          <p:nvPr>
            <p:ph idx="1"/>
            <p:extLst>
              <p:ext uri="{D42A27DB-BD31-4B8C-83A1-F6EECF244321}">
                <p14:modId xmlns:p14="http://schemas.microsoft.com/office/powerpoint/2010/main" val="2484358320"/>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A6BE696B-D288-5A47-A99E-5D1CDEA9312F}"/>
              </a:ext>
            </a:extLst>
          </p:cNvPr>
          <p:cNvSpPr txBox="1"/>
          <p:nvPr/>
        </p:nvSpPr>
        <p:spPr>
          <a:xfrm>
            <a:off x="4175760" y="166624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143738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304F4E-5464-074E-9335-73B6A3747EC3}"/>
              </a:ext>
            </a:extLst>
          </p:cNvPr>
          <p:cNvSpPr>
            <a:spLocks noGrp="1"/>
          </p:cNvSpPr>
          <p:nvPr>
            <p:ph type="title"/>
          </p:nvPr>
        </p:nvSpPr>
        <p:spPr>
          <a:xfrm>
            <a:off x="1000451" y="1610024"/>
            <a:ext cx="5568995" cy="788931"/>
          </a:xfrm>
        </p:spPr>
        <p:txBody>
          <a:bodyPr anchor="b">
            <a:normAutofit/>
          </a:bodyPr>
          <a:lstStyle/>
          <a:p>
            <a:r>
              <a:rPr lang="en-US"/>
              <a:t>Conclusions</a:t>
            </a:r>
          </a:p>
        </p:txBody>
      </p:sp>
      <p:grpSp>
        <p:nvGrpSpPr>
          <p:cNvPr id="24" name="Group 23">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518649"/>
            <a:ext cx="1128382" cy="847206"/>
            <a:chOff x="8183879" y="1000124"/>
            <a:chExt cx="1562267" cy="1172973"/>
          </a:xfrm>
        </p:grpSpPr>
        <p:sp>
          <p:nvSpPr>
            <p:cNvPr id="25"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4FD03FB4-D8A6-1443-9D71-42429D6A3ED9}"/>
              </a:ext>
            </a:extLst>
          </p:cNvPr>
          <p:cNvSpPr>
            <a:spLocks noGrp="1"/>
          </p:cNvSpPr>
          <p:nvPr>
            <p:ph idx="1"/>
          </p:nvPr>
        </p:nvSpPr>
        <p:spPr>
          <a:xfrm>
            <a:off x="1000449" y="2613980"/>
            <a:ext cx="8001884" cy="4122100"/>
          </a:xfrm>
        </p:spPr>
        <p:txBody>
          <a:bodyPr anchor="t">
            <a:normAutofit fontScale="92500" lnSpcReduction="20000"/>
          </a:bodyPr>
          <a:lstStyle/>
          <a:p>
            <a:pPr>
              <a:spcAft>
                <a:spcPts val="1200"/>
              </a:spcAft>
            </a:pPr>
            <a:r>
              <a:rPr lang="en-US" sz="2000"/>
              <a:t>Graph applications are bottlenecked by pointer indirect memory accesses for neighbor traversals, i.e. </a:t>
            </a:r>
            <a:r>
              <a:rPr lang="en-US" sz="2000" b="1"/>
              <a:t>NMAs</a:t>
            </a:r>
            <a:r>
              <a:rPr lang="en-US" sz="2000"/>
              <a:t> </a:t>
            </a:r>
          </a:p>
          <a:p>
            <a:pPr>
              <a:spcAft>
                <a:spcPts val="1200"/>
              </a:spcAft>
            </a:pPr>
            <a:r>
              <a:rPr lang="en-US" sz="2000" b="1" err="1"/>
              <a:t>GraphAttack</a:t>
            </a:r>
            <a:r>
              <a:rPr lang="en-US" sz="2000"/>
              <a:t>: hardware-software co-design to efficiently target NMAs</a:t>
            </a:r>
            <a:endParaRPr lang="en-US" sz="2000">
              <a:cs typeface="Calibri"/>
            </a:endParaRPr>
          </a:p>
          <a:p>
            <a:pPr lvl="1">
              <a:spcAft>
                <a:spcPts val="1200"/>
              </a:spcAft>
            </a:pPr>
            <a:r>
              <a:rPr lang="en-US" sz="1800" b="1"/>
              <a:t>Producer/Consumer program slicing</a:t>
            </a:r>
            <a:r>
              <a:rPr lang="en-US" sz="1800"/>
              <a:t> overlaps long memory latencies</a:t>
            </a:r>
          </a:p>
          <a:p>
            <a:pPr lvl="2">
              <a:spcAft>
                <a:spcPts val="1200"/>
              </a:spcAft>
            </a:pPr>
            <a:r>
              <a:rPr lang="en-US" sz="1600"/>
              <a:t>Flexibly supports graph applications from </a:t>
            </a:r>
            <a:r>
              <a:rPr lang="en-US" sz="1600" b="1"/>
              <a:t>state-of-the-art benchmark suites</a:t>
            </a:r>
            <a:endParaRPr lang="en-US" sz="1600"/>
          </a:p>
          <a:p>
            <a:r>
              <a:rPr lang="en-US" sz="1800" b="1"/>
              <a:t>MAPLE</a:t>
            </a:r>
            <a:r>
              <a:rPr lang="en-US" sz="1800"/>
              <a:t> issues and tracks multiple outstanding requests. </a:t>
            </a:r>
            <a:r>
              <a:rPr lang="en-US" sz="2000"/>
              <a:t>Its specialized hardware </a:t>
            </a:r>
            <a:r>
              <a:rPr lang="en-US" sz="2000" b="1"/>
              <a:t>does not need architecture or core changes</a:t>
            </a:r>
            <a:r>
              <a:rPr lang="en-US" sz="2000"/>
              <a:t>. </a:t>
            </a:r>
            <a:r>
              <a:rPr lang="en-US" sz="2000">
                <a:solidFill>
                  <a:srgbClr val="000000"/>
                </a:solidFill>
              </a:rPr>
              <a:t>Unlike many prior art, it is </a:t>
            </a:r>
            <a:r>
              <a:rPr lang="en-US" sz="2000" b="1">
                <a:solidFill>
                  <a:srgbClr val="000000"/>
                </a:solidFill>
              </a:rPr>
              <a:t>easy to adopt</a:t>
            </a:r>
            <a:r>
              <a:rPr lang="en-US" sz="2000">
                <a:solidFill>
                  <a:srgbClr val="000000"/>
                </a:solidFill>
              </a:rPr>
              <a:t>.</a:t>
            </a:r>
            <a:endParaRPr lang="en-US" sz="1800"/>
          </a:p>
          <a:p>
            <a:pPr lvl="1">
              <a:spcAft>
                <a:spcPts val="1200"/>
              </a:spcAft>
            </a:pPr>
            <a:r>
              <a:rPr lang="en-US" sz="1800"/>
              <a:t>Simulation results demonstrate </a:t>
            </a:r>
            <a:r>
              <a:rPr lang="en-US" sz="1800" b="1"/>
              <a:t>2.48x</a:t>
            </a:r>
            <a:r>
              <a:rPr lang="en-US" sz="1800"/>
              <a:t> speedup over parallel </a:t>
            </a:r>
            <a:r>
              <a:rPr lang="en-US" sz="1800" err="1"/>
              <a:t>InO</a:t>
            </a:r>
            <a:r>
              <a:rPr lang="en-US" sz="1800"/>
              <a:t> and </a:t>
            </a:r>
            <a:r>
              <a:rPr lang="en-US" sz="1800" b="1"/>
              <a:t>22.52x</a:t>
            </a:r>
            <a:r>
              <a:rPr lang="en-US" sz="1800"/>
              <a:t> improvement in energy efficiency over </a:t>
            </a:r>
            <a:r>
              <a:rPr lang="en-US" sz="1800" err="1"/>
              <a:t>OoO</a:t>
            </a:r>
            <a:r>
              <a:rPr lang="en-US" sz="1800"/>
              <a:t> </a:t>
            </a:r>
            <a:endParaRPr lang="en-US" sz="1800">
              <a:ea typeface="+mn-lt"/>
              <a:cs typeface="+mn-lt"/>
            </a:endParaRPr>
          </a:p>
          <a:p>
            <a:pPr lvl="1">
              <a:spcAft>
                <a:spcPts val="1200"/>
              </a:spcAft>
            </a:pPr>
            <a:r>
              <a:rPr lang="en-US" sz="1800">
                <a:ea typeface="+mn-lt"/>
                <a:cs typeface="+mn-lt"/>
              </a:rPr>
              <a:t>Full-stack SoC prototype evaluation shows geomean speedups of </a:t>
            </a:r>
            <a:r>
              <a:rPr lang="en-US" sz="1800" b="1">
                <a:ea typeface="+mn-lt"/>
                <a:cs typeface="+mn-lt"/>
              </a:rPr>
              <a:t>2.27×</a:t>
            </a:r>
            <a:r>
              <a:rPr lang="en-US" sz="1800">
                <a:ea typeface="+mn-lt"/>
                <a:cs typeface="+mn-lt"/>
              </a:rPr>
              <a:t> and </a:t>
            </a:r>
            <a:r>
              <a:rPr lang="en-US" sz="1800" b="1">
                <a:ea typeface="+mn-lt"/>
                <a:cs typeface="+mn-lt"/>
              </a:rPr>
              <a:t>2.35</a:t>
            </a:r>
            <a:r>
              <a:rPr lang="en-US" sz="1800">
                <a:ea typeface="+mn-lt"/>
                <a:cs typeface="+mn-lt"/>
              </a:rPr>
              <a:t>x</a:t>
            </a:r>
            <a:r>
              <a:rPr lang="en-US" sz="1800" b="1">
                <a:ea typeface="+mn-lt"/>
                <a:cs typeface="+mn-lt"/>
              </a:rPr>
              <a:t> </a:t>
            </a:r>
            <a:r>
              <a:rPr lang="en-US" sz="1800">
                <a:ea typeface="+mn-lt"/>
                <a:cs typeface="+mn-lt"/>
              </a:rPr>
              <a:t>over software decoupling and prefetching, respectively</a:t>
            </a:r>
          </a:p>
          <a:p>
            <a:pPr marL="0" indent="0">
              <a:buNone/>
            </a:pPr>
            <a:endParaRPr lang="en-US" sz="1800">
              <a:cs typeface="Calibri"/>
            </a:endParaRPr>
          </a:p>
        </p:txBody>
      </p:sp>
      <p:pic>
        <p:nvPicPr>
          <p:cNvPr id="8" name="Graphic 7" descr="Processor">
            <a:extLst>
              <a:ext uri="{FF2B5EF4-FFF2-40B4-BE49-F238E27FC236}">
                <a16:creationId xmlns:a16="http://schemas.microsoft.com/office/drawing/2014/main" id="{BA10237C-E13E-403E-800C-5D44C7923F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65515" y="2849162"/>
            <a:ext cx="2529661" cy="2529661"/>
          </a:xfrm>
          <a:prstGeom prst="rect">
            <a:avLst/>
          </a:prstGeom>
        </p:spPr>
      </p:pic>
      <p:sp>
        <p:nvSpPr>
          <p:cNvPr id="4" name="Slide Number Placeholder 3">
            <a:extLst>
              <a:ext uri="{FF2B5EF4-FFF2-40B4-BE49-F238E27FC236}">
                <a16:creationId xmlns:a16="http://schemas.microsoft.com/office/drawing/2014/main" id="{65F7B923-F7E6-494A-93DF-B81F1265DEA3}"/>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ormAutofit/>
          </a:bodyPr>
          <a:lstStyle/>
          <a:p>
            <a:pPr algn="ctr">
              <a:spcAft>
                <a:spcPts val="600"/>
              </a:spcAft>
            </a:pPr>
            <a:fld id="{3A98EE3D-8CD1-4C3F-BD1C-C98C9596463C}" type="slidenum">
              <a:rPr lang="en-US">
                <a:solidFill>
                  <a:schemeClr val="bg1"/>
                </a:solidFill>
              </a:rPr>
              <a:pPr algn="ctr">
                <a:spcAft>
                  <a:spcPts val="600"/>
                </a:spcAft>
              </a:pPr>
              <a:t>38</a:t>
            </a:fld>
            <a:endParaRPr lang="en-US">
              <a:solidFill>
                <a:schemeClr val="bg1"/>
              </a:solidFill>
            </a:endParaRPr>
          </a:p>
        </p:txBody>
      </p:sp>
      <p:cxnSp>
        <p:nvCxnSpPr>
          <p:cNvPr id="10" name="Straight Connector 9">
            <a:extLst>
              <a:ext uri="{FF2B5EF4-FFF2-40B4-BE49-F238E27FC236}">
                <a16:creationId xmlns:a16="http://schemas.microsoft.com/office/drawing/2014/main" id="{4A6C8000-70BC-774D-8C36-A6E40BFFF4D1}"/>
              </a:ext>
            </a:extLst>
          </p:cNvPr>
          <p:cNvCxnSpPr>
            <a:cxnSpLocks/>
          </p:cNvCxnSpPr>
          <p:nvPr/>
        </p:nvCxnSpPr>
        <p:spPr>
          <a:xfrm>
            <a:off x="1093103" y="2386594"/>
            <a:ext cx="10312183" cy="12361"/>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902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F6E9057-DF77-FC4F-97D7-1418885C5620}"/>
              </a:ext>
            </a:extLst>
          </p:cNvPr>
          <p:cNvSpPr>
            <a:spLocks noGrp="1"/>
          </p:cNvSpPr>
          <p:nvPr>
            <p:ph type="title"/>
          </p:nvPr>
        </p:nvSpPr>
        <p:spPr>
          <a:xfrm>
            <a:off x="838200" y="673770"/>
            <a:ext cx="3220329" cy="2027227"/>
          </a:xfrm>
        </p:spPr>
        <p:txBody>
          <a:bodyPr anchor="t">
            <a:normAutofit/>
          </a:bodyPr>
          <a:lstStyle/>
          <a:p>
            <a:r>
              <a:rPr lang="en-US" sz="5000">
                <a:solidFill>
                  <a:srgbClr val="FFFFFF"/>
                </a:solidFill>
              </a:rPr>
              <a:t>For More Information</a:t>
            </a:r>
          </a:p>
        </p:txBody>
      </p:sp>
      <p:sp>
        <p:nvSpPr>
          <p:cNvPr id="3" name="Slide Number Placeholder 2">
            <a:extLst>
              <a:ext uri="{FF2B5EF4-FFF2-40B4-BE49-F238E27FC236}">
                <a16:creationId xmlns:a16="http://schemas.microsoft.com/office/drawing/2014/main" id="{0C3CBCA4-2843-6D4E-86A7-DEB4362B5962}"/>
              </a:ext>
            </a:extLst>
          </p:cNvPr>
          <p:cNvSpPr>
            <a:spLocks noGrp="1"/>
          </p:cNvSpPr>
          <p:nvPr>
            <p:ph type="sldNum" sz="quarter" idx="12"/>
          </p:nvPr>
        </p:nvSpPr>
        <p:spPr>
          <a:xfrm>
            <a:off x="8610600" y="6356350"/>
            <a:ext cx="2743200" cy="365125"/>
          </a:xfrm>
          <a:prstGeom prst="ellipse">
            <a:avLst/>
          </a:prstGeom>
        </p:spPr>
        <p:txBody>
          <a:bodyPr>
            <a:normAutofit/>
          </a:bodyPr>
          <a:lstStyle/>
          <a:p>
            <a:pPr>
              <a:lnSpc>
                <a:spcPct val="90000"/>
              </a:lnSpc>
              <a:spcAft>
                <a:spcPts val="600"/>
              </a:spcAft>
            </a:pPr>
            <a:fld id="{3A98EE3D-8CD1-4C3F-BD1C-C98C9596463C}" type="slidenum">
              <a:rPr lang="en-US"/>
              <a:pPr>
                <a:lnSpc>
                  <a:spcPct val="90000"/>
                </a:lnSpc>
                <a:spcAft>
                  <a:spcPts val="600"/>
                </a:spcAft>
              </a:pPr>
              <a:t>39</a:t>
            </a:fld>
            <a:endParaRPr lang="en-US"/>
          </a:p>
        </p:txBody>
      </p:sp>
      <p:graphicFrame>
        <p:nvGraphicFramePr>
          <p:cNvPr id="5" name="Content Placeholder 2">
            <a:extLst>
              <a:ext uri="{FF2B5EF4-FFF2-40B4-BE49-F238E27FC236}">
                <a16:creationId xmlns:a16="http://schemas.microsoft.com/office/drawing/2014/main" id="{37B5D013-5828-4E4C-B3CB-7D3018476D1A}"/>
              </a:ext>
            </a:extLst>
          </p:cNvPr>
          <p:cNvGraphicFramePr>
            <a:graphicFrameLocks noGrp="1"/>
          </p:cNvGraphicFramePr>
          <p:nvPr>
            <p:ph idx="1"/>
            <p:extLst>
              <p:ext uri="{D42A27DB-BD31-4B8C-83A1-F6EECF244321}">
                <p14:modId xmlns:p14="http://schemas.microsoft.com/office/powerpoint/2010/main" val="142932660"/>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021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ounded Rectangle 113">
            <a:extLst>
              <a:ext uri="{FF2B5EF4-FFF2-40B4-BE49-F238E27FC236}">
                <a16:creationId xmlns:a16="http://schemas.microsoft.com/office/drawing/2014/main" id="{2D1E8864-9253-1340-BB11-BB1D04688816}"/>
              </a:ext>
            </a:extLst>
          </p:cNvPr>
          <p:cNvSpPr/>
          <p:nvPr/>
        </p:nvSpPr>
        <p:spPr>
          <a:xfrm>
            <a:off x="676256" y="1424441"/>
            <a:ext cx="5223200" cy="946263"/>
          </a:xfrm>
          <a:prstGeom prst="roundRect">
            <a:avLst/>
          </a:prstGeom>
          <a:solidFill>
            <a:schemeClr val="accent1">
              <a:lumMod val="40000"/>
              <a:lumOff val="6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ounded Rectangle 115">
            <a:extLst>
              <a:ext uri="{FF2B5EF4-FFF2-40B4-BE49-F238E27FC236}">
                <a16:creationId xmlns:a16="http://schemas.microsoft.com/office/drawing/2014/main" id="{14564FF6-2C71-8749-B828-5CFA506B90E9}"/>
              </a:ext>
            </a:extLst>
          </p:cNvPr>
          <p:cNvSpPr/>
          <p:nvPr/>
        </p:nvSpPr>
        <p:spPr>
          <a:xfrm>
            <a:off x="676256" y="2491216"/>
            <a:ext cx="5223200" cy="730798"/>
          </a:xfrm>
          <a:prstGeom prst="roundRect">
            <a:avLst/>
          </a:prstGeom>
          <a:solidFill>
            <a:schemeClr val="accent1">
              <a:lumMod val="40000"/>
              <a:lumOff val="6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AFD04373-1634-3E4F-9D9B-0FEC947C6214}"/>
              </a:ext>
            </a:extLst>
          </p:cNvPr>
          <p:cNvSpPr/>
          <p:nvPr/>
        </p:nvSpPr>
        <p:spPr>
          <a:xfrm>
            <a:off x="7162738" y="2693574"/>
            <a:ext cx="3033778" cy="43869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17665159-2E07-FF4B-A1D8-A28AE7E208C7}"/>
              </a:ext>
            </a:extLst>
          </p:cNvPr>
          <p:cNvSpPr/>
          <p:nvPr/>
        </p:nvSpPr>
        <p:spPr>
          <a:xfrm>
            <a:off x="6959880" y="2282499"/>
            <a:ext cx="4490853" cy="41514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1D1913CE-6C7A-784E-8C12-D35217B87277}"/>
              </a:ext>
            </a:extLst>
          </p:cNvPr>
          <p:cNvSpPr/>
          <p:nvPr/>
        </p:nvSpPr>
        <p:spPr>
          <a:xfrm>
            <a:off x="6730980" y="1825421"/>
            <a:ext cx="2808131" cy="47026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6388EC0A-31FD-6646-9C8F-C0CE28B94060}"/>
              </a:ext>
            </a:extLst>
          </p:cNvPr>
          <p:cNvSpPr/>
          <p:nvPr/>
        </p:nvSpPr>
        <p:spPr>
          <a:xfrm>
            <a:off x="8114340" y="2486492"/>
            <a:ext cx="3328709" cy="211150"/>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A13F87-D6B7-BD43-A714-BD3C63645526}"/>
              </a:ext>
            </a:extLst>
          </p:cNvPr>
          <p:cNvSpPr>
            <a:spLocks noGrp="1"/>
          </p:cNvSpPr>
          <p:nvPr>
            <p:ph type="title"/>
          </p:nvPr>
        </p:nvSpPr>
        <p:spPr>
          <a:xfrm>
            <a:off x="540607" y="117005"/>
            <a:ext cx="11110785" cy="1325563"/>
          </a:xfrm>
        </p:spPr>
        <p:txBody>
          <a:bodyPr/>
          <a:lstStyle/>
          <a:p>
            <a:r>
              <a:rPr lang="en-US"/>
              <a:t>Graph Applications: Access Patterns are </a:t>
            </a:r>
            <a:r>
              <a:rPr lang="en-US" u="sng"/>
              <a:t>Irregular</a:t>
            </a:r>
          </a:p>
        </p:txBody>
      </p:sp>
      <p:sp>
        <p:nvSpPr>
          <p:cNvPr id="3" name="Content Placeholder 2">
            <a:extLst>
              <a:ext uri="{FF2B5EF4-FFF2-40B4-BE49-F238E27FC236}">
                <a16:creationId xmlns:a16="http://schemas.microsoft.com/office/drawing/2014/main" id="{3608E2CC-F103-DE48-9898-7F9AA7C21F53}"/>
              </a:ext>
            </a:extLst>
          </p:cNvPr>
          <p:cNvSpPr>
            <a:spLocks noGrp="1"/>
          </p:cNvSpPr>
          <p:nvPr>
            <p:ph sz="half" idx="1"/>
          </p:nvPr>
        </p:nvSpPr>
        <p:spPr>
          <a:xfrm>
            <a:off x="752919" y="1442148"/>
            <a:ext cx="5337756" cy="939631"/>
          </a:xfrm>
        </p:spPr>
        <p:txBody>
          <a:bodyPr/>
          <a:lstStyle/>
          <a:p>
            <a:pPr marL="0" indent="0">
              <a:buNone/>
            </a:pPr>
            <a:r>
              <a:rPr lang="en-US" sz="2000"/>
              <a:t>Iterative, frontier-based graph applications</a:t>
            </a:r>
          </a:p>
          <a:p>
            <a:pPr lvl="1"/>
            <a:r>
              <a:rPr lang="en-US" sz="1800"/>
              <a:t>Describes many graph processing workloads (e.g. BFS, SSSP, PR)</a:t>
            </a:r>
          </a:p>
        </p:txBody>
      </p:sp>
      <p:sp>
        <p:nvSpPr>
          <p:cNvPr id="5" name="Slide Number Placeholder 4">
            <a:extLst>
              <a:ext uri="{FF2B5EF4-FFF2-40B4-BE49-F238E27FC236}">
                <a16:creationId xmlns:a16="http://schemas.microsoft.com/office/drawing/2014/main" id="{9195E78F-6FD5-9546-9847-1CE3993AC04A}"/>
              </a:ext>
            </a:extLst>
          </p:cNvPr>
          <p:cNvSpPr>
            <a:spLocks noGrp="1"/>
          </p:cNvSpPr>
          <p:nvPr>
            <p:ph type="sldNum" sz="quarter" idx="12"/>
          </p:nvPr>
        </p:nvSpPr>
        <p:spPr/>
        <p:txBody>
          <a:bodyPr/>
          <a:lstStyle/>
          <a:p>
            <a:fld id="{3A98EE3D-8CD1-4C3F-BD1C-C98C9596463C}" type="slidenum">
              <a:rPr lang="en-US" smtClean="0"/>
              <a:t>4</a:t>
            </a:fld>
            <a:endParaRPr lang="en-US"/>
          </a:p>
        </p:txBody>
      </p:sp>
      <p:grpSp>
        <p:nvGrpSpPr>
          <p:cNvPr id="7" name="Group 6">
            <a:extLst>
              <a:ext uri="{FF2B5EF4-FFF2-40B4-BE49-F238E27FC236}">
                <a16:creationId xmlns:a16="http://schemas.microsoft.com/office/drawing/2014/main" id="{346CE72E-141B-B244-9388-72676B4D16A1}"/>
              </a:ext>
            </a:extLst>
          </p:cNvPr>
          <p:cNvGrpSpPr/>
          <p:nvPr/>
        </p:nvGrpSpPr>
        <p:grpSpPr>
          <a:xfrm>
            <a:off x="838199" y="3580976"/>
            <a:ext cx="2559716" cy="2594283"/>
            <a:chOff x="3571423" y="1240649"/>
            <a:chExt cx="1319752" cy="1374236"/>
          </a:xfrm>
        </p:grpSpPr>
        <p:sp>
          <p:nvSpPr>
            <p:cNvPr id="15" name="Oval 14">
              <a:extLst>
                <a:ext uri="{FF2B5EF4-FFF2-40B4-BE49-F238E27FC236}">
                  <a16:creationId xmlns:a16="http://schemas.microsoft.com/office/drawing/2014/main" id="{B0EEEB3A-91EC-7E49-9311-E6AD30590B1B}"/>
                </a:ext>
              </a:extLst>
            </p:cNvPr>
            <p:cNvSpPr/>
            <p:nvPr/>
          </p:nvSpPr>
          <p:spPr>
            <a:xfrm>
              <a:off x="3571423" y="1659944"/>
              <a:ext cx="256032" cy="256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0</a:t>
              </a:r>
            </a:p>
          </p:txBody>
        </p:sp>
        <p:sp>
          <p:nvSpPr>
            <p:cNvPr id="16" name="Oval 15">
              <a:extLst>
                <a:ext uri="{FF2B5EF4-FFF2-40B4-BE49-F238E27FC236}">
                  <a16:creationId xmlns:a16="http://schemas.microsoft.com/office/drawing/2014/main" id="{B710155A-91CE-284D-BD5B-46581FD37558}"/>
                </a:ext>
              </a:extLst>
            </p:cNvPr>
            <p:cNvSpPr/>
            <p:nvPr/>
          </p:nvSpPr>
          <p:spPr>
            <a:xfrm>
              <a:off x="4393426" y="2354079"/>
              <a:ext cx="256032" cy="256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3</a:t>
              </a:r>
            </a:p>
          </p:txBody>
        </p:sp>
        <p:sp>
          <p:nvSpPr>
            <p:cNvPr id="17" name="Oval 16">
              <a:extLst>
                <a:ext uri="{FF2B5EF4-FFF2-40B4-BE49-F238E27FC236}">
                  <a16:creationId xmlns:a16="http://schemas.microsoft.com/office/drawing/2014/main" id="{CF9EE002-EDE8-AA48-ACF4-369EA0353A8E}"/>
                </a:ext>
              </a:extLst>
            </p:cNvPr>
            <p:cNvSpPr/>
            <p:nvPr/>
          </p:nvSpPr>
          <p:spPr>
            <a:xfrm>
              <a:off x="4635143" y="1732768"/>
              <a:ext cx="256032" cy="256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2</a:t>
              </a:r>
            </a:p>
          </p:txBody>
        </p:sp>
        <p:sp>
          <p:nvSpPr>
            <p:cNvPr id="18" name="Oval 17">
              <a:extLst>
                <a:ext uri="{FF2B5EF4-FFF2-40B4-BE49-F238E27FC236}">
                  <a16:creationId xmlns:a16="http://schemas.microsoft.com/office/drawing/2014/main" id="{75C82A44-DA7F-844E-8F3C-4F39DB1F6E3C}"/>
                </a:ext>
              </a:extLst>
            </p:cNvPr>
            <p:cNvSpPr/>
            <p:nvPr/>
          </p:nvSpPr>
          <p:spPr>
            <a:xfrm>
              <a:off x="4033611" y="1240649"/>
              <a:ext cx="256032" cy="256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1</a:t>
              </a:r>
            </a:p>
          </p:txBody>
        </p:sp>
        <p:sp>
          <p:nvSpPr>
            <p:cNvPr id="19" name="Oval 18">
              <a:extLst>
                <a:ext uri="{FF2B5EF4-FFF2-40B4-BE49-F238E27FC236}">
                  <a16:creationId xmlns:a16="http://schemas.microsoft.com/office/drawing/2014/main" id="{D87355C9-9376-1343-9D22-2DB5CF80C3D6}"/>
                </a:ext>
              </a:extLst>
            </p:cNvPr>
            <p:cNvSpPr/>
            <p:nvPr/>
          </p:nvSpPr>
          <p:spPr>
            <a:xfrm>
              <a:off x="3889560" y="2358853"/>
              <a:ext cx="256032" cy="2560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4</a:t>
              </a:r>
            </a:p>
          </p:txBody>
        </p:sp>
        <p:cxnSp>
          <p:nvCxnSpPr>
            <p:cNvPr id="20" name="Straight Arrow Connector 19">
              <a:extLst>
                <a:ext uri="{FF2B5EF4-FFF2-40B4-BE49-F238E27FC236}">
                  <a16:creationId xmlns:a16="http://schemas.microsoft.com/office/drawing/2014/main" id="{4959C16F-44EC-434F-81E5-750FE8980168}"/>
                </a:ext>
              </a:extLst>
            </p:cNvPr>
            <p:cNvCxnSpPr>
              <a:stCxn id="15" idx="7"/>
              <a:endCxn id="18" idx="3"/>
            </p:cNvCxnSpPr>
            <p:nvPr/>
          </p:nvCxnSpPr>
          <p:spPr>
            <a:xfrm flipV="1">
              <a:off x="3789960" y="1459186"/>
              <a:ext cx="281146" cy="238253"/>
            </a:xfrm>
            <a:prstGeom prst="straightConnector1">
              <a:avLst/>
            </a:prstGeom>
            <a:ln w="15875" cap="flat">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38238C0-0F90-154B-AD6D-9D220EC56F19}"/>
                </a:ext>
              </a:extLst>
            </p:cNvPr>
            <p:cNvCxnSpPr>
              <a:cxnSpLocks/>
              <a:stCxn id="15" idx="5"/>
              <a:endCxn id="16" idx="1"/>
            </p:cNvCxnSpPr>
            <p:nvPr/>
          </p:nvCxnSpPr>
          <p:spPr>
            <a:xfrm>
              <a:off x="3789960" y="1878481"/>
              <a:ext cx="640961" cy="513093"/>
            </a:xfrm>
            <a:prstGeom prst="straightConnector1">
              <a:avLst/>
            </a:prstGeom>
            <a:ln w="15875" cap="flat">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26B7C45-CAD2-0C48-A190-831520B23370}"/>
                </a:ext>
              </a:extLst>
            </p:cNvPr>
            <p:cNvCxnSpPr>
              <a:cxnSpLocks/>
              <a:stCxn id="18" idx="4"/>
              <a:endCxn id="19" idx="0"/>
            </p:cNvCxnSpPr>
            <p:nvPr/>
          </p:nvCxnSpPr>
          <p:spPr>
            <a:xfrm flipH="1">
              <a:off x="4017576" y="1496681"/>
              <a:ext cx="144051" cy="862172"/>
            </a:xfrm>
            <a:prstGeom prst="straightConnector1">
              <a:avLst/>
            </a:prstGeom>
            <a:ln w="15875" cap="flat">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D8C6E69-305B-F843-A82D-5335C76A19D8}"/>
                </a:ext>
              </a:extLst>
            </p:cNvPr>
            <p:cNvCxnSpPr>
              <a:cxnSpLocks/>
              <a:stCxn id="17" idx="3"/>
              <a:endCxn id="19" idx="7"/>
            </p:cNvCxnSpPr>
            <p:nvPr/>
          </p:nvCxnSpPr>
          <p:spPr>
            <a:xfrm flipH="1">
              <a:off x="4108097" y="1951305"/>
              <a:ext cx="564541" cy="445043"/>
            </a:xfrm>
            <a:prstGeom prst="straightConnector1">
              <a:avLst/>
            </a:prstGeom>
            <a:ln w="15875" cap="flat">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B8EE82E-40B8-9341-B6E7-C81CBE170955}"/>
                </a:ext>
              </a:extLst>
            </p:cNvPr>
            <p:cNvCxnSpPr>
              <a:cxnSpLocks/>
              <a:stCxn id="19" idx="1"/>
              <a:endCxn id="15" idx="4"/>
            </p:cNvCxnSpPr>
            <p:nvPr/>
          </p:nvCxnSpPr>
          <p:spPr>
            <a:xfrm flipH="1" flipV="1">
              <a:off x="3699439" y="1915976"/>
              <a:ext cx="227616" cy="480372"/>
            </a:xfrm>
            <a:prstGeom prst="straightConnector1">
              <a:avLst/>
            </a:prstGeom>
            <a:ln w="15875" cap="flat">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32C9012-AA56-CA40-B283-56B26D0F4463}"/>
                </a:ext>
              </a:extLst>
            </p:cNvPr>
            <p:cNvCxnSpPr>
              <a:cxnSpLocks/>
              <a:stCxn id="16" idx="2"/>
              <a:endCxn id="19" idx="6"/>
            </p:cNvCxnSpPr>
            <p:nvPr/>
          </p:nvCxnSpPr>
          <p:spPr>
            <a:xfrm flipH="1">
              <a:off x="4145592" y="2482095"/>
              <a:ext cx="247834" cy="4774"/>
            </a:xfrm>
            <a:prstGeom prst="straightConnector1">
              <a:avLst/>
            </a:prstGeom>
            <a:ln w="15875" cap="flat">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D080690-6DF2-2B49-B4A2-B19A1C26EDF6}"/>
                </a:ext>
              </a:extLst>
            </p:cNvPr>
            <p:cNvCxnSpPr>
              <a:cxnSpLocks/>
              <a:stCxn id="16" idx="7"/>
              <a:endCxn id="17" idx="4"/>
            </p:cNvCxnSpPr>
            <p:nvPr/>
          </p:nvCxnSpPr>
          <p:spPr>
            <a:xfrm flipV="1">
              <a:off x="4611963" y="1988800"/>
              <a:ext cx="151196" cy="402774"/>
            </a:xfrm>
            <a:prstGeom prst="straightConnector1">
              <a:avLst/>
            </a:prstGeom>
            <a:ln w="15875" cap="flat">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80CF1FBC-7E31-2E47-9301-578BC7EB1A1F}"/>
              </a:ext>
            </a:extLst>
          </p:cNvPr>
          <p:cNvSpPr/>
          <p:nvPr/>
        </p:nvSpPr>
        <p:spPr>
          <a:xfrm>
            <a:off x="1735178" y="3586675"/>
            <a:ext cx="496585" cy="483337"/>
          </a:xfrm>
          <a:prstGeom prst="ellipse">
            <a:avLst/>
          </a:prstGeom>
          <a:noFill/>
          <a:ln>
            <a:solidFill>
              <a:schemeClr val="tx1">
                <a:alpha val="1000"/>
              </a:schemeClr>
            </a:solidFill>
          </a:ln>
          <a:effectLst>
            <a:glow rad="127000">
              <a:schemeClr val="accent1">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82B80662-C771-A04F-A724-35BC3BB998AB}"/>
              </a:ext>
            </a:extLst>
          </p:cNvPr>
          <p:cNvSpPr/>
          <p:nvPr/>
        </p:nvSpPr>
        <p:spPr>
          <a:xfrm>
            <a:off x="2898409" y="4515744"/>
            <a:ext cx="496585" cy="483337"/>
          </a:xfrm>
          <a:prstGeom prst="ellipse">
            <a:avLst/>
          </a:prstGeom>
          <a:noFill/>
          <a:ln>
            <a:solidFill>
              <a:schemeClr val="tx1">
                <a:alpha val="1000"/>
              </a:schemeClr>
            </a:solidFill>
          </a:ln>
          <a:effectLst>
            <a:glow rad="127000">
              <a:schemeClr val="accent1">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877DCDF6-1760-F44A-8875-773E0251E41D}"/>
              </a:ext>
            </a:extLst>
          </p:cNvPr>
          <p:cNvSpPr/>
          <p:nvPr/>
        </p:nvSpPr>
        <p:spPr>
          <a:xfrm>
            <a:off x="2433411" y="5682716"/>
            <a:ext cx="496585" cy="483337"/>
          </a:xfrm>
          <a:prstGeom prst="ellipse">
            <a:avLst/>
          </a:prstGeom>
          <a:noFill/>
          <a:ln>
            <a:solidFill>
              <a:schemeClr val="tx1">
                <a:alpha val="1000"/>
              </a:schemeClr>
            </a:solidFill>
          </a:ln>
          <a:effectLst>
            <a:glow rad="127000">
              <a:schemeClr val="accent1">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37D610ED-C1C3-7B43-92AE-8122B823F029}"/>
              </a:ext>
            </a:extLst>
          </p:cNvPr>
          <p:cNvSpPr txBox="1"/>
          <p:nvPr/>
        </p:nvSpPr>
        <p:spPr>
          <a:xfrm>
            <a:off x="2388334" y="3549810"/>
            <a:ext cx="1409226" cy="830997"/>
          </a:xfrm>
          <a:prstGeom prst="rect">
            <a:avLst/>
          </a:prstGeom>
          <a:noFill/>
          <a:ln w="31750">
            <a:solidFill>
              <a:schemeClr val="accent1"/>
            </a:solidFill>
          </a:ln>
        </p:spPr>
        <p:txBody>
          <a:bodyPr wrap="square" rtlCol="0">
            <a:spAutoFit/>
          </a:bodyPr>
          <a:lstStyle/>
          <a:p>
            <a:pPr algn="ctr"/>
            <a:r>
              <a:rPr lang="en-US" sz="1600">
                <a:solidFill>
                  <a:schemeClr val="accent1"/>
                </a:solidFill>
              </a:rPr>
              <a:t>Frontier nodes processed in parallel</a:t>
            </a:r>
          </a:p>
        </p:txBody>
      </p:sp>
      <p:sp>
        <p:nvSpPr>
          <p:cNvPr id="31" name="Oval 30">
            <a:extLst>
              <a:ext uri="{FF2B5EF4-FFF2-40B4-BE49-F238E27FC236}">
                <a16:creationId xmlns:a16="http://schemas.microsoft.com/office/drawing/2014/main" id="{0724D76E-D84C-1A48-8C28-41BB6820CCCD}"/>
              </a:ext>
            </a:extLst>
          </p:cNvPr>
          <p:cNvSpPr/>
          <p:nvPr/>
        </p:nvSpPr>
        <p:spPr>
          <a:xfrm>
            <a:off x="1441431" y="5661338"/>
            <a:ext cx="496585" cy="483337"/>
          </a:xfrm>
          <a:prstGeom prst="ellipse">
            <a:avLst/>
          </a:prstGeom>
          <a:noFill/>
          <a:ln>
            <a:solidFill>
              <a:schemeClr val="tx1">
                <a:alpha val="1000"/>
              </a:schemeClr>
            </a:solidFill>
          </a:ln>
          <a:effectLst>
            <a:glow rad="127000">
              <a:schemeClr val="accent1">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32" name="Table 31">
            <a:extLst>
              <a:ext uri="{FF2B5EF4-FFF2-40B4-BE49-F238E27FC236}">
                <a16:creationId xmlns:a16="http://schemas.microsoft.com/office/drawing/2014/main" id="{B7319816-4130-3847-AADD-EC74A9E6AD70}"/>
              </a:ext>
            </a:extLst>
          </p:cNvPr>
          <p:cNvGraphicFramePr>
            <a:graphicFrameLocks noGrp="1"/>
          </p:cNvGraphicFramePr>
          <p:nvPr>
            <p:extLst>
              <p:ext uri="{D42A27DB-BD31-4B8C-83A1-F6EECF244321}">
                <p14:modId xmlns:p14="http://schemas.microsoft.com/office/powerpoint/2010/main" val="4078102876"/>
              </p:ext>
            </p:extLst>
          </p:nvPr>
        </p:nvGraphicFramePr>
        <p:xfrm>
          <a:off x="4333862" y="4081412"/>
          <a:ext cx="2174010" cy="2166210"/>
        </p:xfrm>
        <a:graphic>
          <a:graphicData uri="http://schemas.openxmlformats.org/drawingml/2006/table">
            <a:tbl>
              <a:tblPr firstRow="1" bandRow="1">
                <a:tableStyleId>{5940675A-B579-460E-94D1-54222C63F5DA}</a:tableStyleId>
              </a:tblPr>
              <a:tblGrid>
                <a:gridCol w="434802">
                  <a:extLst>
                    <a:ext uri="{9D8B030D-6E8A-4147-A177-3AD203B41FA5}">
                      <a16:colId xmlns:a16="http://schemas.microsoft.com/office/drawing/2014/main" val="363476776"/>
                    </a:ext>
                  </a:extLst>
                </a:gridCol>
                <a:gridCol w="434802">
                  <a:extLst>
                    <a:ext uri="{9D8B030D-6E8A-4147-A177-3AD203B41FA5}">
                      <a16:colId xmlns:a16="http://schemas.microsoft.com/office/drawing/2014/main" val="263062670"/>
                    </a:ext>
                  </a:extLst>
                </a:gridCol>
                <a:gridCol w="434802">
                  <a:extLst>
                    <a:ext uri="{9D8B030D-6E8A-4147-A177-3AD203B41FA5}">
                      <a16:colId xmlns:a16="http://schemas.microsoft.com/office/drawing/2014/main" val="2602049180"/>
                    </a:ext>
                  </a:extLst>
                </a:gridCol>
                <a:gridCol w="434802">
                  <a:extLst>
                    <a:ext uri="{9D8B030D-6E8A-4147-A177-3AD203B41FA5}">
                      <a16:colId xmlns:a16="http://schemas.microsoft.com/office/drawing/2014/main" val="2083283681"/>
                    </a:ext>
                  </a:extLst>
                </a:gridCol>
                <a:gridCol w="434802">
                  <a:extLst>
                    <a:ext uri="{9D8B030D-6E8A-4147-A177-3AD203B41FA5}">
                      <a16:colId xmlns:a16="http://schemas.microsoft.com/office/drawing/2014/main" val="1767620467"/>
                    </a:ext>
                  </a:extLst>
                </a:gridCol>
              </a:tblGrid>
              <a:tr h="433242">
                <a:tc>
                  <a:txBody>
                    <a:bodyPr/>
                    <a:lstStyle/>
                    <a:p>
                      <a:pPr algn="ctr"/>
                      <a:r>
                        <a:rPr lang="en-US" sz="2000"/>
                        <a:t>0</a:t>
                      </a:r>
                    </a:p>
                  </a:txBody>
                  <a:tcPr/>
                </a:tc>
                <a:tc>
                  <a:txBody>
                    <a:bodyPr/>
                    <a:lstStyle/>
                    <a:p>
                      <a:pPr algn="ctr"/>
                      <a:r>
                        <a:rPr lang="en-US" sz="2000"/>
                        <a:t>1</a:t>
                      </a:r>
                    </a:p>
                  </a:txBody>
                  <a:tcPr>
                    <a:solidFill>
                      <a:schemeClr val="accent1">
                        <a:lumMod val="20000"/>
                        <a:lumOff val="80000"/>
                      </a:schemeClr>
                    </a:solidFill>
                  </a:tcPr>
                </a:tc>
                <a:tc>
                  <a:txBody>
                    <a:bodyPr/>
                    <a:lstStyle/>
                    <a:p>
                      <a:pPr algn="ctr"/>
                      <a:r>
                        <a:rPr lang="en-US" sz="2000"/>
                        <a:t>0</a:t>
                      </a:r>
                    </a:p>
                  </a:txBody>
                  <a:tcPr/>
                </a:tc>
                <a:tc>
                  <a:txBody>
                    <a:bodyPr/>
                    <a:lstStyle/>
                    <a:p>
                      <a:pPr algn="ctr"/>
                      <a:r>
                        <a:rPr lang="en-US" sz="2000"/>
                        <a:t>1</a:t>
                      </a:r>
                    </a:p>
                  </a:txBody>
                  <a:tcPr>
                    <a:solidFill>
                      <a:schemeClr val="accent1">
                        <a:lumMod val="20000"/>
                        <a:lumOff val="80000"/>
                      </a:schemeClr>
                    </a:solidFill>
                  </a:tcPr>
                </a:tc>
                <a:tc>
                  <a:txBody>
                    <a:bodyPr/>
                    <a:lstStyle/>
                    <a:p>
                      <a:pPr algn="ctr"/>
                      <a:r>
                        <a:rPr lang="en-US" sz="2000"/>
                        <a:t>0</a:t>
                      </a:r>
                    </a:p>
                  </a:txBody>
                  <a:tcPr/>
                </a:tc>
                <a:extLst>
                  <a:ext uri="{0D108BD9-81ED-4DB2-BD59-A6C34878D82A}">
                    <a16:rowId xmlns:a16="http://schemas.microsoft.com/office/drawing/2014/main" val="1584100021"/>
                  </a:ext>
                </a:extLst>
              </a:tr>
              <a:tr h="433242">
                <a:tc>
                  <a:txBody>
                    <a:bodyPr/>
                    <a:lstStyle/>
                    <a:p>
                      <a:pPr algn="ctr"/>
                      <a:r>
                        <a:rPr lang="en-US" sz="2000"/>
                        <a:t>0</a:t>
                      </a:r>
                    </a:p>
                  </a:txBody>
                  <a:tcPr/>
                </a:tc>
                <a:tc>
                  <a:txBody>
                    <a:bodyPr/>
                    <a:lstStyle/>
                    <a:p>
                      <a:pPr algn="ctr"/>
                      <a:r>
                        <a:rPr lang="en-US" sz="2000"/>
                        <a:t>0</a:t>
                      </a:r>
                    </a:p>
                  </a:txBody>
                  <a:tcPr/>
                </a:tc>
                <a:tc>
                  <a:txBody>
                    <a:bodyPr/>
                    <a:lstStyle/>
                    <a:p>
                      <a:pPr algn="ctr"/>
                      <a:r>
                        <a:rPr lang="en-US" sz="2000"/>
                        <a:t>1</a:t>
                      </a:r>
                    </a:p>
                  </a:txBody>
                  <a:tcPr>
                    <a:solidFill>
                      <a:schemeClr val="accent1">
                        <a:lumMod val="20000"/>
                        <a:lumOff val="80000"/>
                      </a:schemeClr>
                    </a:solidFill>
                  </a:tcPr>
                </a:tc>
                <a:tc>
                  <a:txBody>
                    <a:bodyPr/>
                    <a:lstStyle/>
                    <a:p>
                      <a:pPr algn="ctr"/>
                      <a:r>
                        <a:rPr lang="en-US" sz="2000"/>
                        <a:t>0</a:t>
                      </a:r>
                    </a:p>
                  </a:txBody>
                  <a:tcPr/>
                </a:tc>
                <a:tc>
                  <a:txBody>
                    <a:bodyPr/>
                    <a:lstStyle/>
                    <a:p>
                      <a:pPr algn="ctr"/>
                      <a:r>
                        <a:rPr lang="en-US" sz="2000"/>
                        <a:t>0</a:t>
                      </a:r>
                    </a:p>
                  </a:txBody>
                  <a:tcPr/>
                </a:tc>
                <a:extLst>
                  <a:ext uri="{0D108BD9-81ED-4DB2-BD59-A6C34878D82A}">
                    <a16:rowId xmlns:a16="http://schemas.microsoft.com/office/drawing/2014/main" val="1941252827"/>
                  </a:ext>
                </a:extLst>
              </a:tr>
              <a:tr h="433242">
                <a:tc>
                  <a:txBody>
                    <a:bodyPr/>
                    <a:lstStyle/>
                    <a:p>
                      <a:pPr algn="ctr"/>
                      <a:r>
                        <a:rPr lang="en-US" sz="2000"/>
                        <a:t>0</a:t>
                      </a:r>
                    </a:p>
                  </a:txBody>
                  <a:tcPr/>
                </a:tc>
                <a:tc>
                  <a:txBody>
                    <a:bodyPr/>
                    <a:lstStyle/>
                    <a:p>
                      <a:pPr algn="ctr"/>
                      <a:r>
                        <a:rPr lang="en-US" sz="2000"/>
                        <a:t>0</a:t>
                      </a:r>
                    </a:p>
                  </a:txBody>
                  <a:tcPr/>
                </a:tc>
                <a:tc>
                  <a:txBody>
                    <a:bodyPr/>
                    <a:lstStyle/>
                    <a:p>
                      <a:pPr algn="ctr"/>
                      <a:r>
                        <a:rPr lang="en-US" sz="2000"/>
                        <a:t>0</a:t>
                      </a:r>
                    </a:p>
                  </a:txBody>
                  <a:tcPr/>
                </a:tc>
                <a:tc>
                  <a:txBody>
                    <a:bodyPr/>
                    <a:lstStyle/>
                    <a:p>
                      <a:pPr algn="ctr"/>
                      <a:r>
                        <a:rPr lang="en-US" sz="2000"/>
                        <a:t>0</a:t>
                      </a:r>
                    </a:p>
                  </a:txBody>
                  <a:tcPr/>
                </a:tc>
                <a:tc>
                  <a:txBody>
                    <a:bodyPr/>
                    <a:lstStyle/>
                    <a:p>
                      <a:pPr algn="ctr"/>
                      <a:r>
                        <a:rPr lang="en-US" sz="2000"/>
                        <a:t>1</a:t>
                      </a:r>
                    </a:p>
                  </a:txBody>
                  <a:tcPr>
                    <a:solidFill>
                      <a:schemeClr val="accent1">
                        <a:lumMod val="20000"/>
                        <a:lumOff val="80000"/>
                      </a:schemeClr>
                    </a:solidFill>
                  </a:tcPr>
                </a:tc>
                <a:extLst>
                  <a:ext uri="{0D108BD9-81ED-4DB2-BD59-A6C34878D82A}">
                    <a16:rowId xmlns:a16="http://schemas.microsoft.com/office/drawing/2014/main" val="3785251730"/>
                  </a:ext>
                </a:extLst>
              </a:tr>
              <a:tr h="433242">
                <a:tc>
                  <a:txBody>
                    <a:bodyPr/>
                    <a:lstStyle/>
                    <a:p>
                      <a:pPr algn="ctr"/>
                      <a:r>
                        <a:rPr lang="en-US" sz="2000"/>
                        <a:t>0</a:t>
                      </a:r>
                    </a:p>
                  </a:txBody>
                  <a:tcPr/>
                </a:tc>
                <a:tc>
                  <a:txBody>
                    <a:bodyPr/>
                    <a:lstStyle/>
                    <a:p>
                      <a:pPr algn="ctr"/>
                      <a:r>
                        <a:rPr lang="en-US" sz="2000"/>
                        <a:t>0</a:t>
                      </a:r>
                    </a:p>
                  </a:txBody>
                  <a:tcPr/>
                </a:tc>
                <a:tc>
                  <a:txBody>
                    <a:bodyPr/>
                    <a:lstStyle/>
                    <a:p>
                      <a:pPr algn="ctr"/>
                      <a:r>
                        <a:rPr lang="en-US" sz="2000"/>
                        <a:t>1</a:t>
                      </a:r>
                    </a:p>
                  </a:txBody>
                  <a:tcPr>
                    <a:solidFill>
                      <a:schemeClr val="accent1">
                        <a:lumMod val="20000"/>
                        <a:lumOff val="80000"/>
                      </a:schemeClr>
                    </a:solidFill>
                  </a:tcPr>
                </a:tc>
                <a:tc>
                  <a:txBody>
                    <a:bodyPr/>
                    <a:lstStyle/>
                    <a:p>
                      <a:pPr algn="ctr"/>
                      <a:r>
                        <a:rPr lang="en-US" sz="2000"/>
                        <a:t>0</a:t>
                      </a:r>
                    </a:p>
                  </a:txBody>
                  <a:tcPr/>
                </a:tc>
                <a:tc>
                  <a:txBody>
                    <a:bodyPr/>
                    <a:lstStyle/>
                    <a:p>
                      <a:pPr algn="ctr"/>
                      <a:r>
                        <a:rPr lang="en-US" sz="2000"/>
                        <a:t>1</a:t>
                      </a:r>
                    </a:p>
                  </a:txBody>
                  <a:tcPr>
                    <a:solidFill>
                      <a:schemeClr val="accent1">
                        <a:lumMod val="20000"/>
                        <a:lumOff val="80000"/>
                      </a:schemeClr>
                    </a:solidFill>
                  </a:tcPr>
                </a:tc>
                <a:extLst>
                  <a:ext uri="{0D108BD9-81ED-4DB2-BD59-A6C34878D82A}">
                    <a16:rowId xmlns:a16="http://schemas.microsoft.com/office/drawing/2014/main" val="1685250164"/>
                  </a:ext>
                </a:extLst>
              </a:tr>
              <a:tr h="433242">
                <a:tc>
                  <a:txBody>
                    <a:bodyPr/>
                    <a:lstStyle/>
                    <a:p>
                      <a:pPr algn="ctr"/>
                      <a:r>
                        <a:rPr lang="en-US" sz="2000"/>
                        <a:t>1</a:t>
                      </a:r>
                    </a:p>
                  </a:txBody>
                  <a:tcPr>
                    <a:solidFill>
                      <a:schemeClr val="accent1">
                        <a:lumMod val="20000"/>
                        <a:lumOff val="80000"/>
                      </a:schemeClr>
                    </a:solidFill>
                  </a:tcPr>
                </a:tc>
                <a:tc>
                  <a:txBody>
                    <a:bodyPr/>
                    <a:lstStyle/>
                    <a:p>
                      <a:pPr algn="ctr"/>
                      <a:r>
                        <a:rPr lang="en-US" sz="2000"/>
                        <a:t>0</a:t>
                      </a:r>
                    </a:p>
                  </a:txBody>
                  <a:tcPr/>
                </a:tc>
                <a:tc>
                  <a:txBody>
                    <a:bodyPr/>
                    <a:lstStyle/>
                    <a:p>
                      <a:pPr algn="ctr"/>
                      <a:r>
                        <a:rPr lang="en-US" sz="2000"/>
                        <a:t>0</a:t>
                      </a:r>
                    </a:p>
                  </a:txBody>
                  <a:tcPr/>
                </a:tc>
                <a:tc>
                  <a:txBody>
                    <a:bodyPr/>
                    <a:lstStyle/>
                    <a:p>
                      <a:pPr algn="ctr"/>
                      <a:r>
                        <a:rPr lang="en-US" sz="2000"/>
                        <a:t>0</a:t>
                      </a:r>
                    </a:p>
                  </a:txBody>
                  <a:tcPr/>
                </a:tc>
                <a:tc>
                  <a:txBody>
                    <a:bodyPr/>
                    <a:lstStyle/>
                    <a:p>
                      <a:pPr algn="ctr"/>
                      <a:r>
                        <a:rPr lang="en-US" sz="2000"/>
                        <a:t>0</a:t>
                      </a:r>
                    </a:p>
                  </a:txBody>
                  <a:tcPr/>
                </a:tc>
                <a:extLst>
                  <a:ext uri="{0D108BD9-81ED-4DB2-BD59-A6C34878D82A}">
                    <a16:rowId xmlns:a16="http://schemas.microsoft.com/office/drawing/2014/main" val="3700834176"/>
                  </a:ext>
                </a:extLst>
              </a:tr>
            </a:tbl>
          </a:graphicData>
        </a:graphic>
      </p:graphicFrame>
      <p:sp>
        <p:nvSpPr>
          <p:cNvPr id="33" name="TextBox 32">
            <a:extLst>
              <a:ext uri="{FF2B5EF4-FFF2-40B4-BE49-F238E27FC236}">
                <a16:creationId xmlns:a16="http://schemas.microsoft.com/office/drawing/2014/main" id="{796502AB-0E65-AD4C-A71D-5C5AB86425CE}"/>
              </a:ext>
            </a:extLst>
          </p:cNvPr>
          <p:cNvSpPr txBox="1"/>
          <p:nvPr/>
        </p:nvSpPr>
        <p:spPr>
          <a:xfrm>
            <a:off x="4335839" y="3770888"/>
            <a:ext cx="416788" cy="307777"/>
          </a:xfrm>
          <a:prstGeom prst="rect">
            <a:avLst/>
          </a:prstGeom>
          <a:noFill/>
          <a:ln>
            <a:noFill/>
          </a:ln>
        </p:spPr>
        <p:txBody>
          <a:bodyPr wrap="square" rtlCol="0">
            <a:spAutoFit/>
          </a:bodyPr>
          <a:lstStyle/>
          <a:p>
            <a:pPr algn="ctr"/>
            <a:r>
              <a:rPr lang="en-US" sz="1400"/>
              <a:t>0</a:t>
            </a:r>
          </a:p>
        </p:txBody>
      </p:sp>
      <p:sp>
        <p:nvSpPr>
          <p:cNvPr id="34" name="TextBox 33">
            <a:extLst>
              <a:ext uri="{FF2B5EF4-FFF2-40B4-BE49-F238E27FC236}">
                <a16:creationId xmlns:a16="http://schemas.microsoft.com/office/drawing/2014/main" id="{29A651D9-4752-E347-9A1A-DC5B2287FC27}"/>
              </a:ext>
            </a:extLst>
          </p:cNvPr>
          <p:cNvSpPr txBox="1"/>
          <p:nvPr/>
        </p:nvSpPr>
        <p:spPr>
          <a:xfrm>
            <a:off x="4783218" y="3770888"/>
            <a:ext cx="416788" cy="307777"/>
          </a:xfrm>
          <a:prstGeom prst="rect">
            <a:avLst/>
          </a:prstGeom>
          <a:noFill/>
          <a:ln>
            <a:noFill/>
          </a:ln>
        </p:spPr>
        <p:txBody>
          <a:bodyPr wrap="square" rtlCol="0">
            <a:spAutoFit/>
          </a:bodyPr>
          <a:lstStyle/>
          <a:p>
            <a:pPr algn="ctr"/>
            <a:r>
              <a:rPr lang="en-US" sz="1400"/>
              <a:t>1</a:t>
            </a:r>
          </a:p>
        </p:txBody>
      </p:sp>
      <p:sp>
        <p:nvSpPr>
          <p:cNvPr id="35" name="TextBox 34">
            <a:extLst>
              <a:ext uri="{FF2B5EF4-FFF2-40B4-BE49-F238E27FC236}">
                <a16:creationId xmlns:a16="http://schemas.microsoft.com/office/drawing/2014/main" id="{FA00E625-4B82-6F4F-832B-B33ADFF1CDCF}"/>
              </a:ext>
            </a:extLst>
          </p:cNvPr>
          <p:cNvSpPr txBox="1"/>
          <p:nvPr/>
        </p:nvSpPr>
        <p:spPr>
          <a:xfrm>
            <a:off x="5208104" y="3779965"/>
            <a:ext cx="416788" cy="307777"/>
          </a:xfrm>
          <a:prstGeom prst="rect">
            <a:avLst/>
          </a:prstGeom>
          <a:noFill/>
          <a:ln>
            <a:noFill/>
          </a:ln>
        </p:spPr>
        <p:txBody>
          <a:bodyPr wrap="square" rtlCol="0">
            <a:spAutoFit/>
          </a:bodyPr>
          <a:lstStyle/>
          <a:p>
            <a:pPr algn="ctr"/>
            <a:r>
              <a:rPr lang="en-US" sz="1400"/>
              <a:t>2</a:t>
            </a:r>
          </a:p>
        </p:txBody>
      </p:sp>
      <p:sp>
        <p:nvSpPr>
          <p:cNvPr id="36" name="TextBox 35">
            <a:extLst>
              <a:ext uri="{FF2B5EF4-FFF2-40B4-BE49-F238E27FC236}">
                <a16:creationId xmlns:a16="http://schemas.microsoft.com/office/drawing/2014/main" id="{96B9F7FB-6354-3446-99F8-59B42626E183}"/>
              </a:ext>
            </a:extLst>
          </p:cNvPr>
          <p:cNvSpPr txBox="1"/>
          <p:nvPr/>
        </p:nvSpPr>
        <p:spPr>
          <a:xfrm>
            <a:off x="5655483" y="3781827"/>
            <a:ext cx="416788" cy="307777"/>
          </a:xfrm>
          <a:prstGeom prst="rect">
            <a:avLst/>
          </a:prstGeom>
          <a:noFill/>
          <a:ln>
            <a:noFill/>
          </a:ln>
        </p:spPr>
        <p:txBody>
          <a:bodyPr wrap="square" rtlCol="0">
            <a:spAutoFit/>
          </a:bodyPr>
          <a:lstStyle/>
          <a:p>
            <a:pPr algn="ctr"/>
            <a:r>
              <a:rPr lang="en-US" sz="1400"/>
              <a:t>3</a:t>
            </a:r>
          </a:p>
        </p:txBody>
      </p:sp>
      <p:sp>
        <p:nvSpPr>
          <p:cNvPr id="37" name="TextBox 36">
            <a:extLst>
              <a:ext uri="{FF2B5EF4-FFF2-40B4-BE49-F238E27FC236}">
                <a16:creationId xmlns:a16="http://schemas.microsoft.com/office/drawing/2014/main" id="{01BBBAA8-26A2-2B43-85F8-4AE7B29A1FE7}"/>
              </a:ext>
            </a:extLst>
          </p:cNvPr>
          <p:cNvSpPr txBox="1"/>
          <p:nvPr/>
        </p:nvSpPr>
        <p:spPr>
          <a:xfrm>
            <a:off x="6080369" y="3781809"/>
            <a:ext cx="416788" cy="307777"/>
          </a:xfrm>
          <a:prstGeom prst="rect">
            <a:avLst/>
          </a:prstGeom>
          <a:noFill/>
          <a:ln>
            <a:noFill/>
          </a:ln>
        </p:spPr>
        <p:txBody>
          <a:bodyPr wrap="square" rtlCol="0">
            <a:spAutoFit/>
          </a:bodyPr>
          <a:lstStyle/>
          <a:p>
            <a:pPr algn="ctr"/>
            <a:r>
              <a:rPr lang="en-US" sz="1400"/>
              <a:t>4</a:t>
            </a:r>
          </a:p>
        </p:txBody>
      </p:sp>
      <p:sp>
        <p:nvSpPr>
          <p:cNvPr id="38" name="TextBox 37">
            <a:extLst>
              <a:ext uri="{FF2B5EF4-FFF2-40B4-BE49-F238E27FC236}">
                <a16:creationId xmlns:a16="http://schemas.microsoft.com/office/drawing/2014/main" id="{F789295E-1D1D-2C47-91A4-86F597E433B9}"/>
              </a:ext>
            </a:extLst>
          </p:cNvPr>
          <p:cNvSpPr txBox="1"/>
          <p:nvPr/>
        </p:nvSpPr>
        <p:spPr>
          <a:xfrm>
            <a:off x="3894703" y="5405134"/>
            <a:ext cx="416788" cy="307777"/>
          </a:xfrm>
          <a:prstGeom prst="rect">
            <a:avLst/>
          </a:prstGeom>
          <a:noFill/>
          <a:ln>
            <a:noFill/>
          </a:ln>
        </p:spPr>
        <p:txBody>
          <a:bodyPr wrap="square" rtlCol="0">
            <a:spAutoFit/>
          </a:bodyPr>
          <a:lstStyle/>
          <a:p>
            <a:pPr algn="ctr"/>
            <a:r>
              <a:rPr lang="en-US" sz="1400"/>
              <a:t>3</a:t>
            </a:r>
          </a:p>
        </p:txBody>
      </p:sp>
      <p:sp>
        <p:nvSpPr>
          <p:cNvPr id="39" name="TextBox 38">
            <a:extLst>
              <a:ext uri="{FF2B5EF4-FFF2-40B4-BE49-F238E27FC236}">
                <a16:creationId xmlns:a16="http://schemas.microsoft.com/office/drawing/2014/main" id="{177B4E9C-2A0A-9841-B2E2-C7892C5198BF}"/>
              </a:ext>
            </a:extLst>
          </p:cNvPr>
          <p:cNvSpPr txBox="1"/>
          <p:nvPr/>
        </p:nvSpPr>
        <p:spPr>
          <a:xfrm>
            <a:off x="3904940" y="5866505"/>
            <a:ext cx="416788" cy="307777"/>
          </a:xfrm>
          <a:prstGeom prst="rect">
            <a:avLst/>
          </a:prstGeom>
          <a:noFill/>
          <a:ln>
            <a:noFill/>
          </a:ln>
        </p:spPr>
        <p:txBody>
          <a:bodyPr wrap="square" rtlCol="0">
            <a:spAutoFit/>
          </a:bodyPr>
          <a:lstStyle/>
          <a:p>
            <a:pPr algn="ctr"/>
            <a:r>
              <a:rPr lang="en-US" sz="1400"/>
              <a:t>4</a:t>
            </a:r>
          </a:p>
        </p:txBody>
      </p:sp>
      <p:sp>
        <p:nvSpPr>
          <p:cNvPr id="40" name="TextBox 39">
            <a:extLst>
              <a:ext uri="{FF2B5EF4-FFF2-40B4-BE49-F238E27FC236}">
                <a16:creationId xmlns:a16="http://schemas.microsoft.com/office/drawing/2014/main" id="{C8F87B62-2F3D-AF47-810D-43F800A1D435}"/>
              </a:ext>
            </a:extLst>
          </p:cNvPr>
          <p:cNvSpPr txBox="1"/>
          <p:nvPr/>
        </p:nvSpPr>
        <p:spPr>
          <a:xfrm>
            <a:off x="3908976" y="4545833"/>
            <a:ext cx="416788" cy="307777"/>
          </a:xfrm>
          <a:prstGeom prst="rect">
            <a:avLst/>
          </a:prstGeom>
          <a:noFill/>
          <a:ln>
            <a:noFill/>
          </a:ln>
        </p:spPr>
        <p:txBody>
          <a:bodyPr wrap="square" rtlCol="0">
            <a:spAutoFit/>
          </a:bodyPr>
          <a:lstStyle/>
          <a:p>
            <a:pPr algn="ctr"/>
            <a:r>
              <a:rPr lang="en-US" sz="1400"/>
              <a:t>1</a:t>
            </a:r>
          </a:p>
        </p:txBody>
      </p:sp>
      <p:sp>
        <p:nvSpPr>
          <p:cNvPr id="41" name="TextBox 40">
            <a:extLst>
              <a:ext uri="{FF2B5EF4-FFF2-40B4-BE49-F238E27FC236}">
                <a16:creationId xmlns:a16="http://schemas.microsoft.com/office/drawing/2014/main" id="{53ED8E06-39CE-1F4A-967F-64D8762BB0CE}"/>
              </a:ext>
            </a:extLst>
          </p:cNvPr>
          <p:cNvSpPr txBox="1"/>
          <p:nvPr/>
        </p:nvSpPr>
        <p:spPr>
          <a:xfrm>
            <a:off x="3907881" y="4150151"/>
            <a:ext cx="416788" cy="307777"/>
          </a:xfrm>
          <a:prstGeom prst="rect">
            <a:avLst/>
          </a:prstGeom>
          <a:noFill/>
          <a:ln>
            <a:noFill/>
          </a:ln>
        </p:spPr>
        <p:txBody>
          <a:bodyPr wrap="square" rtlCol="0">
            <a:spAutoFit/>
          </a:bodyPr>
          <a:lstStyle/>
          <a:p>
            <a:pPr algn="ctr"/>
            <a:r>
              <a:rPr lang="en-US" sz="1400"/>
              <a:t>0</a:t>
            </a:r>
          </a:p>
        </p:txBody>
      </p:sp>
      <p:sp>
        <p:nvSpPr>
          <p:cNvPr id="42" name="TextBox 41">
            <a:extLst>
              <a:ext uri="{FF2B5EF4-FFF2-40B4-BE49-F238E27FC236}">
                <a16:creationId xmlns:a16="http://schemas.microsoft.com/office/drawing/2014/main" id="{D2E8A267-B75F-F046-B420-742682F4EE2D}"/>
              </a:ext>
            </a:extLst>
          </p:cNvPr>
          <p:cNvSpPr txBox="1"/>
          <p:nvPr/>
        </p:nvSpPr>
        <p:spPr>
          <a:xfrm>
            <a:off x="3907881" y="5009452"/>
            <a:ext cx="416788" cy="307777"/>
          </a:xfrm>
          <a:prstGeom prst="rect">
            <a:avLst/>
          </a:prstGeom>
          <a:noFill/>
          <a:ln>
            <a:noFill/>
          </a:ln>
        </p:spPr>
        <p:txBody>
          <a:bodyPr wrap="square" rtlCol="0">
            <a:spAutoFit/>
          </a:bodyPr>
          <a:lstStyle/>
          <a:p>
            <a:pPr algn="ctr"/>
            <a:r>
              <a:rPr lang="en-US" sz="1400"/>
              <a:t>2</a:t>
            </a:r>
          </a:p>
        </p:txBody>
      </p:sp>
      <p:grpSp>
        <p:nvGrpSpPr>
          <p:cNvPr id="44" name="Group 43">
            <a:extLst>
              <a:ext uri="{FF2B5EF4-FFF2-40B4-BE49-F238E27FC236}">
                <a16:creationId xmlns:a16="http://schemas.microsoft.com/office/drawing/2014/main" id="{B6D9B594-BBEF-6545-9A7F-BDEBBCEB23F4}"/>
              </a:ext>
            </a:extLst>
          </p:cNvPr>
          <p:cNvGrpSpPr/>
          <p:nvPr/>
        </p:nvGrpSpPr>
        <p:grpSpPr>
          <a:xfrm>
            <a:off x="8447507" y="3910179"/>
            <a:ext cx="3029169" cy="1788209"/>
            <a:chOff x="6396319" y="386128"/>
            <a:chExt cx="3029169" cy="1788209"/>
          </a:xfrm>
        </p:grpSpPr>
        <p:sp>
          <p:nvSpPr>
            <p:cNvPr id="45" name="TextBox 44">
              <a:extLst>
                <a:ext uri="{FF2B5EF4-FFF2-40B4-BE49-F238E27FC236}">
                  <a16:creationId xmlns:a16="http://schemas.microsoft.com/office/drawing/2014/main" id="{B84978A9-6E2B-8848-8296-13A9C1ADDD08}"/>
                </a:ext>
              </a:extLst>
            </p:cNvPr>
            <p:cNvSpPr txBox="1"/>
            <p:nvPr/>
          </p:nvSpPr>
          <p:spPr>
            <a:xfrm>
              <a:off x="6565457" y="651480"/>
              <a:ext cx="1031230" cy="338554"/>
            </a:xfrm>
            <a:prstGeom prst="rect">
              <a:avLst/>
            </a:prstGeom>
            <a:noFill/>
          </p:spPr>
          <p:txBody>
            <a:bodyPr wrap="square" lIns="0" rIns="45720" rtlCol="0">
              <a:spAutoFit/>
            </a:bodyPr>
            <a:lstStyle/>
            <a:p>
              <a:pPr algn="r"/>
              <a:r>
                <a:rPr lang="en-US" sz="1600">
                  <a:latin typeface="Courier" pitchFamily="2" charset="0"/>
                </a:rPr>
                <a:t>frontier</a:t>
              </a:r>
            </a:p>
          </p:txBody>
        </p:sp>
        <p:grpSp>
          <p:nvGrpSpPr>
            <p:cNvPr id="46" name="Group 45">
              <a:extLst>
                <a:ext uri="{FF2B5EF4-FFF2-40B4-BE49-F238E27FC236}">
                  <a16:creationId xmlns:a16="http://schemas.microsoft.com/office/drawing/2014/main" id="{A166F0F6-923E-4E4D-8207-AA952348E62B}"/>
                </a:ext>
              </a:extLst>
            </p:cNvPr>
            <p:cNvGrpSpPr/>
            <p:nvPr/>
          </p:nvGrpSpPr>
          <p:grpSpPr>
            <a:xfrm>
              <a:off x="7596688" y="632348"/>
              <a:ext cx="1828800" cy="369332"/>
              <a:chOff x="7599633" y="3080825"/>
              <a:chExt cx="1828800" cy="369332"/>
            </a:xfrm>
          </p:grpSpPr>
          <p:sp>
            <p:nvSpPr>
              <p:cNvPr id="67" name="TextBox 66">
                <a:extLst>
                  <a:ext uri="{FF2B5EF4-FFF2-40B4-BE49-F238E27FC236}">
                    <a16:creationId xmlns:a16="http://schemas.microsoft.com/office/drawing/2014/main" id="{90B0B870-BF07-D148-8A5B-9878891ADBDB}"/>
                  </a:ext>
                </a:extLst>
              </p:cNvPr>
              <p:cNvSpPr txBox="1"/>
              <p:nvPr/>
            </p:nvSpPr>
            <p:spPr>
              <a:xfrm>
                <a:off x="7599633" y="3082611"/>
                <a:ext cx="365760" cy="365760"/>
              </a:xfrm>
              <a:prstGeom prst="rect">
                <a:avLst/>
              </a:prstGeom>
              <a:noFill/>
              <a:ln>
                <a:solidFill>
                  <a:schemeClr val="tx1"/>
                </a:solidFill>
              </a:ln>
            </p:spPr>
            <p:txBody>
              <a:bodyPr wrap="square" rtlCol="0">
                <a:spAutoFit/>
              </a:bodyPr>
              <a:lstStyle/>
              <a:p>
                <a:pPr algn="ctr"/>
                <a:endParaRPr lang="en-US"/>
              </a:p>
            </p:txBody>
          </p:sp>
          <p:sp>
            <p:nvSpPr>
              <p:cNvPr id="68" name="TextBox 67">
                <a:extLst>
                  <a:ext uri="{FF2B5EF4-FFF2-40B4-BE49-F238E27FC236}">
                    <a16:creationId xmlns:a16="http://schemas.microsoft.com/office/drawing/2014/main" id="{D4F7C0F9-D6E7-3F47-925B-CCF489A8A7CA}"/>
                  </a:ext>
                </a:extLst>
              </p:cNvPr>
              <p:cNvSpPr txBox="1"/>
              <p:nvPr/>
            </p:nvSpPr>
            <p:spPr>
              <a:xfrm>
                <a:off x="7965393" y="3082611"/>
                <a:ext cx="365760" cy="365760"/>
              </a:xfrm>
              <a:prstGeom prst="rect">
                <a:avLst/>
              </a:prstGeom>
              <a:noFill/>
              <a:ln>
                <a:solidFill>
                  <a:schemeClr val="tx1"/>
                </a:solidFill>
              </a:ln>
            </p:spPr>
            <p:txBody>
              <a:bodyPr wrap="square" rtlCol="0">
                <a:spAutoFit/>
              </a:bodyPr>
              <a:lstStyle/>
              <a:p>
                <a:pPr algn="ctr"/>
                <a:endParaRPr lang="en-US"/>
              </a:p>
            </p:txBody>
          </p:sp>
          <p:sp>
            <p:nvSpPr>
              <p:cNvPr id="69" name="TextBox 68">
                <a:extLst>
                  <a:ext uri="{FF2B5EF4-FFF2-40B4-BE49-F238E27FC236}">
                    <a16:creationId xmlns:a16="http://schemas.microsoft.com/office/drawing/2014/main" id="{005C9E9C-6C19-014A-AD11-ED6CA899FCBE}"/>
                  </a:ext>
                </a:extLst>
              </p:cNvPr>
              <p:cNvSpPr txBox="1"/>
              <p:nvPr/>
            </p:nvSpPr>
            <p:spPr>
              <a:xfrm>
                <a:off x="9062673" y="3082611"/>
                <a:ext cx="365760" cy="365760"/>
              </a:xfrm>
              <a:prstGeom prst="rect">
                <a:avLst/>
              </a:prstGeom>
              <a:noFill/>
              <a:ln>
                <a:solidFill>
                  <a:schemeClr val="tx1"/>
                </a:solidFill>
              </a:ln>
            </p:spPr>
            <p:txBody>
              <a:bodyPr wrap="square" rtlCol="0">
                <a:spAutoFit/>
              </a:bodyPr>
              <a:lstStyle/>
              <a:p>
                <a:pPr algn="ctr"/>
                <a:endParaRPr lang="en-US"/>
              </a:p>
            </p:txBody>
          </p:sp>
          <p:sp>
            <p:nvSpPr>
              <p:cNvPr id="70" name="TextBox 69">
                <a:extLst>
                  <a:ext uri="{FF2B5EF4-FFF2-40B4-BE49-F238E27FC236}">
                    <a16:creationId xmlns:a16="http://schemas.microsoft.com/office/drawing/2014/main" id="{A10E7453-3F11-BD43-8DFC-918DF26C44A6}"/>
                  </a:ext>
                </a:extLst>
              </p:cNvPr>
              <p:cNvSpPr txBox="1"/>
              <p:nvPr/>
            </p:nvSpPr>
            <p:spPr>
              <a:xfrm>
                <a:off x="8696913" y="3082611"/>
                <a:ext cx="365760" cy="365760"/>
              </a:xfrm>
              <a:prstGeom prst="rect">
                <a:avLst/>
              </a:prstGeom>
              <a:noFill/>
              <a:ln>
                <a:solidFill>
                  <a:schemeClr val="tx1"/>
                </a:solidFill>
              </a:ln>
            </p:spPr>
            <p:txBody>
              <a:bodyPr wrap="square" rtlCol="0">
                <a:spAutoFit/>
              </a:bodyPr>
              <a:lstStyle/>
              <a:p>
                <a:pPr algn="ctr"/>
                <a:endParaRPr lang="en-US"/>
              </a:p>
            </p:txBody>
          </p:sp>
          <p:sp>
            <p:nvSpPr>
              <p:cNvPr id="71" name="TextBox 70">
                <a:extLst>
                  <a:ext uri="{FF2B5EF4-FFF2-40B4-BE49-F238E27FC236}">
                    <a16:creationId xmlns:a16="http://schemas.microsoft.com/office/drawing/2014/main" id="{AB52A875-A995-DA44-8F6D-C0627C14467D}"/>
                  </a:ext>
                </a:extLst>
              </p:cNvPr>
              <p:cNvSpPr txBox="1"/>
              <p:nvPr/>
            </p:nvSpPr>
            <p:spPr>
              <a:xfrm>
                <a:off x="8331153" y="3080825"/>
                <a:ext cx="365760" cy="369332"/>
              </a:xfrm>
              <a:prstGeom prst="rect">
                <a:avLst/>
              </a:prstGeom>
              <a:noFill/>
              <a:ln>
                <a:solidFill>
                  <a:schemeClr val="tx1"/>
                </a:solidFill>
              </a:ln>
            </p:spPr>
            <p:txBody>
              <a:bodyPr wrap="square" rtlCol="0">
                <a:spAutoFit/>
              </a:bodyPr>
              <a:lstStyle/>
              <a:p>
                <a:pPr algn="ctr"/>
                <a:endParaRPr lang="en-US"/>
              </a:p>
            </p:txBody>
          </p:sp>
        </p:grpSp>
        <p:grpSp>
          <p:nvGrpSpPr>
            <p:cNvPr id="47" name="Group 46">
              <a:extLst>
                <a:ext uri="{FF2B5EF4-FFF2-40B4-BE49-F238E27FC236}">
                  <a16:creationId xmlns:a16="http://schemas.microsoft.com/office/drawing/2014/main" id="{9EAB5433-D109-B149-95BB-F3E3E020AF2C}"/>
                </a:ext>
              </a:extLst>
            </p:cNvPr>
            <p:cNvGrpSpPr/>
            <p:nvPr/>
          </p:nvGrpSpPr>
          <p:grpSpPr>
            <a:xfrm>
              <a:off x="6396319" y="1560445"/>
              <a:ext cx="3029168" cy="613892"/>
              <a:chOff x="6396320" y="1490634"/>
              <a:chExt cx="3029168" cy="613892"/>
            </a:xfrm>
          </p:grpSpPr>
          <p:sp>
            <p:nvSpPr>
              <p:cNvPr id="54" name="TextBox 53">
                <a:extLst>
                  <a:ext uri="{FF2B5EF4-FFF2-40B4-BE49-F238E27FC236}">
                    <a16:creationId xmlns:a16="http://schemas.microsoft.com/office/drawing/2014/main" id="{9A186B45-40EA-C546-952B-E65BF077829D}"/>
                  </a:ext>
                </a:extLst>
              </p:cNvPr>
              <p:cNvSpPr txBox="1"/>
              <p:nvPr/>
            </p:nvSpPr>
            <p:spPr>
              <a:xfrm>
                <a:off x="6396320" y="1748797"/>
                <a:ext cx="1198566" cy="338554"/>
              </a:xfrm>
              <a:prstGeom prst="rect">
                <a:avLst/>
              </a:prstGeom>
              <a:noFill/>
            </p:spPr>
            <p:txBody>
              <a:bodyPr wrap="square" lIns="0" rIns="45720" rtlCol="0">
                <a:spAutoFit/>
              </a:bodyPr>
              <a:lstStyle/>
              <a:p>
                <a:pPr algn="r"/>
                <a:r>
                  <a:rPr lang="en-US" sz="1600" err="1">
                    <a:latin typeface="Courier" pitchFamily="2" charset="0"/>
                  </a:rPr>
                  <a:t>node_vals</a:t>
                </a:r>
                <a:endParaRPr lang="en-US" sz="1600">
                  <a:latin typeface="Courier" pitchFamily="2" charset="0"/>
                </a:endParaRPr>
              </a:p>
            </p:txBody>
          </p:sp>
          <p:grpSp>
            <p:nvGrpSpPr>
              <p:cNvPr id="55" name="Group 54">
                <a:extLst>
                  <a:ext uri="{FF2B5EF4-FFF2-40B4-BE49-F238E27FC236}">
                    <a16:creationId xmlns:a16="http://schemas.microsoft.com/office/drawing/2014/main" id="{4283104E-A643-4749-9049-A1D5A5A7A792}"/>
                  </a:ext>
                </a:extLst>
              </p:cNvPr>
              <p:cNvGrpSpPr/>
              <p:nvPr/>
            </p:nvGrpSpPr>
            <p:grpSpPr>
              <a:xfrm>
                <a:off x="7596688" y="1735194"/>
                <a:ext cx="1828800" cy="369332"/>
                <a:chOff x="7599633" y="3200093"/>
                <a:chExt cx="1828800" cy="369332"/>
              </a:xfrm>
            </p:grpSpPr>
            <p:sp>
              <p:nvSpPr>
                <p:cNvPr id="62" name="TextBox 61">
                  <a:extLst>
                    <a:ext uri="{FF2B5EF4-FFF2-40B4-BE49-F238E27FC236}">
                      <a16:creationId xmlns:a16="http://schemas.microsoft.com/office/drawing/2014/main" id="{D7363A3C-51E6-A241-85F7-7AD3B5D8DA06}"/>
                    </a:ext>
                  </a:extLst>
                </p:cNvPr>
                <p:cNvSpPr txBox="1"/>
                <p:nvPr/>
              </p:nvSpPr>
              <p:spPr>
                <a:xfrm>
                  <a:off x="7599633" y="3201879"/>
                  <a:ext cx="365760" cy="365760"/>
                </a:xfrm>
                <a:prstGeom prst="rect">
                  <a:avLst/>
                </a:prstGeom>
                <a:noFill/>
                <a:ln>
                  <a:solidFill>
                    <a:schemeClr val="tx1"/>
                  </a:solidFill>
                </a:ln>
              </p:spPr>
              <p:txBody>
                <a:bodyPr wrap="square" rtlCol="0">
                  <a:spAutoFit/>
                </a:bodyPr>
                <a:lstStyle/>
                <a:p>
                  <a:pPr algn="ctr"/>
                  <a:r>
                    <a:rPr lang="en-US"/>
                    <a:t>0</a:t>
                  </a:r>
                </a:p>
              </p:txBody>
            </p:sp>
            <p:sp>
              <p:nvSpPr>
                <p:cNvPr id="63" name="TextBox 62">
                  <a:extLst>
                    <a:ext uri="{FF2B5EF4-FFF2-40B4-BE49-F238E27FC236}">
                      <a16:creationId xmlns:a16="http://schemas.microsoft.com/office/drawing/2014/main" id="{31EDFE4A-CEB2-9744-AC18-B2FC82E010DF}"/>
                    </a:ext>
                  </a:extLst>
                </p:cNvPr>
                <p:cNvSpPr txBox="1"/>
                <p:nvPr/>
              </p:nvSpPr>
              <p:spPr>
                <a:xfrm>
                  <a:off x="7965393" y="3201879"/>
                  <a:ext cx="365760" cy="365760"/>
                </a:xfrm>
                <a:prstGeom prst="rect">
                  <a:avLst/>
                </a:prstGeom>
                <a:noFill/>
                <a:ln>
                  <a:solidFill>
                    <a:schemeClr val="tx1"/>
                  </a:solidFill>
                </a:ln>
              </p:spPr>
              <p:txBody>
                <a:bodyPr wrap="square" rtlCol="0">
                  <a:spAutoFit/>
                </a:bodyPr>
                <a:lstStyle/>
                <a:p>
                  <a:pPr algn="ctr"/>
                  <a:r>
                    <a:rPr lang="en-US"/>
                    <a:t>1</a:t>
                  </a:r>
                </a:p>
              </p:txBody>
            </p:sp>
            <p:sp>
              <p:nvSpPr>
                <p:cNvPr id="64" name="TextBox 63">
                  <a:extLst>
                    <a:ext uri="{FF2B5EF4-FFF2-40B4-BE49-F238E27FC236}">
                      <a16:creationId xmlns:a16="http://schemas.microsoft.com/office/drawing/2014/main" id="{F58646DB-B022-734A-9A49-05C1B5CE57ED}"/>
                    </a:ext>
                  </a:extLst>
                </p:cNvPr>
                <p:cNvSpPr txBox="1"/>
                <p:nvPr/>
              </p:nvSpPr>
              <p:spPr>
                <a:xfrm>
                  <a:off x="9062673" y="3201879"/>
                  <a:ext cx="365760" cy="365760"/>
                </a:xfrm>
                <a:prstGeom prst="rect">
                  <a:avLst/>
                </a:prstGeom>
                <a:noFill/>
                <a:ln>
                  <a:solidFill>
                    <a:schemeClr val="tx1"/>
                  </a:solidFill>
                </a:ln>
              </p:spPr>
              <p:txBody>
                <a:bodyPr wrap="square" rtlCol="0">
                  <a:spAutoFit/>
                </a:bodyPr>
                <a:lstStyle/>
                <a:p>
                  <a:pPr algn="ctr"/>
                  <a:r>
                    <a:rPr lang="en-US"/>
                    <a:t>2</a:t>
                  </a:r>
                </a:p>
              </p:txBody>
            </p:sp>
            <p:sp>
              <p:nvSpPr>
                <p:cNvPr id="65" name="TextBox 64">
                  <a:extLst>
                    <a:ext uri="{FF2B5EF4-FFF2-40B4-BE49-F238E27FC236}">
                      <a16:creationId xmlns:a16="http://schemas.microsoft.com/office/drawing/2014/main" id="{9FF1BBCA-7D82-DE47-A509-879C9F848E6D}"/>
                    </a:ext>
                  </a:extLst>
                </p:cNvPr>
                <p:cNvSpPr txBox="1"/>
                <p:nvPr/>
              </p:nvSpPr>
              <p:spPr>
                <a:xfrm>
                  <a:off x="8696913" y="3200093"/>
                  <a:ext cx="365760" cy="369332"/>
                </a:xfrm>
                <a:prstGeom prst="rect">
                  <a:avLst/>
                </a:prstGeom>
                <a:noFill/>
                <a:ln>
                  <a:solidFill>
                    <a:schemeClr val="tx1"/>
                  </a:solidFill>
                </a:ln>
              </p:spPr>
              <p:txBody>
                <a:bodyPr wrap="square" lIns="0" rIns="0" rtlCol="0">
                  <a:spAutoFit/>
                </a:bodyPr>
                <a:lstStyle/>
                <a:p>
                  <a:pPr algn="ctr"/>
                  <a:r>
                    <a:rPr lang="en-US"/>
                    <a:t>1</a:t>
                  </a:r>
                </a:p>
              </p:txBody>
            </p:sp>
            <p:sp>
              <p:nvSpPr>
                <p:cNvPr id="66" name="TextBox 65">
                  <a:extLst>
                    <a:ext uri="{FF2B5EF4-FFF2-40B4-BE49-F238E27FC236}">
                      <a16:creationId xmlns:a16="http://schemas.microsoft.com/office/drawing/2014/main" id="{4600D647-9FFD-B146-A729-18676E332DAD}"/>
                    </a:ext>
                  </a:extLst>
                </p:cNvPr>
                <p:cNvSpPr txBox="1"/>
                <p:nvPr/>
              </p:nvSpPr>
              <p:spPr>
                <a:xfrm>
                  <a:off x="8331153" y="3201879"/>
                  <a:ext cx="365760" cy="365760"/>
                </a:xfrm>
                <a:prstGeom prst="rect">
                  <a:avLst/>
                </a:prstGeom>
                <a:noFill/>
                <a:ln>
                  <a:solidFill>
                    <a:schemeClr val="tx1"/>
                  </a:solidFill>
                </a:ln>
              </p:spPr>
              <p:txBody>
                <a:bodyPr wrap="square" rtlCol="0">
                  <a:spAutoFit/>
                </a:bodyPr>
                <a:lstStyle/>
                <a:p>
                  <a:pPr algn="ctr"/>
                  <a:r>
                    <a:rPr lang="en-US"/>
                    <a:t>2</a:t>
                  </a:r>
                </a:p>
              </p:txBody>
            </p:sp>
          </p:grpSp>
          <p:grpSp>
            <p:nvGrpSpPr>
              <p:cNvPr id="56" name="Group 55">
                <a:extLst>
                  <a:ext uri="{FF2B5EF4-FFF2-40B4-BE49-F238E27FC236}">
                    <a16:creationId xmlns:a16="http://schemas.microsoft.com/office/drawing/2014/main" id="{6D2B4CDD-BFEB-2549-9D0E-8BD2A14399BB}"/>
                  </a:ext>
                </a:extLst>
              </p:cNvPr>
              <p:cNvGrpSpPr/>
              <p:nvPr/>
            </p:nvGrpSpPr>
            <p:grpSpPr>
              <a:xfrm>
                <a:off x="7595787" y="1490634"/>
                <a:ext cx="1828800" cy="307777"/>
                <a:chOff x="7599633" y="3200093"/>
                <a:chExt cx="1828800" cy="307777"/>
              </a:xfrm>
            </p:grpSpPr>
            <p:sp>
              <p:nvSpPr>
                <p:cNvPr id="57" name="TextBox 56">
                  <a:extLst>
                    <a:ext uri="{FF2B5EF4-FFF2-40B4-BE49-F238E27FC236}">
                      <a16:creationId xmlns:a16="http://schemas.microsoft.com/office/drawing/2014/main" id="{01F08BB9-2EFF-A148-A0D0-0CAEB42AAD8A}"/>
                    </a:ext>
                  </a:extLst>
                </p:cNvPr>
                <p:cNvSpPr txBox="1"/>
                <p:nvPr/>
              </p:nvSpPr>
              <p:spPr>
                <a:xfrm>
                  <a:off x="7599633" y="3200093"/>
                  <a:ext cx="365760" cy="307777"/>
                </a:xfrm>
                <a:prstGeom prst="rect">
                  <a:avLst/>
                </a:prstGeom>
                <a:noFill/>
                <a:ln>
                  <a:noFill/>
                </a:ln>
              </p:spPr>
              <p:txBody>
                <a:bodyPr wrap="square" rtlCol="0">
                  <a:spAutoFit/>
                </a:bodyPr>
                <a:lstStyle/>
                <a:p>
                  <a:pPr algn="ctr"/>
                  <a:r>
                    <a:rPr lang="en-US" sz="1400"/>
                    <a:t>0</a:t>
                  </a:r>
                </a:p>
              </p:txBody>
            </p:sp>
            <p:sp>
              <p:nvSpPr>
                <p:cNvPr id="58" name="TextBox 57">
                  <a:extLst>
                    <a:ext uri="{FF2B5EF4-FFF2-40B4-BE49-F238E27FC236}">
                      <a16:creationId xmlns:a16="http://schemas.microsoft.com/office/drawing/2014/main" id="{D38DF15B-7A02-C744-AD1D-FF7FBF681762}"/>
                    </a:ext>
                  </a:extLst>
                </p:cNvPr>
                <p:cNvSpPr txBox="1"/>
                <p:nvPr/>
              </p:nvSpPr>
              <p:spPr>
                <a:xfrm>
                  <a:off x="7965393" y="3200093"/>
                  <a:ext cx="365760" cy="307777"/>
                </a:xfrm>
                <a:prstGeom prst="rect">
                  <a:avLst/>
                </a:prstGeom>
                <a:noFill/>
                <a:ln>
                  <a:noFill/>
                </a:ln>
              </p:spPr>
              <p:txBody>
                <a:bodyPr wrap="square" rtlCol="0">
                  <a:spAutoFit/>
                </a:bodyPr>
                <a:lstStyle/>
                <a:p>
                  <a:pPr algn="ctr"/>
                  <a:r>
                    <a:rPr lang="en-US" sz="1400"/>
                    <a:t>1</a:t>
                  </a:r>
                  <a:endParaRPr lang="en-US"/>
                </a:p>
              </p:txBody>
            </p:sp>
            <p:sp>
              <p:nvSpPr>
                <p:cNvPr id="59" name="TextBox 58">
                  <a:extLst>
                    <a:ext uri="{FF2B5EF4-FFF2-40B4-BE49-F238E27FC236}">
                      <a16:creationId xmlns:a16="http://schemas.microsoft.com/office/drawing/2014/main" id="{53334134-0B1C-C342-8608-210778205E00}"/>
                    </a:ext>
                  </a:extLst>
                </p:cNvPr>
                <p:cNvSpPr txBox="1"/>
                <p:nvPr/>
              </p:nvSpPr>
              <p:spPr>
                <a:xfrm>
                  <a:off x="9062673" y="3200093"/>
                  <a:ext cx="365760" cy="307777"/>
                </a:xfrm>
                <a:prstGeom prst="rect">
                  <a:avLst/>
                </a:prstGeom>
                <a:noFill/>
                <a:ln>
                  <a:noFill/>
                </a:ln>
              </p:spPr>
              <p:txBody>
                <a:bodyPr wrap="square" rtlCol="0">
                  <a:spAutoFit/>
                </a:bodyPr>
                <a:lstStyle/>
                <a:p>
                  <a:pPr algn="ctr"/>
                  <a:r>
                    <a:rPr lang="en-US" sz="1400"/>
                    <a:t>4</a:t>
                  </a:r>
                </a:p>
              </p:txBody>
            </p:sp>
            <p:sp>
              <p:nvSpPr>
                <p:cNvPr id="60" name="TextBox 59">
                  <a:extLst>
                    <a:ext uri="{FF2B5EF4-FFF2-40B4-BE49-F238E27FC236}">
                      <a16:creationId xmlns:a16="http://schemas.microsoft.com/office/drawing/2014/main" id="{B005275F-E88E-C44B-A156-DB85B7692DB9}"/>
                    </a:ext>
                  </a:extLst>
                </p:cNvPr>
                <p:cNvSpPr txBox="1"/>
                <p:nvPr/>
              </p:nvSpPr>
              <p:spPr>
                <a:xfrm>
                  <a:off x="8696913" y="3200093"/>
                  <a:ext cx="365760" cy="307777"/>
                </a:xfrm>
                <a:prstGeom prst="rect">
                  <a:avLst/>
                </a:prstGeom>
                <a:noFill/>
                <a:ln>
                  <a:noFill/>
                </a:ln>
              </p:spPr>
              <p:txBody>
                <a:bodyPr wrap="square" rtlCol="0">
                  <a:spAutoFit/>
                </a:bodyPr>
                <a:lstStyle/>
                <a:p>
                  <a:pPr algn="ctr"/>
                  <a:r>
                    <a:rPr lang="en-US" sz="1400"/>
                    <a:t>3</a:t>
                  </a:r>
                </a:p>
              </p:txBody>
            </p:sp>
            <p:sp>
              <p:nvSpPr>
                <p:cNvPr id="61" name="TextBox 60">
                  <a:extLst>
                    <a:ext uri="{FF2B5EF4-FFF2-40B4-BE49-F238E27FC236}">
                      <a16:creationId xmlns:a16="http://schemas.microsoft.com/office/drawing/2014/main" id="{B3ED9019-7D6F-2B4C-8797-4AD007AC23F5}"/>
                    </a:ext>
                  </a:extLst>
                </p:cNvPr>
                <p:cNvSpPr txBox="1"/>
                <p:nvPr/>
              </p:nvSpPr>
              <p:spPr>
                <a:xfrm>
                  <a:off x="8331153" y="3200093"/>
                  <a:ext cx="365760" cy="307777"/>
                </a:xfrm>
                <a:prstGeom prst="rect">
                  <a:avLst/>
                </a:prstGeom>
                <a:noFill/>
                <a:ln>
                  <a:noFill/>
                </a:ln>
              </p:spPr>
              <p:txBody>
                <a:bodyPr wrap="square" rtlCol="0">
                  <a:spAutoFit/>
                </a:bodyPr>
                <a:lstStyle/>
                <a:p>
                  <a:pPr algn="ctr"/>
                  <a:r>
                    <a:rPr lang="en-US" sz="1400"/>
                    <a:t>2</a:t>
                  </a:r>
                </a:p>
              </p:txBody>
            </p:sp>
          </p:grpSp>
        </p:grpSp>
        <p:grpSp>
          <p:nvGrpSpPr>
            <p:cNvPr id="48" name="Group 47">
              <a:extLst>
                <a:ext uri="{FF2B5EF4-FFF2-40B4-BE49-F238E27FC236}">
                  <a16:creationId xmlns:a16="http://schemas.microsoft.com/office/drawing/2014/main" id="{C66896BC-333C-6D48-9E22-AF12EBDEF092}"/>
                </a:ext>
              </a:extLst>
            </p:cNvPr>
            <p:cNvGrpSpPr/>
            <p:nvPr/>
          </p:nvGrpSpPr>
          <p:grpSpPr>
            <a:xfrm>
              <a:off x="7594886" y="386128"/>
              <a:ext cx="1828800" cy="307777"/>
              <a:chOff x="7599633" y="3080825"/>
              <a:chExt cx="1828800" cy="307777"/>
            </a:xfrm>
          </p:grpSpPr>
          <p:sp>
            <p:nvSpPr>
              <p:cNvPr id="49" name="TextBox 48">
                <a:extLst>
                  <a:ext uri="{FF2B5EF4-FFF2-40B4-BE49-F238E27FC236}">
                    <a16:creationId xmlns:a16="http://schemas.microsoft.com/office/drawing/2014/main" id="{FAA7C8DA-CBEE-AF4E-8F9C-4692A226348C}"/>
                  </a:ext>
                </a:extLst>
              </p:cNvPr>
              <p:cNvSpPr txBox="1"/>
              <p:nvPr/>
            </p:nvSpPr>
            <p:spPr>
              <a:xfrm>
                <a:off x="7599633" y="3080825"/>
                <a:ext cx="365760" cy="307777"/>
              </a:xfrm>
              <a:prstGeom prst="rect">
                <a:avLst/>
              </a:prstGeom>
              <a:noFill/>
              <a:ln>
                <a:noFill/>
              </a:ln>
            </p:spPr>
            <p:txBody>
              <a:bodyPr wrap="square" rtlCol="0">
                <a:spAutoFit/>
              </a:bodyPr>
              <a:lstStyle/>
              <a:p>
                <a:pPr algn="ctr"/>
                <a:r>
                  <a:rPr lang="en-US" sz="1400"/>
                  <a:t>0</a:t>
                </a:r>
              </a:p>
            </p:txBody>
          </p:sp>
          <p:sp>
            <p:nvSpPr>
              <p:cNvPr id="50" name="TextBox 49">
                <a:extLst>
                  <a:ext uri="{FF2B5EF4-FFF2-40B4-BE49-F238E27FC236}">
                    <a16:creationId xmlns:a16="http://schemas.microsoft.com/office/drawing/2014/main" id="{0FA0C9FA-82B6-964E-BE93-4AB48F4E1269}"/>
                  </a:ext>
                </a:extLst>
              </p:cNvPr>
              <p:cNvSpPr txBox="1"/>
              <p:nvPr/>
            </p:nvSpPr>
            <p:spPr>
              <a:xfrm>
                <a:off x="7965393" y="3080825"/>
                <a:ext cx="365760" cy="307777"/>
              </a:xfrm>
              <a:prstGeom prst="rect">
                <a:avLst/>
              </a:prstGeom>
              <a:noFill/>
              <a:ln>
                <a:noFill/>
              </a:ln>
            </p:spPr>
            <p:txBody>
              <a:bodyPr wrap="square" rtlCol="0">
                <a:spAutoFit/>
              </a:bodyPr>
              <a:lstStyle/>
              <a:p>
                <a:pPr algn="ctr"/>
                <a:r>
                  <a:rPr lang="en-US" sz="1400"/>
                  <a:t>1</a:t>
                </a:r>
                <a:endParaRPr lang="en-US"/>
              </a:p>
            </p:txBody>
          </p:sp>
          <p:sp>
            <p:nvSpPr>
              <p:cNvPr id="51" name="TextBox 50">
                <a:extLst>
                  <a:ext uri="{FF2B5EF4-FFF2-40B4-BE49-F238E27FC236}">
                    <a16:creationId xmlns:a16="http://schemas.microsoft.com/office/drawing/2014/main" id="{5AED9446-1D70-7741-85AD-495A44D9B6D2}"/>
                  </a:ext>
                </a:extLst>
              </p:cNvPr>
              <p:cNvSpPr txBox="1"/>
              <p:nvPr/>
            </p:nvSpPr>
            <p:spPr>
              <a:xfrm>
                <a:off x="9062673" y="3080825"/>
                <a:ext cx="365760" cy="307777"/>
              </a:xfrm>
              <a:prstGeom prst="rect">
                <a:avLst/>
              </a:prstGeom>
              <a:noFill/>
              <a:ln>
                <a:noFill/>
              </a:ln>
            </p:spPr>
            <p:txBody>
              <a:bodyPr wrap="square" rtlCol="0">
                <a:spAutoFit/>
              </a:bodyPr>
              <a:lstStyle/>
              <a:p>
                <a:pPr algn="ctr"/>
                <a:r>
                  <a:rPr lang="en-US" sz="1400"/>
                  <a:t>4</a:t>
                </a:r>
              </a:p>
            </p:txBody>
          </p:sp>
          <p:sp>
            <p:nvSpPr>
              <p:cNvPr id="52" name="TextBox 51">
                <a:extLst>
                  <a:ext uri="{FF2B5EF4-FFF2-40B4-BE49-F238E27FC236}">
                    <a16:creationId xmlns:a16="http://schemas.microsoft.com/office/drawing/2014/main" id="{4015AF14-0AA3-084E-877C-63DD83254B7E}"/>
                  </a:ext>
                </a:extLst>
              </p:cNvPr>
              <p:cNvSpPr txBox="1"/>
              <p:nvPr/>
            </p:nvSpPr>
            <p:spPr>
              <a:xfrm>
                <a:off x="8696913" y="3080825"/>
                <a:ext cx="365760" cy="307777"/>
              </a:xfrm>
              <a:prstGeom prst="rect">
                <a:avLst/>
              </a:prstGeom>
              <a:noFill/>
              <a:ln>
                <a:noFill/>
              </a:ln>
            </p:spPr>
            <p:txBody>
              <a:bodyPr wrap="square" rtlCol="0">
                <a:spAutoFit/>
              </a:bodyPr>
              <a:lstStyle/>
              <a:p>
                <a:pPr algn="ctr"/>
                <a:r>
                  <a:rPr lang="en-US" sz="1400"/>
                  <a:t>3</a:t>
                </a:r>
              </a:p>
            </p:txBody>
          </p:sp>
          <p:sp>
            <p:nvSpPr>
              <p:cNvPr id="53" name="TextBox 52">
                <a:extLst>
                  <a:ext uri="{FF2B5EF4-FFF2-40B4-BE49-F238E27FC236}">
                    <a16:creationId xmlns:a16="http://schemas.microsoft.com/office/drawing/2014/main" id="{608DA2F4-F44B-564F-8F67-7EEFF9C17661}"/>
                  </a:ext>
                </a:extLst>
              </p:cNvPr>
              <p:cNvSpPr txBox="1"/>
              <p:nvPr/>
            </p:nvSpPr>
            <p:spPr>
              <a:xfrm>
                <a:off x="8331153" y="3080825"/>
                <a:ext cx="365760" cy="307777"/>
              </a:xfrm>
              <a:prstGeom prst="rect">
                <a:avLst/>
              </a:prstGeom>
              <a:noFill/>
              <a:ln>
                <a:noFill/>
              </a:ln>
            </p:spPr>
            <p:txBody>
              <a:bodyPr wrap="square" rtlCol="0">
                <a:spAutoFit/>
              </a:bodyPr>
              <a:lstStyle/>
              <a:p>
                <a:pPr algn="ctr"/>
                <a:r>
                  <a:rPr lang="en-US" sz="1400"/>
                  <a:t>2</a:t>
                </a:r>
              </a:p>
            </p:txBody>
          </p:sp>
        </p:grpSp>
      </p:grpSp>
      <p:sp>
        <p:nvSpPr>
          <p:cNvPr id="72" name="TextBox 71">
            <a:extLst>
              <a:ext uri="{FF2B5EF4-FFF2-40B4-BE49-F238E27FC236}">
                <a16:creationId xmlns:a16="http://schemas.microsoft.com/office/drawing/2014/main" id="{D2DEBFAB-D4EE-4245-83B7-7121CDD10A03}"/>
              </a:ext>
            </a:extLst>
          </p:cNvPr>
          <p:cNvSpPr txBox="1"/>
          <p:nvPr/>
        </p:nvSpPr>
        <p:spPr>
          <a:xfrm>
            <a:off x="6741636" y="4052420"/>
            <a:ext cx="1595651" cy="584775"/>
          </a:xfrm>
          <a:prstGeom prst="rect">
            <a:avLst/>
          </a:prstGeom>
          <a:noFill/>
          <a:ln w="31750">
            <a:solidFill>
              <a:schemeClr val="accent1"/>
            </a:solidFill>
          </a:ln>
        </p:spPr>
        <p:txBody>
          <a:bodyPr wrap="square" rtlCol="0">
            <a:spAutoFit/>
          </a:bodyPr>
          <a:lstStyle/>
          <a:p>
            <a:pPr algn="ctr"/>
            <a:r>
              <a:rPr lang="en-US" sz="1600">
                <a:solidFill>
                  <a:schemeClr val="accent1"/>
                </a:solidFill>
              </a:rPr>
              <a:t>Stores IDs of nodes to process</a:t>
            </a:r>
          </a:p>
        </p:txBody>
      </p:sp>
      <p:cxnSp>
        <p:nvCxnSpPr>
          <p:cNvPr id="73" name="Straight Arrow Connector 72">
            <a:extLst>
              <a:ext uri="{FF2B5EF4-FFF2-40B4-BE49-F238E27FC236}">
                <a16:creationId xmlns:a16="http://schemas.microsoft.com/office/drawing/2014/main" id="{71735F50-C9A2-934E-AC00-D82710AB8AD9}"/>
              </a:ext>
            </a:extLst>
          </p:cNvPr>
          <p:cNvCxnSpPr>
            <a:cxnSpLocks/>
            <a:stCxn id="72" idx="3"/>
            <a:endCxn id="45" idx="1"/>
          </p:cNvCxnSpPr>
          <p:nvPr/>
        </p:nvCxnSpPr>
        <p:spPr>
          <a:xfrm>
            <a:off x="8337287" y="4344808"/>
            <a:ext cx="279358" cy="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0DA66D6B-6245-8C44-A917-2C0A957E82B6}"/>
              </a:ext>
            </a:extLst>
          </p:cNvPr>
          <p:cNvSpPr txBox="1"/>
          <p:nvPr/>
        </p:nvSpPr>
        <p:spPr>
          <a:xfrm>
            <a:off x="6872637" y="5218461"/>
            <a:ext cx="1327515" cy="584775"/>
          </a:xfrm>
          <a:prstGeom prst="rect">
            <a:avLst/>
          </a:prstGeom>
          <a:noFill/>
          <a:ln w="31750">
            <a:solidFill>
              <a:schemeClr val="accent1"/>
            </a:solidFill>
          </a:ln>
        </p:spPr>
        <p:txBody>
          <a:bodyPr wrap="square" rtlCol="0">
            <a:spAutoFit/>
          </a:bodyPr>
          <a:lstStyle/>
          <a:p>
            <a:pPr algn="ctr"/>
            <a:r>
              <a:rPr lang="en-US" sz="1600">
                <a:solidFill>
                  <a:schemeClr val="accent1"/>
                </a:solidFill>
              </a:rPr>
              <a:t>Stores node property data</a:t>
            </a:r>
          </a:p>
        </p:txBody>
      </p:sp>
      <p:cxnSp>
        <p:nvCxnSpPr>
          <p:cNvPr id="75" name="Straight Arrow Connector 74">
            <a:extLst>
              <a:ext uri="{FF2B5EF4-FFF2-40B4-BE49-F238E27FC236}">
                <a16:creationId xmlns:a16="http://schemas.microsoft.com/office/drawing/2014/main" id="{D3190FC9-83D6-F74F-8777-C1BD1285F244}"/>
              </a:ext>
            </a:extLst>
          </p:cNvPr>
          <p:cNvCxnSpPr>
            <a:cxnSpLocks/>
            <a:stCxn id="74" idx="3"/>
            <a:endCxn id="54" idx="1"/>
          </p:cNvCxnSpPr>
          <p:nvPr/>
        </p:nvCxnSpPr>
        <p:spPr>
          <a:xfrm>
            <a:off x="8200152" y="5510849"/>
            <a:ext cx="247355" cy="1087"/>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329EEB2-3932-D24F-A5CB-4B41331CEFEE}"/>
              </a:ext>
            </a:extLst>
          </p:cNvPr>
          <p:cNvSpPr txBox="1"/>
          <p:nvPr/>
        </p:nvSpPr>
        <p:spPr>
          <a:xfrm>
            <a:off x="6763214" y="1793716"/>
            <a:ext cx="4687519" cy="1384995"/>
          </a:xfrm>
          <a:prstGeom prst="rect">
            <a:avLst/>
          </a:prstGeom>
          <a:noFill/>
        </p:spPr>
        <p:txBody>
          <a:bodyPr wrap="square" lIns="0" rIns="0" rtlCol="0">
            <a:spAutoFit/>
          </a:bodyPr>
          <a:lstStyle/>
          <a:p>
            <a:r>
              <a:rPr lang="en-US" sz="1400" b="1">
                <a:latin typeface="Courier" pitchFamily="2" charset="0"/>
              </a:rPr>
              <a:t>for</a:t>
            </a:r>
            <a:r>
              <a:rPr lang="en-US" sz="1400">
                <a:latin typeface="Courier" pitchFamily="2" charset="0"/>
              </a:rPr>
              <a:t> node in frontier:</a:t>
            </a:r>
          </a:p>
          <a:p>
            <a:r>
              <a:rPr lang="en-US" sz="1400">
                <a:latin typeface="Courier" pitchFamily="2" charset="0"/>
              </a:rPr>
              <a:t>  </a:t>
            </a:r>
            <a:r>
              <a:rPr lang="en-US" sz="1400" err="1">
                <a:latin typeface="Courier" pitchFamily="2" charset="0"/>
              </a:rPr>
              <a:t>val</a:t>
            </a:r>
            <a:r>
              <a:rPr lang="en-US" sz="1400">
                <a:latin typeface="Courier" pitchFamily="2" charset="0"/>
              </a:rPr>
              <a:t> = </a:t>
            </a:r>
            <a:r>
              <a:rPr lang="en-US" sz="1400" b="1" err="1">
                <a:latin typeface="Courier" pitchFamily="2" charset="0"/>
              </a:rPr>
              <a:t>process_node</a:t>
            </a:r>
            <a:r>
              <a:rPr lang="en-US" sz="1400">
                <a:latin typeface="Courier" pitchFamily="2" charset="0"/>
              </a:rPr>
              <a:t>(node)</a:t>
            </a:r>
          </a:p>
          <a:p>
            <a:r>
              <a:rPr lang="en-US" sz="1400">
                <a:latin typeface="Courier" pitchFamily="2" charset="0"/>
              </a:rPr>
              <a:t>  </a:t>
            </a:r>
            <a:r>
              <a:rPr lang="en-US" sz="1400" b="1">
                <a:latin typeface="Courier" pitchFamily="2" charset="0"/>
              </a:rPr>
              <a:t>for</a:t>
            </a:r>
            <a:r>
              <a:rPr lang="en-US" sz="1400">
                <a:latin typeface="Courier" pitchFamily="2" charset="0"/>
              </a:rPr>
              <a:t> </a:t>
            </a:r>
            <a:r>
              <a:rPr lang="en-US" sz="1400" err="1">
                <a:latin typeface="Courier" pitchFamily="2" charset="0"/>
              </a:rPr>
              <a:t>neib</a:t>
            </a:r>
            <a:r>
              <a:rPr lang="en-US" sz="1400">
                <a:latin typeface="Courier" pitchFamily="2" charset="0"/>
              </a:rPr>
              <a:t> in </a:t>
            </a:r>
            <a:r>
              <a:rPr lang="en-US" sz="1400" err="1">
                <a:latin typeface="Courier" pitchFamily="2" charset="0"/>
              </a:rPr>
              <a:t>G.neighbors</a:t>
            </a:r>
            <a:r>
              <a:rPr lang="en-US" sz="1400">
                <a:latin typeface="Courier" pitchFamily="2" charset="0"/>
              </a:rPr>
              <a:t>(node):</a:t>
            </a:r>
          </a:p>
          <a:p>
            <a:r>
              <a:rPr lang="en-US" sz="1400">
                <a:latin typeface="Courier" pitchFamily="2" charset="0"/>
              </a:rPr>
              <a:t>    update = </a:t>
            </a:r>
            <a:r>
              <a:rPr lang="en-US" sz="1400" b="1" err="1">
                <a:latin typeface="Courier" pitchFamily="2" charset="0"/>
              </a:rPr>
              <a:t>update_neib</a:t>
            </a:r>
            <a:r>
              <a:rPr lang="en-US" sz="1400">
                <a:latin typeface="Courier" pitchFamily="2" charset="0"/>
              </a:rPr>
              <a:t>(</a:t>
            </a:r>
            <a:r>
              <a:rPr lang="en-US" sz="1400" err="1">
                <a:latin typeface="Courier" pitchFamily="2" charset="0"/>
              </a:rPr>
              <a:t>node_vals,val,neib</a:t>
            </a:r>
            <a:r>
              <a:rPr lang="en-US" sz="1400">
                <a:latin typeface="Courier" pitchFamily="2" charset="0"/>
              </a:rPr>
              <a:t>)</a:t>
            </a:r>
          </a:p>
          <a:p>
            <a:r>
              <a:rPr lang="en-US" sz="1400">
                <a:latin typeface="Courier" pitchFamily="2" charset="0"/>
              </a:rPr>
              <a:t>    </a:t>
            </a:r>
            <a:r>
              <a:rPr lang="en-US" sz="1400" b="1">
                <a:latin typeface="Courier" pitchFamily="2" charset="0"/>
              </a:rPr>
              <a:t>if</a:t>
            </a:r>
            <a:r>
              <a:rPr lang="en-US" sz="1400">
                <a:latin typeface="Courier" pitchFamily="2" charset="0"/>
              </a:rPr>
              <a:t>(</a:t>
            </a:r>
            <a:r>
              <a:rPr lang="en-US" sz="1400" b="1" err="1">
                <a:latin typeface="Courier" pitchFamily="2" charset="0"/>
              </a:rPr>
              <a:t>add_to_frontier</a:t>
            </a:r>
            <a:r>
              <a:rPr lang="en-US" sz="1400">
                <a:latin typeface="Courier" pitchFamily="2" charset="0"/>
              </a:rPr>
              <a:t>(update)):</a:t>
            </a:r>
          </a:p>
          <a:p>
            <a:r>
              <a:rPr lang="en-US" sz="1400">
                <a:latin typeface="Courier" pitchFamily="2" charset="0"/>
              </a:rPr>
              <a:t>      </a:t>
            </a:r>
            <a:r>
              <a:rPr lang="en-US" sz="1400" err="1">
                <a:latin typeface="Courier" pitchFamily="2" charset="0"/>
              </a:rPr>
              <a:t>new_frontier.push</a:t>
            </a:r>
            <a:r>
              <a:rPr lang="en-US" sz="1400">
                <a:latin typeface="Courier" pitchFamily="2" charset="0"/>
              </a:rPr>
              <a:t>(</a:t>
            </a:r>
            <a:r>
              <a:rPr lang="en-US" sz="1400" err="1">
                <a:latin typeface="Courier" pitchFamily="2" charset="0"/>
              </a:rPr>
              <a:t>neib</a:t>
            </a:r>
            <a:r>
              <a:rPr lang="en-US" sz="1400">
                <a:latin typeface="Courier" pitchFamily="2" charset="0"/>
              </a:rPr>
              <a:t>)</a:t>
            </a:r>
          </a:p>
        </p:txBody>
      </p:sp>
      <p:sp>
        <p:nvSpPr>
          <p:cNvPr id="82" name="Oval 81">
            <a:extLst>
              <a:ext uri="{FF2B5EF4-FFF2-40B4-BE49-F238E27FC236}">
                <a16:creationId xmlns:a16="http://schemas.microsoft.com/office/drawing/2014/main" id="{62371A3B-9EE2-024D-AE97-CEF2DD433E4B}"/>
              </a:ext>
            </a:extLst>
          </p:cNvPr>
          <p:cNvSpPr/>
          <p:nvPr/>
        </p:nvSpPr>
        <p:spPr>
          <a:xfrm>
            <a:off x="837298" y="4371153"/>
            <a:ext cx="496585" cy="483337"/>
          </a:xfrm>
          <a:prstGeom prst="ellipse">
            <a:avLst/>
          </a:prstGeom>
          <a:noFill/>
          <a:ln>
            <a:solidFill>
              <a:schemeClr val="tx1">
                <a:alpha val="1000"/>
              </a:schemeClr>
            </a:solidFill>
          </a:ln>
          <a:effectLst>
            <a:glow rad="127000">
              <a:schemeClr val="accent1">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TextBox 80">
            <a:extLst>
              <a:ext uri="{FF2B5EF4-FFF2-40B4-BE49-F238E27FC236}">
                <a16:creationId xmlns:a16="http://schemas.microsoft.com/office/drawing/2014/main" id="{602DBD11-DECB-1240-ABCD-BDC9B3E22A8B}"/>
              </a:ext>
            </a:extLst>
          </p:cNvPr>
          <p:cNvSpPr txBox="1"/>
          <p:nvPr/>
        </p:nvSpPr>
        <p:spPr>
          <a:xfrm>
            <a:off x="9694830" y="5374192"/>
            <a:ext cx="274320" cy="274320"/>
          </a:xfrm>
          <a:prstGeom prst="rect">
            <a:avLst/>
          </a:prstGeom>
          <a:solidFill>
            <a:schemeClr val="bg1"/>
          </a:solidFill>
          <a:ln>
            <a:noFill/>
          </a:ln>
        </p:spPr>
        <p:txBody>
          <a:bodyPr wrap="square" rtlCol="0">
            <a:spAutoFit/>
          </a:bodyPr>
          <a:lstStyle/>
          <a:p>
            <a:pPr algn="ctr"/>
            <a:endParaRPr lang="en-US"/>
          </a:p>
        </p:txBody>
      </p:sp>
      <p:sp>
        <p:nvSpPr>
          <p:cNvPr id="83" name="TextBox 82">
            <a:extLst>
              <a:ext uri="{FF2B5EF4-FFF2-40B4-BE49-F238E27FC236}">
                <a16:creationId xmlns:a16="http://schemas.microsoft.com/office/drawing/2014/main" id="{7DB0B664-DC28-594B-8F54-9F1C1A77A884}"/>
              </a:ext>
            </a:extLst>
          </p:cNvPr>
          <p:cNvSpPr txBox="1"/>
          <p:nvPr/>
        </p:nvSpPr>
        <p:spPr>
          <a:xfrm>
            <a:off x="10059689" y="5374192"/>
            <a:ext cx="274320" cy="274320"/>
          </a:xfrm>
          <a:prstGeom prst="rect">
            <a:avLst/>
          </a:prstGeom>
          <a:solidFill>
            <a:schemeClr val="bg1"/>
          </a:solidFill>
          <a:ln>
            <a:noFill/>
          </a:ln>
        </p:spPr>
        <p:txBody>
          <a:bodyPr wrap="square" rtlCol="0">
            <a:spAutoFit/>
          </a:bodyPr>
          <a:lstStyle/>
          <a:p>
            <a:pPr algn="ctr"/>
            <a:endParaRPr lang="en-US"/>
          </a:p>
        </p:txBody>
      </p:sp>
      <p:sp>
        <p:nvSpPr>
          <p:cNvPr id="84" name="TextBox 83">
            <a:extLst>
              <a:ext uri="{FF2B5EF4-FFF2-40B4-BE49-F238E27FC236}">
                <a16:creationId xmlns:a16="http://schemas.microsoft.com/office/drawing/2014/main" id="{BEADC25D-A232-7247-951D-52164385F951}"/>
              </a:ext>
            </a:extLst>
          </p:cNvPr>
          <p:cNvSpPr txBox="1"/>
          <p:nvPr/>
        </p:nvSpPr>
        <p:spPr>
          <a:xfrm>
            <a:off x="10418900" y="5374192"/>
            <a:ext cx="274320" cy="274320"/>
          </a:xfrm>
          <a:prstGeom prst="rect">
            <a:avLst/>
          </a:prstGeom>
          <a:solidFill>
            <a:schemeClr val="bg1"/>
          </a:solidFill>
          <a:ln>
            <a:noFill/>
          </a:ln>
        </p:spPr>
        <p:txBody>
          <a:bodyPr wrap="square" rtlCol="0">
            <a:spAutoFit/>
          </a:bodyPr>
          <a:lstStyle/>
          <a:p>
            <a:pPr algn="ctr"/>
            <a:endParaRPr lang="en-US"/>
          </a:p>
        </p:txBody>
      </p:sp>
      <p:sp>
        <p:nvSpPr>
          <p:cNvPr id="85" name="TextBox 84">
            <a:extLst>
              <a:ext uri="{FF2B5EF4-FFF2-40B4-BE49-F238E27FC236}">
                <a16:creationId xmlns:a16="http://schemas.microsoft.com/office/drawing/2014/main" id="{5977260A-3A18-7449-8309-C1214DA1D092}"/>
              </a:ext>
            </a:extLst>
          </p:cNvPr>
          <p:cNvSpPr txBox="1"/>
          <p:nvPr/>
        </p:nvSpPr>
        <p:spPr>
          <a:xfrm>
            <a:off x="10783759" y="5379182"/>
            <a:ext cx="274320" cy="274320"/>
          </a:xfrm>
          <a:prstGeom prst="rect">
            <a:avLst/>
          </a:prstGeom>
          <a:solidFill>
            <a:schemeClr val="bg1"/>
          </a:solidFill>
          <a:ln>
            <a:noFill/>
          </a:ln>
        </p:spPr>
        <p:txBody>
          <a:bodyPr wrap="square" rtlCol="0">
            <a:spAutoFit/>
          </a:bodyPr>
          <a:lstStyle/>
          <a:p>
            <a:pPr algn="ctr"/>
            <a:endParaRPr lang="en-US"/>
          </a:p>
        </p:txBody>
      </p:sp>
      <p:sp>
        <p:nvSpPr>
          <p:cNvPr id="86" name="TextBox 85">
            <a:extLst>
              <a:ext uri="{FF2B5EF4-FFF2-40B4-BE49-F238E27FC236}">
                <a16:creationId xmlns:a16="http://schemas.microsoft.com/office/drawing/2014/main" id="{C8240BCB-44CD-C742-818D-6DB02C8CF0A5}"/>
              </a:ext>
            </a:extLst>
          </p:cNvPr>
          <p:cNvSpPr txBox="1"/>
          <p:nvPr/>
        </p:nvSpPr>
        <p:spPr>
          <a:xfrm>
            <a:off x="11154834" y="5379182"/>
            <a:ext cx="274320" cy="274320"/>
          </a:xfrm>
          <a:prstGeom prst="rect">
            <a:avLst/>
          </a:prstGeom>
          <a:solidFill>
            <a:schemeClr val="bg1"/>
          </a:solidFill>
          <a:ln>
            <a:noFill/>
          </a:ln>
        </p:spPr>
        <p:txBody>
          <a:bodyPr wrap="square" rtlCol="0">
            <a:spAutoFit/>
          </a:bodyPr>
          <a:lstStyle/>
          <a:p>
            <a:pPr algn="ctr"/>
            <a:endParaRPr lang="en-US"/>
          </a:p>
        </p:txBody>
      </p:sp>
      <p:sp>
        <p:nvSpPr>
          <p:cNvPr id="88" name="TextBox 87">
            <a:extLst>
              <a:ext uri="{FF2B5EF4-FFF2-40B4-BE49-F238E27FC236}">
                <a16:creationId xmlns:a16="http://schemas.microsoft.com/office/drawing/2014/main" id="{6D09F9BD-CF2B-F74A-B663-8C9E17546F2C}"/>
              </a:ext>
            </a:extLst>
          </p:cNvPr>
          <p:cNvSpPr txBox="1"/>
          <p:nvPr/>
        </p:nvSpPr>
        <p:spPr>
          <a:xfrm>
            <a:off x="9652314" y="4148325"/>
            <a:ext cx="365760" cy="365760"/>
          </a:xfrm>
          <a:prstGeom prst="rect">
            <a:avLst/>
          </a:prstGeom>
          <a:noFill/>
          <a:ln>
            <a:noFill/>
          </a:ln>
        </p:spPr>
        <p:txBody>
          <a:bodyPr wrap="square" rtlCol="0">
            <a:spAutoFit/>
          </a:bodyPr>
          <a:lstStyle/>
          <a:p>
            <a:pPr algn="ctr"/>
            <a:r>
              <a:rPr lang="en-US"/>
              <a:t>0</a:t>
            </a:r>
          </a:p>
        </p:txBody>
      </p:sp>
      <p:sp>
        <p:nvSpPr>
          <p:cNvPr id="91" name="TextBox 90">
            <a:extLst>
              <a:ext uri="{FF2B5EF4-FFF2-40B4-BE49-F238E27FC236}">
                <a16:creationId xmlns:a16="http://schemas.microsoft.com/office/drawing/2014/main" id="{14576CF1-D90A-774C-A8F3-BD0BEA33B85F}"/>
              </a:ext>
            </a:extLst>
          </p:cNvPr>
          <p:cNvSpPr txBox="1"/>
          <p:nvPr/>
        </p:nvSpPr>
        <p:spPr>
          <a:xfrm>
            <a:off x="9651717" y="1400937"/>
            <a:ext cx="1791332" cy="830997"/>
          </a:xfrm>
          <a:prstGeom prst="rect">
            <a:avLst/>
          </a:prstGeom>
          <a:noFill/>
          <a:ln w="31750">
            <a:solidFill>
              <a:schemeClr val="accent1"/>
            </a:solidFill>
          </a:ln>
        </p:spPr>
        <p:txBody>
          <a:bodyPr wrap="square" rtlCol="0">
            <a:spAutoFit/>
          </a:bodyPr>
          <a:lstStyle/>
          <a:p>
            <a:pPr algn="ctr"/>
            <a:r>
              <a:rPr lang="en-US" sz="1600">
                <a:solidFill>
                  <a:schemeClr val="accent1"/>
                </a:solidFill>
              </a:rPr>
              <a:t>Indirect memory access due to neighbor locations</a:t>
            </a:r>
          </a:p>
        </p:txBody>
      </p:sp>
      <p:cxnSp>
        <p:nvCxnSpPr>
          <p:cNvPr id="92" name="Straight Arrow Connector 91">
            <a:extLst>
              <a:ext uri="{FF2B5EF4-FFF2-40B4-BE49-F238E27FC236}">
                <a16:creationId xmlns:a16="http://schemas.microsoft.com/office/drawing/2014/main" id="{A710B6F0-6477-1949-B288-C73F4CB7D19D}"/>
              </a:ext>
            </a:extLst>
          </p:cNvPr>
          <p:cNvCxnSpPr>
            <a:cxnSpLocks/>
            <a:stCxn id="91" idx="2"/>
          </p:cNvCxnSpPr>
          <p:nvPr/>
        </p:nvCxnSpPr>
        <p:spPr>
          <a:xfrm flipH="1">
            <a:off x="9833675" y="2231934"/>
            <a:ext cx="713708" cy="248701"/>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3591D175-7802-8547-A75B-A91228FA449B}"/>
              </a:ext>
            </a:extLst>
          </p:cNvPr>
          <p:cNvSpPr txBox="1"/>
          <p:nvPr/>
        </p:nvSpPr>
        <p:spPr>
          <a:xfrm>
            <a:off x="9648293" y="4154182"/>
            <a:ext cx="365760" cy="365760"/>
          </a:xfrm>
          <a:prstGeom prst="rect">
            <a:avLst/>
          </a:prstGeom>
          <a:noFill/>
          <a:ln>
            <a:noFill/>
          </a:ln>
        </p:spPr>
        <p:txBody>
          <a:bodyPr wrap="square" rtlCol="0">
            <a:spAutoFit/>
          </a:bodyPr>
          <a:lstStyle/>
          <a:p>
            <a:pPr algn="ctr"/>
            <a:r>
              <a:rPr lang="en-US"/>
              <a:t>1</a:t>
            </a:r>
          </a:p>
        </p:txBody>
      </p:sp>
      <p:sp>
        <p:nvSpPr>
          <p:cNvPr id="99" name="TextBox 98">
            <a:extLst>
              <a:ext uri="{FF2B5EF4-FFF2-40B4-BE49-F238E27FC236}">
                <a16:creationId xmlns:a16="http://schemas.microsoft.com/office/drawing/2014/main" id="{9A2E860D-F9AA-8C43-BE85-1D447B907200}"/>
              </a:ext>
            </a:extLst>
          </p:cNvPr>
          <p:cNvSpPr txBox="1"/>
          <p:nvPr/>
        </p:nvSpPr>
        <p:spPr>
          <a:xfrm>
            <a:off x="10008993" y="4156399"/>
            <a:ext cx="365760" cy="365760"/>
          </a:xfrm>
          <a:prstGeom prst="rect">
            <a:avLst/>
          </a:prstGeom>
          <a:noFill/>
          <a:ln>
            <a:noFill/>
          </a:ln>
        </p:spPr>
        <p:txBody>
          <a:bodyPr wrap="square" rtlCol="0">
            <a:spAutoFit/>
          </a:bodyPr>
          <a:lstStyle/>
          <a:p>
            <a:pPr algn="ctr"/>
            <a:r>
              <a:rPr lang="en-US"/>
              <a:t>3</a:t>
            </a:r>
          </a:p>
        </p:txBody>
      </p:sp>
      <p:sp>
        <p:nvSpPr>
          <p:cNvPr id="100" name="TextBox 99">
            <a:extLst>
              <a:ext uri="{FF2B5EF4-FFF2-40B4-BE49-F238E27FC236}">
                <a16:creationId xmlns:a16="http://schemas.microsoft.com/office/drawing/2014/main" id="{FD517964-2E9B-CF49-98A3-1E983B69567C}"/>
              </a:ext>
            </a:extLst>
          </p:cNvPr>
          <p:cNvSpPr txBox="1"/>
          <p:nvPr/>
        </p:nvSpPr>
        <p:spPr>
          <a:xfrm>
            <a:off x="9643121" y="4160141"/>
            <a:ext cx="365760" cy="369332"/>
          </a:xfrm>
          <a:prstGeom prst="rect">
            <a:avLst/>
          </a:prstGeom>
          <a:noFill/>
          <a:ln>
            <a:noFill/>
          </a:ln>
        </p:spPr>
        <p:txBody>
          <a:bodyPr wrap="square" rtlCol="0">
            <a:spAutoFit/>
          </a:bodyPr>
          <a:lstStyle/>
          <a:p>
            <a:pPr algn="ctr"/>
            <a:r>
              <a:rPr lang="en-US"/>
              <a:t>2</a:t>
            </a:r>
          </a:p>
        </p:txBody>
      </p:sp>
      <p:sp>
        <p:nvSpPr>
          <p:cNvPr id="101" name="TextBox 100">
            <a:extLst>
              <a:ext uri="{FF2B5EF4-FFF2-40B4-BE49-F238E27FC236}">
                <a16:creationId xmlns:a16="http://schemas.microsoft.com/office/drawing/2014/main" id="{83E948F7-CED9-F84F-82AF-5D6CEFF28423}"/>
              </a:ext>
            </a:extLst>
          </p:cNvPr>
          <p:cNvSpPr txBox="1"/>
          <p:nvPr/>
        </p:nvSpPr>
        <p:spPr>
          <a:xfrm>
            <a:off x="10010933" y="4156399"/>
            <a:ext cx="365760" cy="369332"/>
          </a:xfrm>
          <a:prstGeom prst="rect">
            <a:avLst/>
          </a:prstGeom>
          <a:noFill/>
          <a:ln>
            <a:noFill/>
          </a:ln>
        </p:spPr>
        <p:txBody>
          <a:bodyPr wrap="square" rtlCol="0">
            <a:spAutoFit/>
          </a:bodyPr>
          <a:lstStyle/>
          <a:p>
            <a:pPr algn="ctr"/>
            <a:r>
              <a:rPr lang="en-US"/>
              <a:t>4</a:t>
            </a:r>
          </a:p>
        </p:txBody>
      </p:sp>
      <p:sp>
        <p:nvSpPr>
          <p:cNvPr id="102" name="TextBox 101">
            <a:extLst>
              <a:ext uri="{FF2B5EF4-FFF2-40B4-BE49-F238E27FC236}">
                <a16:creationId xmlns:a16="http://schemas.microsoft.com/office/drawing/2014/main" id="{32744122-9A95-2B40-8356-42BF5772FE2F}"/>
              </a:ext>
            </a:extLst>
          </p:cNvPr>
          <p:cNvSpPr txBox="1"/>
          <p:nvPr/>
        </p:nvSpPr>
        <p:spPr>
          <a:xfrm>
            <a:off x="9305212" y="5922695"/>
            <a:ext cx="2501696" cy="400110"/>
          </a:xfrm>
          <a:prstGeom prst="rect">
            <a:avLst/>
          </a:prstGeom>
          <a:noFill/>
          <a:ln w="31750">
            <a:solidFill>
              <a:srgbClr val="FF0000"/>
            </a:solidFill>
          </a:ln>
        </p:spPr>
        <p:txBody>
          <a:bodyPr wrap="square" rtlCol="0">
            <a:spAutoFit/>
          </a:bodyPr>
          <a:lstStyle/>
          <a:p>
            <a:pPr algn="ctr"/>
            <a:r>
              <a:rPr lang="en-US" sz="2000">
                <a:solidFill>
                  <a:srgbClr val="FF0000"/>
                </a:solidFill>
              </a:rPr>
              <a:t>Updates are irregular!</a:t>
            </a:r>
          </a:p>
        </p:txBody>
      </p:sp>
      <p:cxnSp>
        <p:nvCxnSpPr>
          <p:cNvPr id="103" name="Straight Arrow Connector 102">
            <a:extLst>
              <a:ext uri="{FF2B5EF4-FFF2-40B4-BE49-F238E27FC236}">
                <a16:creationId xmlns:a16="http://schemas.microsoft.com/office/drawing/2014/main" id="{6C6F4206-912A-0D4E-B46D-D23DD343DEA5}"/>
              </a:ext>
            </a:extLst>
          </p:cNvPr>
          <p:cNvCxnSpPr>
            <a:cxnSpLocks/>
            <a:endCxn id="63" idx="2"/>
          </p:cNvCxnSpPr>
          <p:nvPr/>
        </p:nvCxnSpPr>
        <p:spPr>
          <a:xfrm flipH="1" flipV="1">
            <a:off x="10196515" y="5696602"/>
            <a:ext cx="144276" cy="21505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9E73A0FE-5511-9B49-8431-A50DB3311C83}"/>
              </a:ext>
            </a:extLst>
          </p:cNvPr>
          <p:cNvCxnSpPr>
            <a:cxnSpLocks/>
            <a:endCxn id="65" idx="2"/>
          </p:cNvCxnSpPr>
          <p:nvPr/>
        </p:nvCxnSpPr>
        <p:spPr>
          <a:xfrm flipV="1">
            <a:off x="10797090" y="5698388"/>
            <a:ext cx="130945" cy="22284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8D3E8440-6FD8-7C45-949C-07B445EB1C85}"/>
              </a:ext>
            </a:extLst>
          </p:cNvPr>
          <p:cNvSpPr txBox="1"/>
          <p:nvPr/>
        </p:nvSpPr>
        <p:spPr>
          <a:xfrm>
            <a:off x="8159554" y="5582407"/>
            <a:ext cx="1792679" cy="338554"/>
          </a:xfrm>
          <a:prstGeom prst="rect">
            <a:avLst/>
          </a:prstGeom>
          <a:noFill/>
          <a:ln w="31750">
            <a:noFill/>
          </a:ln>
        </p:spPr>
        <p:txBody>
          <a:bodyPr wrap="square" rtlCol="0">
            <a:spAutoFit/>
          </a:bodyPr>
          <a:lstStyle/>
          <a:p>
            <a:pPr algn="ctr"/>
            <a:r>
              <a:rPr lang="en-US" sz="1600"/>
              <a:t>(hops from 0)</a:t>
            </a:r>
          </a:p>
        </p:txBody>
      </p:sp>
      <p:sp>
        <p:nvSpPr>
          <p:cNvPr id="110" name="TextBox 109">
            <a:extLst>
              <a:ext uri="{FF2B5EF4-FFF2-40B4-BE49-F238E27FC236}">
                <a16:creationId xmlns:a16="http://schemas.microsoft.com/office/drawing/2014/main" id="{6B97214C-7B25-724E-808E-DCAB9B51109F}"/>
              </a:ext>
            </a:extLst>
          </p:cNvPr>
          <p:cNvSpPr txBox="1"/>
          <p:nvPr/>
        </p:nvSpPr>
        <p:spPr>
          <a:xfrm>
            <a:off x="4757109" y="3506623"/>
            <a:ext cx="1327515" cy="307777"/>
          </a:xfrm>
          <a:prstGeom prst="rect">
            <a:avLst/>
          </a:prstGeom>
          <a:noFill/>
          <a:ln w="31750">
            <a:noFill/>
          </a:ln>
        </p:spPr>
        <p:txBody>
          <a:bodyPr wrap="square" rtlCol="0">
            <a:spAutoFit/>
          </a:bodyPr>
          <a:lstStyle/>
          <a:p>
            <a:pPr algn="ctr"/>
            <a:r>
              <a:rPr lang="en-US" sz="1400"/>
              <a:t>neighbors</a:t>
            </a:r>
          </a:p>
        </p:txBody>
      </p:sp>
      <p:sp>
        <p:nvSpPr>
          <p:cNvPr id="111" name="TextBox 110">
            <a:extLst>
              <a:ext uri="{FF2B5EF4-FFF2-40B4-BE49-F238E27FC236}">
                <a16:creationId xmlns:a16="http://schemas.microsoft.com/office/drawing/2014/main" id="{98675C99-D44D-2E42-BE66-DC399AC56B7F}"/>
              </a:ext>
            </a:extLst>
          </p:cNvPr>
          <p:cNvSpPr txBox="1"/>
          <p:nvPr/>
        </p:nvSpPr>
        <p:spPr>
          <a:xfrm rot="16200000">
            <a:off x="3160146" y="5027181"/>
            <a:ext cx="1327515" cy="307777"/>
          </a:xfrm>
          <a:prstGeom prst="rect">
            <a:avLst/>
          </a:prstGeom>
          <a:noFill/>
          <a:ln w="31750">
            <a:noFill/>
          </a:ln>
        </p:spPr>
        <p:txBody>
          <a:bodyPr wrap="square" rtlCol="0">
            <a:spAutoFit/>
          </a:bodyPr>
          <a:lstStyle/>
          <a:p>
            <a:pPr algn="ctr"/>
            <a:r>
              <a:rPr lang="en-US" sz="1400"/>
              <a:t>nodes</a:t>
            </a:r>
          </a:p>
        </p:txBody>
      </p:sp>
      <p:sp>
        <p:nvSpPr>
          <p:cNvPr id="115" name="Oval 114">
            <a:extLst>
              <a:ext uri="{FF2B5EF4-FFF2-40B4-BE49-F238E27FC236}">
                <a16:creationId xmlns:a16="http://schemas.microsoft.com/office/drawing/2014/main" id="{B6DB9917-66FE-8D46-B97A-1C8A73C58501}"/>
              </a:ext>
            </a:extLst>
          </p:cNvPr>
          <p:cNvSpPr/>
          <p:nvPr/>
        </p:nvSpPr>
        <p:spPr>
          <a:xfrm>
            <a:off x="1726535" y="3579271"/>
            <a:ext cx="496585" cy="483337"/>
          </a:xfrm>
          <a:prstGeom prst="ellipse">
            <a:avLst/>
          </a:prstGeom>
          <a:noFill/>
          <a:ln>
            <a:solidFill>
              <a:schemeClr val="tx1">
                <a:alpha val="1000"/>
              </a:schemeClr>
            </a:solidFill>
          </a:ln>
          <a:effectLst>
            <a:glow rad="127000">
              <a:schemeClr val="accent1">
                <a:lumMod val="20000"/>
                <a:lumOff val="80000"/>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Oval 92">
            <a:extLst>
              <a:ext uri="{FF2B5EF4-FFF2-40B4-BE49-F238E27FC236}">
                <a16:creationId xmlns:a16="http://schemas.microsoft.com/office/drawing/2014/main" id="{99038EC6-4E28-3D4D-B104-9B4108B8CA99}"/>
              </a:ext>
            </a:extLst>
          </p:cNvPr>
          <p:cNvSpPr/>
          <p:nvPr/>
        </p:nvSpPr>
        <p:spPr>
          <a:xfrm>
            <a:off x="2426772" y="5682716"/>
            <a:ext cx="496585" cy="483337"/>
          </a:xfrm>
          <a:prstGeom prst="ellipse">
            <a:avLst/>
          </a:prstGeom>
          <a:noFill/>
          <a:ln>
            <a:solidFill>
              <a:schemeClr val="tx1">
                <a:alpha val="1000"/>
              </a:schemeClr>
            </a:solidFill>
          </a:ln>
          <a:effectLst>
            <a:glow rad="127000">
              <a:schemeClr val="accent1">
                <a:lumMod val="20000"/>
                <a:lumOff val="80000"/>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Oval 93">
            <a:extLst>
              <a:ext uri="{FF2B5EF4-FFF2-40B4-BE49-F238E27FC236}">
                <a16:creationId xmlns:a16="http://schemas.microsoft.com/office/drawing/2014/main" id="{3CCA5FFE-29D6-7045-A3F1-C96957AFED3D}"/>
              </a:ext>
            </a:extLst>
          </p:cNvPr>
          <p:cNvSpPr/>
          <p:nvPr/>
        </p:nvSpPr>
        <p:spPr>
          <a:xfrm>
            <a:off x="2891882" y="4508174"/>
            <a:ext cx="496585" cy="483337"/>
          </a:xfrm>
          <a:prstGeom prst="ellipse">
            <a:avLst/>
          </a:prstGeom>
          <a:noFill/>
          <a:ln>
            <a:solidFill>
              <a:schemeClr val="tx1">
                <a:alpha val="1000"/>
              </a:schemeClr>
            </a:solidFill>
          </a:ln>
          <a:effectLst>
            <a:glow rad="127000">
              <a:schemeClr val="accent1">
                <a:lumMod val="20000"/>
                <a:lumOff val="80000"/>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Oval 95">
            <a:extLst>
              <a:ext uri="{FF2B5EF4-FFF2-40B4-BE49-F238E27FC236}">
                <a16:creationId xmlns:a16="http://schemas.microsoft.com/office/drawing/2014/main" id="{204631A4-C511-8746-BFBE-5A9ADA5B756F}"/>
              </a:ext>
            </a:extLst>
          </p:cNvPr>
          <p:cNvSpPr/>
          <p:nvPr/>
        </p:nvSpPr>
        <p:spPr>
          <a:xfrm>
            <a:off x="1451119" y="5681213"/>
            <a:ext cx="496585" cy="483337"/>
          </a:xfrm>
          <a:prstGeom prst="ellipse">
            <a:avLst/>
          </a:prstGeom>
          <a:noFill/>
          <a:ln>
            <a:solidFill>
              <a:schemeClr val="tx1">
                <a:alpha val="1000"/>
              </a:schemeClr>
            </a:solidFill>
          </a:ln>
          <a:effectLst>
            <a:glow rad="127000">
              <a:schemeClr val="accent1">
                <a:lumMod val="20000"/>
                <a:lumOff val="80000"/>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08" name="Straight Arrow Connector 107">
            <a:extLst>
              <a:ext uri="{FF2B5EF4-FFF2-40B4-BE49-F238E27FC236}">
                <a16:creationId xmlns:a16="http://schemas.microsoft.com/office/drawing/2014/main" id="{80C44538-1F46-1747-98FD-81ED04392981}"/>
              </a:ext>
            </a:extLst>
          </p:cNvPr>
          <p:cNvCxnSpPr>
            <a:cxnSpLocks/>
            <a:endCxn id="64" idx="2"/>
          </p:cNvCxnSpPr>
          <p:nvPr/>
        </p:nvCxnSpPr>
        <p:spPr>
          <a:xfrm flipV="1">
            <a:off x="11121192" y="5696602"/>
            <a:ext cx="172603" cy="22430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62237FA8-4CB3-2F4D-8B30-263CB86270D0}"/>
              </a:ext>
            </a:extLst>
          </p:cNvPr>
          <p:cNvCxnSpPr>
            <a:cxnSpLocks/>
            <a:stCxn id="102" idx="0"/>
            <a:endCxn id="66" idx="2"/>
          </p:cNvCxnSpPr>
          <p:nvPr/>
        </p:nvCxnSpPr>
        <p:spPr>
          <a:xfrm flipV="1">
            <a:off x="10556060" y="5696602"/>
            <a:ext cx="6215" cy="22609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85440708-CD13-2247-8552-C8B9D8F3E342}"/>
              </a:ext>
            </a:extLst>
          </p:cNvPr>
          <p:cNvSpPr/>
          <p:nvPr/>
        </p:nvSpPr>
        <p:spPr>
          <a:xfrm>
            <a:off x="6730979" y="3179685"/>
            <a:ext cx="4712069" cy="307777"/>
          </a:xfrm>
          <a:prstGeom prst="rect">
            <a:avLst/>
          </a:prstGeom>
        </p:spPr>
        <p:txBody>
          <a:bodyPr wrap="square">
            <a:spAutoFit/>
          </a:bodyPr>
          <a:lstStyle/>
          <a:p>
            <a:pPr algn="ctr"/>
            <a:r>
              <a:rPr lang="en-US" sz="1400" i="1"/>
              <a:t>Iterative, frontier-based graph application</a:t>
            </a:r>
          </a:p>
        </p:txBody>
      </p:sp>
      <p:cxnSp>
        <p:nvCxnSpPr>
          <p:cNvPr id="113" name="Straight Connector 112">
            <a:extLst>
              <a:ext uri="{FF2B5EF4-FFF2-40B4-BE49-F238E27FC236}">
                <a16:creationId xmlns:a16="http://schemas.microsoft.com/office/drawing/2014/main" id="{1B48B11D-132A-B544-8C2E-5325D3F970EC}"/>
              </a:ext>
            </a:extLst>
          </p:cNvPr>
          <p:cNvCxnSpPr>
            <a:cxnSpLocks/>
          </p:cNvCxnSpPr>
          <p:nvPr/>
        </p:nvCxnSpPr>
        <p:spPr>
          <a:xfrm>
            <a:off x="568411" y="1112104"/>
            <a:ext cx="10952686" cy="0"/>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700B32FA-5D96-EE49-8D38-ED971AE4505A}"/>
              </a:ext>
            </a:extLst>
          </p:cNvPr>
          <p:cNvSpPr/>
          <p:nvPr/>
        </p:nvSpPr>
        <p:spPr>
          <a:xfrm>
            <a:off x="752919" y="2510520"/>
            <a:ext cx="5144016" cy="677108"/>
          </a:xfrm>
          <a:prstGeom prst="rect">
            <a:avLst/>
          </a:prstGeom>
        </p:spPr>
        <p:txBody>
          <a:bodyPr wrap="square">
            <a:spAutoFit/>
          </a:bodyPr>
          <a:lstStyle/>
          <a:p>
            <a:r>
              <a:rPr lang="en-US" sz="2000" b="1"/>
              <a:t>Indirect</a:t>
            </a:r>
            <a:r>
              <a:rPr lang="en-US" sz="2000"/>
              <a:t> accesses to neighbor data</a:t>
            </a:r>
          </a:p>
          <a:p>
            <a:pPr lvl="1"/>
            <a:r>
              <a:rPr lang="en-US"/>
              <a:t>Conditionally populate next frontier</a:t>
            </a:r>
          </a:p>
        </p:txBody>
      </p:sp>
    </p:spTree>
    <p:extLst>
      <p:ext uri="{BB962C8B-B14F-4D97-AF65-F5344CB8AC3E}">
        <p14:creationId xmlns:p14="http://schemas.microsoft.com/office/powerpoint/2010/main" val="143448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81"/>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grpId="0" nodeType="withEffect" nodePh="1">
                                  <p:stCondLst>
                                    <p:cond delay="0"/>
                                  </p:stCondLst>
                                  <p:endCondLst>
                                    <p:cond evt="begin" delay="0">
                                      <p:tn val="27"/>
                                    </p:cond>
                                  </p:end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83"/>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0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9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6"/>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105"/>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88"/>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9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82"/>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par>
                                <p:cTn id="67" presetID="1" presetClass="exit" presetSubtype="0" fill="hold" grpId="1" nodeType="withEffect">
                                  <p:stCondLst>
                                    <p:cond delay="0"/>
                                  </p:stCondLst>
                                  <p:childTnLst>
                                    <p:set>
                                      <p:cBhvr>
                                        <p:cTn id="68" dur="1" fill="hold">
                                          <p:stCondLst>
                                            <p:cond delay="0"/>
                                          </p:stCondLst>
                                        </p:cTn>
                                        <p:tgtEl>
                                          <p:spTgt spid="115"/>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93"/>
                                        </p:tgtEl>
                                        <p:attrNameLst>
                                          <p:attrName>style.visibility</p:attrName>
                                        </p:attrNameLst>
                                      </p:cBhvr>
                                      <p:to>
                                        <p:strVal val="hidden"/>
                                      </p:to>
                                    </p:set>
                                  </p:childTnLst>
                                </p:cTn>
                              </p:par>
                              <p:par>
                                <p:cTn id="71" presetID="1" presetClass="entr" presetSubtype="0" fill="hold" grpId="2" nodeType="withEffect">
                                  <p:stCondLst>
                                    <p:cond delay="0"/>
                                  </p:stCondLst>
                                  <p:childTnLst>
                                    <p:set>
                                      <p:cBhvr>
                                        <p:cTn id="72" dur="1" fill="hold">
                                          <p:stCondLst>
                                            <p:cond delay="0"/>
                                          </p:stCondLst>
                                        </p:cTn>
                                        <p:tgtEl>
                                          <p:spTgt spid="97"/>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10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0" nodeType="clickEffect">
                                  <p:stCondLst>
                                    <p:cond delay="0"/>
                                  </p:stCondLst>
                                  <p:childTnLst>
                                    <p:set>
                                      <p:cBhvr>
                                        <p:cTn id="78" dur="1" fill="hold">
                                          <p:stCondLst>
                                            <p:cond delay="0"/>
                                          </p:stCondLst>
                                        </p:cTn>
                                        <p:tgtEl>
                                          <p:spTgt spid="84"/>
                                        </p:tgtEl>
                                        <p:attrNameLst>
                                          <p:attrName>style.visibility</p:attrName>
                                        </p:attrNameLst>
                                      </p:cBhvr>
                                      <p:to>
                                        <p:strVal val="hidden"/>
                                      </p:to>
                                    </p:set>
                                  </p:childTnLst>
                                </p:cTn>
                              </p:par>
                              <p:par>
                                <p:cTn id="79" presetID="1" presetClass="exit" presetSubtype="0" fill="hold" grpId="0" nodeType="withEffect">
                                  <p:stCondLst>
                                    <p:cond delay="0"/>
                                  </p:stCondLst>
                                  <p:childTnLst>
                                    <p:set>
                                      <p:cBhvr>
                                        <p:cTn id="80" dur="1" fill="hold">
                                          <p:stCondLst>
                                            <p:cond delay="0"/>
                                          </p:stCondLst>
                                        </p:cTn>
                                        <p:tgtEl>
                                          <p:spTgt spid="86"/>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9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6"/>
                                        </p:tgtEl>
                                        <p:attrNameLst>
                                          <p:attrName>style.visibility</p:attrName>
                                        </p:attrNameLst>
                                      </p:cBhvr>
                                      <p:to>
                                        <p:strVal val="visible"/>
                                      </p:to>
                                    </p:set>
                                  </p:childTnLst>
                                </p:cTn>
                              </p:par>
                              <p:par>
                                <p:cTn id="85" presetID="1" presetClass="entr" presetSubtype="0" fill="hold" grpId="2" nodeType="withEffect">
                                  <p:stCondLst>
                                    <p:cond delay="0"/>
                                  </p:stCondLst>
                                  <p:childTnLst>
                                    <p:set>
                                      <p:cBhvr>
                                        <p:cTn id="86" dur="1" fill="hold">
                                          <p:stCondLst>
                                            <p:cond delay="0"/>
                                          </p:stCondLst>
                                        </p:cTn>
                                        <p:tgtEl>
                                          <p:spTgt spid="105"/>
                                        </p:tgtEl>
                                        <p:attrNameLst>
                                          <p:attrName>style.visibility</p:attrName>
                                        </p:attrNameLst>
                                      </p:cBhvr>
                                      <p:to>
                                        <p:strVal val="visible"/>
                                      </p:to>
                                    </p:set>
                                  </p:childTnLst>
                                </p:cTn>
                              </p:par>
                              <p:par>
                                <p:cTn id="87" presetID="1" presetClass="exit" presetSubtype="0" fill="hold" grpId="3" nodeType="withEffect">
                                  <p:stCondLst>
                                    <p:cond delay="0"/>
                                  </p:stCondLst>
                                  <p:childTnLst>
                                    <p:set>
                                      <p:cBhvr>
                                        <p:cTn id="88" dur="1" fill="hold">
                                          <p:stCondLst>
                                            <p:cond delay="0"/>
                                          </p:stCondLst>
                                        </p:cTn>
                                        <p:tgtEl>
                                          <p:spTgt spid="97"/>
                                        </p:tgtEl>
                                        <p:attrNameLst>
                                          <p:attrName>style.visibility</p:attrName>
                                        </p:attrNameLst>
                                      </p:cBhvr>
                                      <p:to>
                                        <p:strVal val="hidden"/>
                                      </p:to>
                                    </p:set>
                                  </p:childTnLst>
                                </p:cTn>
                              </p:par>
                              <p:par>
                                <p:cTn id="89" presetID="1" presetClass="entr" presetSubtype="0" fill="hold" nodeType="withEffect">
                                  <p:stCondLst>
                                    <p:cond delay="0"/>
                                  </p:stCondLst>
                                  <p:childTnLst>
                                    <p:set>
                                      <p:cBhvr>
                                        <p:cTn id="90" dur="1" fill="hold">
                                          <p:stCondLst>
                                            <p:cond delay="0"/>
                                          </p:stCondLst>
                                        </p:cTn>
                                        <p:tgtEl>
                                          <p:spTgt spid="10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2"/>
                                        </p:tgtEl>
                                        <p:attrNameLst>
                                          <p:attrName>style.visibility</p:attrName>
                                        </p:attrNameLst>
                                      </p:cBhvr>
                                      <p:to>
                                        <p:strVal val="visible"/>
                                      </p:to>
                                    </p:set>
                                  </p:childTnLst>
                                </p:cTn>
                              </p:par>
                              <p:par>
                                <p:cTn id="93" presetID="1" presetClass="exit" presetSubtype="0" fill="hold" nodeType="withEffect">
                                  <p:stCondLst>
                                    <p:cond delay="0"/>
                                  </p:stCondLst>
                                  <p:childTnLst>
                                    <p:set>
                                      <p:cBhvr>
                                        <p:cTn id="94" dur="1" fill="hold">
                                          <p:stCondLst>
                                            <p:cond delay="0"/>
                                          </p:stCondLst>
                                        </p:cTn>
                                        <p:tgtEl>
                                          <p:spTgt spid="103"/>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104"/>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2" nodeType="clickEffect">
                                  <p:stCondLst>
                                    <p:cond delay="0"/>
                                  </p:stCondLst>
                                  <p:childTnLst>
                                    <p:set>
                                      <p:cBhvr>
                                        <p:cTn id="100" dur="1" fill="hold">
                                          <p:stCondLst>
                                            <p:cond delay="0"/>
                                          </p:stCondLst>
                                        </p:cTn>
                                        <p:tgtEl>
                                          <p:spTgt spid="106"/>
                                        </p:tgtEl>
                                        <p:attrNameLst>
                                          <p:attrName>style.visibility</p:attrName>
                                        </p:attrNameLst>
                                      </p:cBhvr>
                                      <p:to>
                                        <p:strVal val="visible"/>
                                      </p:to>
                                    </p:set>
                                  </p:childTnLst>
                                </p:cTn>
                              </p:par>
                              <p:par>
                                <p:cTn id="101" presetID="1" presetClass="exit" presetSubtype="0" fill="hold" grpId="3" nodeType="withEffect">
                                  <p:stCondLst>
                                    <p:cond delay="0"/>
                                  </p:stCondLst>
                                  <p:childTnLst>
                                    <p:set>
                                      <p:cBhvr>
                                        <p:cTn id="102" dur="1" fill="hold">
                                          <p:stCondLst>
                                            <p:cond delay="0"/>
                                          </p:stCondLst>
                                        </p:cTn>
                                        <p:tgtEl>
                                          <p:spTgt spid="105"/>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98"/>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99"/>
                                        </p:tgtEl>
                                        <p:attrNameLst>
                                          <p:attrName>style.visibility</p:attrName>
                                        </p:attrNameLst>
                                      </p:cBhvr>
                                      <p:to>
                                        <p:strVal val="hidden"/>
                                      </p:to>
                                    </p:set>
                                  </p:childTnLst>
                                </p:cTn>
                              </p:par>
                              <p:par>
                                <p:cTn id="107" presetID="1" presetClass="entr" presetSubtype="0" fill="hold" grpId="0" nodeType="withEffect">
                                  <p:stCondLst>
                                    <p:cond delay="0"/>
                                  </p:stCondLst>
                                  <p:childTnLst>
                                    <p:set>
                                      <p:cBhvr>
                                        <p:cTn id="108" dur="1" fill="hold">
                                          <p:stCondLst>
                                            <p:cond delay="0"/>
                                          </p:stCondLst>
                                        </p:cTn>
                                        <p:tgtEl>
                                          <p:spTgt spid="10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1"/>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8"/>
                                        </p:tgtEl>
                                        <p:attrNameLst>
                                          <p:attrName>style.visibility</p:attrName>
                                        </p:attrNameLst>
                                      </p:cBhvr>
                                      <p:to>
                                        <p:strVal val="visible"/>
                                      </p:to>
                                    </p:set>
                                  </p:childTnLst>
                                </p:cTn>
                              </p:par>
                              <p:par>
                                <p:cTn id="115" presetID="1" presetClass="exit" presetSubtype="0" fill="hold" grpId="1" nodeType="withEffect">
                                  <p:stCondLst>
                                    <p:cond delay="0"/>
                                  </p:stCondLst>
                                  <p:childTnLst>
                                    <p:set>
                                      <p:cBhvr>
                                        <p:cTn id="116" dur="1" fill="hold">
                                          <p:stCondLst>
                                            <p:cond delay="0"/>
                                          </p:stCondLst>
                                        </p:cTn>
                                        <p:tgtEl>
                                          <p:spTgt spid="27"/>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29"/>
                                        </p:tgtEl>
                                        <p:attrNameLst>
                                          <p:attrName>style.visibility</p:attrName>
                                        </p:attrNameLst>
                                      </p:cBhvr>
                                      <p:to>
                                        <p:strVal val="hidden"/>
                                      </p:to>
                                    </p:set>
                                  </p:childTnLst>
                                </p:cTn>
                              </p:par>
                              <p:par>
                                <p:cTn id="119" presetID="1" presetClass="entr" presetSubtype="0" fill="hold" grpId="0" nodeType="withEffect">
                                  <p:stCondLst>
                                    <p:cond delay="0"/>
                                  </p:stCondLst>
                                  <p:childTnLst>
                                    <p:set>
                                      <p:cBhvr>
                                        <p:cTn id="120" dur="1" fill="hold">
                                          <p:stCondLst>
                                            <p:cond delay="0"/>
                                          </p:stCondLst>
                                        </p:cTn>
                                        <p:tgtEl>
                                          <p:spTgt spid="31"/>
                                        </p:tgtEl>
                                        <p:attrNameLst>
                                          <p:attrName>style.visibility</p:attrName>
                                        </p:attrNameLst>
                                      </p:cBhvr>
                                      <p:to>
                                        <p:strVal val="visible"/>
                                      </p:to>
                                    </p:set>
                                  </p:childTnLst>
                                </p:cTn>
                              </p:par>
                              <p:par>
                                <p:cTn id="121" presetID="1" presetClass="exit" presetSubtype="0" fill="hold" grpId="1" nodeType="withEffect">
                                  <p:stCondLst>
                                    <p:cond delay="0"/>
                                  </p:stCondLst>
                                  <p:childTnLst>
                                    <p:set>
                                      <p:cBhvr>
                                        <p:cTn id="122" dur="1" fill="hold">
                                          <p:stCondLst>
                                            <p:cond delay="0"/>
                                          </p:stCondLst>
                                        </p:cTn>
                                        <p:tgtEl>
                                          <p:spTgt spid="94"/>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96"/>
                                        </p:tgtEl>
                                        <p:attrNameLst>
                                          <p:attrName>style.visibility</p:attrName>
                                        </p:attrNameLst>
                                      </p:cBhvr>
                                      <p:to>
                                        <p:strVal val="hidden"/>
                                      </p:to>
                                    </p:set>
                                  </p:childTnLst>
                                </p:cTn>
                              </p:par>
                              <p:par>
                                <p:cTn id="125" presetID="1" presetClass="entr" presetSubtype="0" fill="hold" grpId="4" nodeType="withEffect">
                                  <p:stCondLst>
                                    <p:cond delay="0"/>
                                  </p:stCondLst>
                                  <p:childTnLst>
                                    <p:set>
                                      <p:cBhvr>
                                        <p:cTn id="126" dur="1" fill="hold">
                                          <p:stCondLst>
                                            <p:cond delay="0"/>
                                          </p:stCondLst>
                                        </p:cTn>
                                        <p:tgtEl>
                                          <p:spTgt spid="97"/>
                                        </p:tgtEl>
                                        <p:attrNameLst>
                                          <p:attrName>style.visibility</p:attrName>
                                        </p:attrNameLst>
                                      </p:cBhvr>
                                      <p:to>
                                        <p:strVal val="visible"/>
                                      </p:to>
                                    </p:set>
                                  </p:childTnLst>
                                </p:cTn>
                              </p:par>
                              <p:par>
                                <p:cTn id="127" presetID="1" presetClass="exit" presetSubtype="0" fill="hold" grpId="3" nodeType="withEffect">
                                  <p:stCondLst>
                                    <p:cond delay="0"/>
                                  </p:stCondLst>
                                  <p:childTnLst>
                                    <p:set>
                                      <p:cBhvr>
                                        <p:cTn id="128" dur="1" fill="hold">
                                          <p:stCondLst>
                                            <p:cond delay="0"/>
                                          </p:stCondLst>
                                        </p:cTn>
                                        <p:tgtEl>
                                          <p:spTgt spid="10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6" grpId="1" animBg="1"/>
      <p:bldP spid="106" grpId="2" animBg="1"/>
      <p:bldP spid="106" grpId="3" animBg="1"/>
      <p:bldP spid="105" grpId="0" animBg="1"/>
      <p:bldP spid="105" grpId="1" animBg="1"/>
      <p:bldP spid="105" grpId="2" animBg="1"/>
      <p:bldP spid="105" grpId="3" animBg="1"/>
      <p:bldP spid="97" grpId="0" animBg="1"/>
      <p:bldP spid="97" grpId="1" animBg="1"/>
      <p:bldP spid="97" grpId="2" animBg="1"/>
      <p:bldP spid="97" grpId="3" animBg="1"/>
      <p:bldP spid="97" grpId="4" animBg="1"/>
      <p:bldP spid="90" grpId="0" animBg="1"/>
      <p:bldP spid="27" grpId="0" animBg="1"/>
      <p:bldP spid="27" grpId="1" animBg="1"/>
      <p:bldP spid="28" grpId="0" animBg="1"/>
      <p:bldP spid="29" grpId="0" animBg="1"/>
      <p:bldP spid="29" grpId="1" animBg="1"/>
      <p:bldP spid="30" grpId="0" animBg="1"/>
      <p:bldP spid="31" grpId="0" animBg="1"/>
      <p:bldP spid="74" grpId="0" animBg="1"/>
      <p:bldP spid="82" grpId="0" animBg="1"/>
      <p:bldP spid="82" grpId="1" animBg="1"/>
      <p:bldP spid="81" grpId="0" animBg="1"/>
      <p:bldP spid="83" grpId="0" animBg="1"/>
      <p:bldP spid="84" grpId="0" animBg="1"/>
      <p:bldP spid="85" grpId="0" animBg="1"/>
      <p:bldP spid="86" grpId="0" animBg="1"/>
      <p:bldP spid="88" grpId="0"/>
      <p:bldP spid="88" grpId="1"/>
      <p:bldP spid="91" grpId="0" animBg="1"/>
      <p:bldP spid="98" grpId="0"/>
      <p:bldP spid="98" grpId="1"/>
      <p:bldP spid="99" grpId="0"/>
      <p:bldP spid="99" grpId="1"/>
      <p:bldP spid="100" grpId="0"/>
      <p:bldP spid="101" grpId="0"/>
      <p:bldP spid="102" grpId="0" animBg="1"/>
      <p:bldP spid="115" grpId="0" animBg="1"/>
      <p:bldP spid="115" grpId="1" animBg="1"/>
      <p:bldP spid="93" grpId="0" animBg="1"/>
      <p:bldP spid="93" grpId="1" animBg="1"/>
      <p:bldP spid="94" grpId="0" animBg="1"/>
      <p:bldP spid="94" grpId="1" animBg="1"/>
      <p:bldP spid="96" grpId="0" animBg="1"/>
      <p:bldP spid="96"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F54FAA-C3AB-0D4B-BD2C-623129429AFB}"/>
              </a:ext>
            </a:extLst>
          </p:cNvPr>
          <p:cNvSpPr>
            <a:spLocks noGrp="1"/>
          </p:cNvSpPr>
          <p:nvPr>
            <p:ph type="title"/>
          </p:nvPr>
        </p:nvSpPr>
        <p:spPr>
          <a:xfrm>
            <a:off x="1356920" y="2945523"/>
            <a:ext cx="4638364" cy="2678191"/>
          </a:xfrm>
        </p:spPr>
        <p:txBody>
          <a:bodyPr vert="horz" lIns="91440" tIns="45720" rIns="91440" bIns="45720" rtlCol="0" anchor="t">
            <a:normAutofit/>
          </a:bodyPr>
          <a:lstStyle/>
          <a:p>
            <a:r>
              <a:rPr lang="en-US" sz="7200" kern="1200">
                <a:solidFill>
                  <a:schemeClr val="tx1"/>
                </a:solidFill>
                <a:latin typeface="+mj-lt"/>
                <a:ea typeface="+mj-ea"/>
                <a:cs typeface="+mj-cs"/>
              </a:rPr>
              <a:t>Backup Slides</a:t>
            </a:r>
          </a:p>
        </p:txBody>
      </p:sp>
      <p:sp>
        <p:nvSpPr>
          <p:cNvPr id="29" name="Freeform: Shape 28">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4493" y="1333265"/>
            <a:ext cx="4840399" cy="4290450"/>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nvGrpSpPr>
          <p:cNvPr id="31" name="Group 30">
            <a:extLst>
              <a:ext uri="{FF2B5EF4-FFF2-40B4-BE49-F238E27FC236}">
                <a16:creationId xmlns:a16="http://schemas.microsoft.com/office/drawing/2014/main" id="{5CA4BCD1-F813-4A68-8727-7A3DE67AC5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31480" y="1075612"/>
            <a:ext cx="1128382" cy="847206"/>
            <a:chOff x="7393391" y="1075612"/>
            <a:chExt cx="1128382" cy="847206"/>
          </a:xfrm>
        </p:grpSpPr>
        <p:sp>
          <p:nvSpPr>
            <p:cNvPr id="32"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3"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8" name="Graphic 7" descr="Open Folder">
            <a:extLst>
              <a:ext uri="{FF2B5EF4-FFF2-40B4-BE49-F238E27FC236}">
                <a16:creationId xmlns:a16="http://schemas.microsoft.com/office/drawing/2014/main" id="{53DA0D54-C819-41A0-B38D-D8F3726F88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7881" y="2011680"/>
            <a:ext cx="2933622" cy="2933622"/>
          </a:xfrm>
          <a:prstGeom prst="rect">
            <a:avLst/>
          </a:prstGeom>
        </p:spPr>
      </p:pic>
      <p:sp>
        <p:nvSpPr>
          <p:cNvPr id="4" name="Slide Number Placeholder 3">
            <a:extLst>
              <a:ext uri="{FF2B5EF4-FFF2-40B4-BE49-F238E27FC236}">
                <a16:creationId xmlns:a16="http://schemas.microsoft.com/office/drawing/2014/main" id="{B32D39AD-91BB-7C4B-9823-1B6CED40AD99}"/>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defTabSz="914400">
              <a:spcAft>
                <a:spcPts val="600"/>
              </a:spcAft>
            </a:pPr>
            <a:fld id="{3A98EE3D-8CD1-4C3F-BD1C-C98C9596463C}" type="slidenum">
              <a:rPr lang="en-US">
                <a:solidFill>
                  <a:schemeClr val="bg1"/>
                </a:solidFill>
              </a:rPr>
              <a:pPr algn="ctr" defTabSz="914400">
                <a:spcAft>
                  <a:spcPts val="600"/>
                </a:spcAft>
              </a:pPr>
              <a:t>40</a:t>
            </a:fld>
            <a:endParaRPr lang="en-US">
              <a:solidFill>
                <a:schemeClr val="bg1"/>
              </a:solidFill>
            </a:endParaRPr>
          </a:p>
        </p:txBody>
      </p:sp>
    </p:spTree>
    <p:extLst>
      <p:ext uri="{BB962C8B-B14F-4D97-AF65-F5344CB8AC3E}">
        <p14:creationId xmlns:p14="http://schemas.microsoft.com/office/powerpoint/2010/main" val="1230381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58FA9-4CF3-3743-9A66-8A0EF32B9260}"/>
              </a:ext>
            </a:extLst>
          </p:cNvPr>
          <p:cNvSpPr>
            <a:spLocks noGrp="1"/>
          </p:cNvSpPr>
          <p:nvPr>
            <p:ph type="title"/>
          </p:nvPr>
        </p:nvSpPr>
        <p:spPr>
          <a:xfrm>
            <a:off x="668261" y="127248"/>
            <a:ext cx="10515600" cy="1325563"/>
          </a:xfrm>
        </p:spPr>
        <p:txBody>
          <a:bodyPr/>
          <a:lstStyle/>
          <a:p>
            <a:r>
              <a:rPr lang="en-US" err="1"/>
              <a:t>GraphAttack</a:t>
            </a:r>
            <a:r>
              <a:rPr lang="en-US"/>
              <a:t> Hardware Support</a:t>
            </a:r>
          </a:p>
        </p:txBody>
      </p:sp>
      <p:sp>
        <p:nvSpPr>
          <p:cNvPr id="201" name="Content Placeholder 2">
            <a:extLst>
              <a:ext uri="{FF2B5EF4-FFF2-40B4-BE49-F238E27FC236}">
                <a16:creationId xmlns:a16="http://schemas.microsoft.com/office/drawing/2014/main" id="{5E7535CE-18C9-5B49-BDC4-2EB4AF5D3D8B}"/>
              </a:ext>
            </a:extLst>
          </p:cNvPr>
          <p:cNvSpPr>
            <a:spLocks noGrp="1"/>
          </p:cNvSpPr>
          <p:nvPr>
            <p:ph idx="1"/>
          </p:nvPr>
        </p:nvSpPr>
        <p:spPr>
          <a:xfrm>
            <a:off x="848835" y="1690689"/>
            <a:ext cx="4442440" cy="4665662"/>
          </a:xfrm>
        </p:spPr>
        <p:txBody>
          <a:bodyPr>
            <a:normAutofit/>
          </a:bodyPr>
          <a:lstStyle/>
          <a:p>
            <a:pPr>
              <a:spcBef>
                <a:spcPts val="0"/>
              </a:spcBef>
              <a:spcAft>
                <a:spcPts val="1200"/>
              </a:spcAft>
            </a:pPr>
            <a:r>
              <a:rPr lang="en-US" sz="2000"/>
              <a:t>In-order </a:t>
            </a:r>
            <a:r>
              <a:rPr lang="en-US" sz="2000" i="1"/>
              <a:t>Producer</a:t>
            </a:r>
            <a:r>
              <a:rPr lang="en-US" sz="2000"/>
              <a:t> and Consumer cores</a:t>
            </a:r>
            <a:endParaRPr lang="en-US" sz="1800"/>
          </a:p>
          <a:p>
            <a:pPr>
              <a:spcBef>
                <a:spcPts val="0"/>
              </a:spcBef>
              <a:spcAft>
                <a:spcPts val="1200"/>
              </a:spcAft>
            </a:pPr>
            <a:r>
              <a:rPr lang="en-US" sz="2000" b="1"/>
              <a:t>MAPLE </a:t>
            </a:r>
            <a:r>
              <a:rPr lang="en-US" sz="2000"/>
              <a:t>can issue and track multiple outstanding requests for loads and RMWs</a:t>
            </a:r>
            <a:endParaRPr lang="en-US" sz="2000" b="1"/>
          </a:p>
          <a:p>
            <a:pPr>
              <a:spcBef>
                <a:spcPts val="0"/>
              </a:spcBef>
              <a:spcAft>
                <a:spcPts val="1200"/>
              </a:spcAft>
            </a:pPr>
            <a:r>
              <a:rPr lang="en-US" sz="2000"/>
              <a:t>ALU on MAPLE or Last-Level-Cache</a:t>
            </a:r>
          </a:p>
          <a:p>
            <a:pPr lvl="1">
              <a:spcBef>
                <a:spcPts val="0"/>
              </a:spcBef>
              <a:spcAft>
                <a:spcPts val="1200"/>
              </a:spcAft>
            </a:pPr>
            <a:r>
              <a:rPr lang="en-US" sz="1800"/>
              <a:t>Performs “modify” operations</a:t>
            </a:r>
          </a:p>
          <a:p>
            <a:pPr>
              <a:spcBef>
                <a:spcPts val="0"/>
              </a:spcBef>
              <a:spcAft>
                <a:spcPts val="1200"/>
              </a:spcAft>
            </a:pPr>
            <a:r>
              <a:rPr lang="en-US" sz="2000" b="1" err="1"/>
              <a:t>Asychronous</a:t>
            </a:r>
            <a:r>
              <a:rPr lang="en-US" sz="2000" b="1"/>
              <a:t> RMWs </a:t>
            </a:r>
            <a:r>
              <a:rPr lang="en-US" sz="2000"/>
              <a:t>require atomicity with memory requests </a:t>
            </a:r>
          </a:p>
          <a:p>
            <a:pPr lvl="1">
              <a:spcBef>
                <a:spcPts val="0"/>
              </a:spcBef>
              <a:spcAft>
                <a:spcPts val="1200"/>
              </a:spcAft>
            </a:pPr>
            <a:r>
              <a:rPr lang="en-US" sz="1800"/>
              <a:t>Memory system guarantees exclusive permissions to data’s cache line </a:t>
            </a:r>
          </a:p>
          <a:p>
            <a:pPr lvl="1">
              <a:spcBef>
                <a:spcPts val="0"/>
              </a:spcBef>
              <a:spcAft>
                <a:spcPts val="1200"/>
              </a:spcAft>
            </a:pPr>
            <a:r>
              <a:rPr lang="en-US" sz="1800"/>
              <a:t>Loaded data enqueued for </a:t>
            </a:r>
            <a:r>
              <a:rPr lang="en-US" sz="1800" i="1"/>
              <a:t>Consumer</a:t>
            </a:r>
            <a:r>
              <a:rPr lang="en-US" sz="1800"/>
              <a:t>, atomic store sent to memory</a:t>
            </a:r>
          </a:p>
        </p:txBody>
      </p:sp>
      <p:sp>
        <p:nvSpPr>
          <p:cNvPr id="3" name="Slide Number Placeholder 2">
            <a:extLst>
              <a:ext uri="{FF2B5EF4-FFF2-40B4-BE49-F238E27FC236}">
                <a16:creationId xmlns:a16="http://schemas.microsoft.com/office/drawing/2014/main" id="{AA16E18E-89E2-7244-B446-058C12C93DD0}"/>
              </a:ext>
            </a:extLst>
          </p:cNvPr>
          <p:cNvSpPr>
            <a:spLocks noGrp="1"/>
          </p:cNvSpPr>
          <p:nvPr>
            <p:ph type="sldNum" sz="quarter" idx="12"/>
          </p:nvPr>
        </p:nvSpPr>
        <p:spPr/>
        <p:txBody>
          <a:bodyPr/>
          <a:lstStyle/>
          <a:p>
            <a:fld id="{3A98EE3D-8CD1-4C3F-BD1C-C98C9596463C}" type="slidenum">
              <a:rPr lang="en-US" smtClean="0"/>
              <a:t>41</a:t>
            </a:fld>
            <a:endParaRPr lang="en-US"/>
          </a:p>
        </p:txBody>
      </p:sp>
      <p:sp>
        <p:nvSpPr>
          <p:cNvPr id="202" name="Rectangle 201">
            <a:extLst>
              <a:ext uri="{FF2B5EF4-FFF2-40B4-BE49-F238E27FC236}">
                <a16:creationId xmlns:a16="http://schemas.microsoft.com/office/drawing/2014/main" id="{A9F99F0D-00C8-6741-A6C9-1661E3CAEFAC}"/>
              </a:ext>
            </a:extLst>
          </p:cNvPr>
          <p:cNvSpPr/>
          <p:nvPr/>
        </p:nvSpPr>
        <p:spPr>
          <a:xfrm>
            <a:off x="5629626" y="4801236"/>
            <a:ext cx="5755751" cy="523220"/>
          </a:xfrm>
          <a:prstGeom prst="rect">
            <a:avLst/>
          </a:prstGeom>
        </p:spPr>
        <p:txBody>
          <a:bodyPr wrap="square">
            <a:spAutoFit/>
          </a:bodyPr>
          <a:lstStyle/>
          <a:p>
            <a:r>
              <a:rPr lang="en-US" sz="1400">
                <a:solidFill>
                  <a:schemeClr val="accent1"/>
                </a:solidFill>
              </a:rPr>
              <a:t>Blue arrows </a:t>
            </a:r>
            <a:r>
              <a:rPr lang="en-US" sz="1400"/>
              <a:t>indicate </a:t>
            </a:r>
            <a:r>
              <a:rPr lang="en-US" sz="1400" err="1"/>
              <a:t>datapath</a:t>
            </a:r>
            <a:r>
              <a:rPr lang="en-US" sz="1400"/>
              <a:t> additions for terminal RMWs.</a:t>
            </a:r>
          </a:p>
          <a:p>
            <a:r>
              <a:rPr lang="en-US" sz="1400"/>
              <a:t>The numbers illustrate the order in which data proceeds through the system.</a:t>
            </a:r>
          </a:p>
        </p:txBody>
      </p:sp>
      <p:cxnSp>
        <p:nvCxnSpPr>
          <p:cNvPr id="66" name="Connector: Elbow 81">
            <a:extLst>
              <a:ext uri="{FF2B5EF4-FFF2-40B4-BE49-F238E27FC236}">
                <a16:creationId xmlns:a16="http://schemas.microsoft.com/office/drawing/2014/main" id="{AF6FE579-BE49-E649-8E5C-2DFECA557F20}"/>
              </a:ext>
            </a:extLst>
          </p:cNvPr>
          <p:cNvCxnSpPr>
            <a:cxnSpLocks/>
            <a:endCxn id="84" idx="1"/>
          </p:cNvCxnSpPr>
          <p:nvPr/>
        </p:nvCxnSpPr>
        <p:spPr>
          <a:xfrm rot="16200000" flipH="1">
            <a:off x="7840630" y="3405212"/>
            <a:ext cx="150682" cy="148310"/>
          </a:xfrm>
          <a:prstGeom prst="bentConnector2">
            <a:avLst/>
          </a:prstGeom>
          <a:ln w="19050">
            <a:solidFill>
              <a:schemeClr val="accent1">
                <a:alpha val="1000"/>
              </a:schemeClr>
            </a:solidFill>
            <a:prstDash val="solid"/>
            <a:tailEnd type="triangle"/>
          </a:ln>
          <a:effectLst>
            <a:glow rad="177800">
              <a:srgbClr val="FFC000">
                <a:alpha val="45000"/>
              </a:srgbClr>
            </a:glow>
          </a:effectLst>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5C99F52C-520E-2C40-8B00-39FED16DDF12}"/>
              </a:ext>
            </a:extLst>
          </p:cNvPr>
          <p:cNvSpPr/>
          <p:nvPr/>
        </p:nvSpPr>
        <p:spPr>
          <a:xfrm>
            <a:off x="5629626" y="2759339"/>
            <a:ext cx="1694166" cy="133328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p>
        </p:txBody>
      </p:sp>
      <p:sp>
        <p:nvSpPr>
          <p:cNvPr id="69" name="Rectangle 68">
            <a:extLst>
              <a:ext uri="{FF2B5EF4-FFF2-40B4-BE49-F238E27FC236}">
                <a16:creationId xmlns:a16="http://schemas.microsoft.com/office/drawing/2014/main" id="{7C7E7A1E-DDF9-7A4D-BBE8-50E33CC87650}"/>
              </a:ext>
            </a:extLst>
          </p:cNvPr>
          <p:cNvSpPr/>
          <p:nvPr/>
        </p:nvSpPr>
        <p:spPr>
          <a:xfrm>
            <a:off x="9691211" y="2758740"/>
            <a:ext cx="1694166" cy="133388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p>
        </p:txBody>
      </p:sp>
      <p:sp>
        <p:nvSpPr>
          <p:cNvPr id="70" name="Rectangle 69">
            <a:extLst>
              <a:ext uri="{FF2B5EF4-FFF2-40B4-BE49-F238E27FC236}">
                <a16:creationId xmlns:a16="http://schemas.microsoft.com/office/drawing/2014/main" id="{22F39254-EDDB-5E4E-B0D9-7D6A1FEDE1E7}"/>
              </a:ext>
            </a:extLst>
          </p:cNvPr>
          <p:cNvSpPr/>
          <p:nvPr/>
        </p:nvSpPr>
        <p:spPr>
          <a:xfrm>
            <a:off x="9908372" y="2871766"/>
            <a:ext cx="1275489" cy="3599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chemeClr val="tx1"/>
                </a:solidFill>
              </a:rPr>
              <a:t>In-Order Core</a:t>
            </a:r>
          </a:p>
        </p:txBody>
      </p:sp>
      <p:sp>
        <p:nvSpPr>
          <p:cNvPr id="71" name="Content Placeholder 2">
            <a:extLst>
              <a:ext uri="{FF2B5EF4-FFF2-40B4-BE49-F238E27FC236}">
                <a16:creationId xmlns:a16="http://schemas.microsoft.com/office/drawing/2014/main" id="{54675F10-F812-334A-8C21-9D1202D55ED2}"/>
              </a:ext>
            </a:extLst>
          </p:cNvPr>
          <p:cNvSpPr txBox="1">
            <a:spLocks/>
          </p:cNvSpPr>
          <p:nvPr/>
        </p:nvSpPr>
        <p:spPr>
          <a:xfrm>
            <a:off x="7806743" y="3827582"/>
            <a:ext cx="1400372" cy="182880"/>
          </a:xfrm>
          <a:prstGeom prst="rect">
            <a:avLst/>
          </a:prstGeom>
          <a:solidFill>
            <a:schemeClr val="bg1"/>
          </a:solidFill>
          <a:ln w="12700">
            <a:solidFill>
              <a:schemeClr val="tx1"/>
            </a:solidFill>
          </a:ln>
        </p:spPr>
        <p:txBody>
          <a:bodyPr lIns="45720" rIns="45720">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a:latin typeface="Calibri" panose="020F0502020204030204" pitchFamily="34" charset="0"/>
                <a:cs typeface="Calibri" panose="020F0502020204030204" pitchFamily="34" charset="0"/>
              </a:rPr>
              <a:t>L3 Cache</a:t>
            </a:r>
          </a:p>
          <a:p>
            <a:endParaRPr lang="en-US" sz="1400">
              <a:latin typeface="+mn-lt"/>
            </a:endParaRPr>
          </a:p>
        </p:txBody>
      </p:sp>
      <p:sp>
        <p:nvSpPr>
          <p:cNvPr id="72" name="Rectangle 71">
            <a:extLst>
              <a:ext uri="{FF2B5EF4-FFF2-40B4-BE49-F238E27FC236}">
                <a16:creationId xmlns:a16="http://schemas.microsoft.com/office/drawing/2014/main" id="{1B30880D-2D12-0142-82B5-30A2B904D66D}"/>
              </a:ext>
            </a:extLst>
          </p:cNvPr>
          <p:cNvSpPr/>
          <p:nvPr/>
        </p:nvSpPr>
        <p:spPr>
          <a:xfrm>
            <a:off x="5833254" y="2869889"/>
            <a:ext cx="1275489" cy="3826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chemeClr val="tx1"/>
                </a:solidFill>
              </a:rPr>
              <a:t>In-Order Core</a:t>
            </a:r>
          </a:p>
        </p:txBody>
      </p:sp>
      <p:sp>
        <p:nvSpPr>
          <p:cNvPr id="73" name="TextBox 72">
            <a:extLst>
              <a:ext uri="{FF2B5EF4-FFF2-40B4-BE49-F238E27FC236}">
                <a16:creationId xmlns:a16="http://schemas.microsoft.com/office/drawing/2014/main" id="{44CE7306-512C-174A-9BD1-F6A3CFE97331}"/>
              </a:ext>
            </a:extLst>
          </p:cNvPr>
          <p:cNvSpPr txBox="1"/>
          <p:nvPr/>
        </p:nvSpPr>
        <p:spPr>
          <a:xfrm>
            <a:off x="8650457" y="2726030"/>
            <a:ext cx="1037560"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t>Comm. Queue</a:t>
            </a:r>
          </a:p>
        </p:txBody>
      </p:sp>
      <p:sp>
        <p:nvSpPr>
          <p:cNvPr id="74" name="TextBox 34">
            <a:extLst>
              <a:ext uri="{FF2B5EF4-FFF2-40B4-BE49-F238E27FC236}">
                <a16:creationId xmlns:a16="http://schemas.microsoft.com/office/drawing/2014/main" id="{2549E60C-AC85-D44D-AEC7-6C8B6B6C227E}"/>
              </a:ext>
            </a:extLst>
          </p:cNvPr>
          <p:cNvSpPr txBox="1"/>
          <p:nvPr/>
        </p:nvSpPr>
        <p:spPr>
          <a:xfrm>
            <a:off x="7410873" y="2781803"/>
            <a:ext cx="1364333" cy="4308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cs typeface="Arial" panose="020B0604020202020204" pitchFamily="34" charset="0"/>
              </a:rPr>
              <a:t>Async. Access</a:t>
            </a:r>
          </a:p>
          <a:p>
            <a:pPr algn="ctr"/>
            <a:r>
              <a:rPr lang="en-US" sz="1100">
                <a:cs typeface="Arial" panose="020B0604020202020204" pitchFamily="34" charset="0"/>
              </a:rPr>
              <a:t>at MAPLE</a:t>
            </a:r>
          </a:p>
        </p:txBody>
      </p:sp>
      <p:cxnSp>
        <p:nvCxnSpPr>
          <p:cNvPr id="75" name="Straight Arrow Connector 74">
            <a:extLst>
              <a:ext uri="{FF2B5EF4-FFF2-40B4-BE49-F238E27FC236}">
                <a16:creationId xmlns:a16="http://schemas.microsoft.com/office/drawing/2014/main" id="{96582A87-983D-CE45-B575-B3174A73143C}"/>
              </a:ext>
            </a:extLst>
          </p:cNvPr>
          <p:cNvCxnSpPr>
            <a:cxnSpLocks/>
          </p:cNvCxnSpPr>
          <p:nvPr/>
        </p:nvCxnSpPr>
        <p:spPr bwMode="auto">
          <a:xfrm flipV="1">
            <a:off x="7108743" y="3003254"/>
            <a:ext cx="1794361" cy="6028"/>
          </a:xfrm>
          <a:prstGeom prst="straightConnector1">
            <a:avLst/>
          </a:prstGeom>
          <a:noFill/>
          <a:ln w="19050">
            <a:solidFill>
              <a:schemeClr val="tx1"/>
            </a:solidFill>
            <a:prstDash val="solid"/>
            <a:round/>
            <a:headEnd/>
            <a:tailEnd type="triangle"/>
          </a:ln>
          <a:extLst>
            <a:ext uri="{909E8E84-426E-40dd-AFC4-6F175D3DCCD1}">
              <a14:hiddenFill xmlns="" xmlns:a14="http://schemas.microsoft.com/office/drawing/2010/main">
                <a:noFill/>
              </a14:hiddenFill>
            </a:ext>
          </a:extLst>
        </p:spPr>
      </p:cxnSp>
      <p:pic>
        <p:nvPicPr>
          <p:cNvPr id="76" name="Picture 75">
            <a:extLst>
              <a:ext uri="{FF2B5EF4-FFF2-40B4-BE49-F238E27FC236}">
                <a16:creationId xmlns:a16="http://schemas.microsoft.com/office/drawing/2014/main" id="{3EA2B98C-91E5-6B47-9C22-2C8CB9E5AA1E}"/>
              </a:ext>
            </a:extLst>
          </p:cNvPr>
          <p:cNvPicPr>
            <a:picLocks noChangeAspect="1"/>
          </p:cNvPicPr>
          <p:nvPr/>
        </p:nvPicPr>
        <p:blipFill>
          <a:blip r:embed="rId4"/>
          <a:stretch>
            <a:fillRect/>
          </a:stretch>
        </p:blipFill>
        <p:spPr>
          <a:xfrm>
            <a:off x="7773237" y="3183832"/>
            <a:ext cx="602448" cy="237809"/>
          </a:xfrm>
          <a:prstGeom prst="rect">
            <a:avLst/>
          </a:prstGeom>
        </p:spPr>
      </p:pic>
      <p:pic>
        <p:nvPicPr>
          <p:cNvPr id="77" name="Picture 76">
            <a:extLst>
              <a:ext uri="{FF2B5EF4-FFF2-40B4-BE49-F238E27FC236}">
                <a16:creationId xmlns:a16="http://schemas.microsoft.com/office/drawing/2014/main" id="{D9BCA774-62FA-D143-98EA-2BAEA681E5C8}"/>
              </a:ext>
            </a:extLst>
          </p:cNvPr>
          <p:cNvPicPr>
            <a:picLocks noChangeAspect="1"/>
          </p:cNvPicPr>
          <p:nvPr/>
        </p:nvPicPr>
        <p:blipFill>
          <a:blip r:embed="rId4"/>
          <a:stretch>
            <a:fillRect/>
          </a:stretch>
        </p:blipFill>
        <p:spPr>
          <a:xfrm>
            <a:off x="8903104" y="2936302"/>
            <a:ext cx="602448" cy="237809"/>
          </a:xfrm>
          <a:prstGeom prst="rect">
            <a:avLst/>
          </a:prstGeom>
        </p:spPr>
      </p:pic>
      <p:sp>
        <p:nvSpPr>
          <p:cNvPr id="78" name="Content Placeholder 2">
            <a:extLst>
              <a:ext uri="{FF2B5EF4-FFF2-40B4-BE49-F238E27FC236}">
                <a16:creationId xmlns:a16="http://schemas.microsoft.com/office/drawing/2014/main" id="{19B595CF-B99A-3348-BA2B-E9B4CB3ECDA5}"/>
              </a:ext>
            </a:extLst>
          </p:cNvPr>
          <p:cNvSpPr txBox="1">
            <a:spLocks/>
          </p:cNvSpPr>
          <p:nvPr/>
        </p:nvSpPr>
        <p:spPr>
          <a:xfrm>
            <a:off x="5629627" y="2497505"/>
            <a:ext cx="1694166" cy="227223"/>
          </a:xfrm>
          <a:prstGeom prst="rect">
            <a:avLst/>
          </a:prstGeom>
          <a:noFill/>
          <a:ln w="31750">
            <a:no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b="1">
                <a:latin typeface="+mn-lt"/>
              </a:rPr>
              <a:t>Producer</a:t>
            </a:r>
          </a:p>
          <a:p>
            <a:endParaRPr lang="en-US" sz="1400">
              <a:latin typeface="+mn-lt"/>
            </a:endParaRPr>
          </a:p>
        </p:txBody>
      </p:sp>
      <p:sp>
        <p:nvSpPr>
          <p:cNvPr id="79" name="Content Placeholder 2">
            <a:extLst>
              <a:ext uri="{FF2B5EF4-FFF2-40B4-BE49-F238E27FC236}">
                <a16:creationId xmlns:a16="http://schemas.microsoft.com/office/drawing/2014/main" id="{84E1353A-2E12-ED4B-963F-7F305F806C79}"/>
              </a:ext>
            </a:extLst>
          </p:cNvPr>
          <p:cNvSpPr txBox="1">
            <a:spLocks/>
          </p:cNvSpPr>
          <p:nvPr/>
        </p:nvSpPr>
        <p:spPr>
          <a:xfrm>
            <a:off x="9691211" y="2501702"/>
            <a:ext cx="1694166" cy="224005"/>
          </a:xfrm>
          <a:prstGeom prst="rect">
            <a:avLst/>
          </a:prstGeom>
          <a:noFill/>
          <a:ln w="31750">
            <a:no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b="1">
                <a:latin typeface="+mn-lt"/>
              </a:rPr>
              <a:t>Consumer</a:t>
            </a:r>
          </a:p>
        </p:txBody>
      </p:sp>
      <p:cxnSp>
        <p:nvCxnSpPr>
          <p:cNvPr id="80" name="Connector: Elbow 80">
            <a:extLst>
              <a:ext uri="{FF2B5EF4-FFF2-40B4-BE49-F238E27FC236}">
                <a16:creationId xmlns:a16="http://schemas.microsoft.com/office/drawing/2014/main" id="{D74DCF99-8895-464F-920F-A2D5E26967F5}"/>
              </a:ext>
            </a:extLst>
          </p:cNvPr>
          <p:cNvCxnSpPr>
            <a:cxnSpLocks/>
            <a:stCxn id="72" idx="1"/>
            <a:endCxn id="81" idx="1"/>
          </p:cNvCxnSpPr>
          <p:nvPr/>
        </p:nvCxnSpPr>
        <p:spPr>
          <a:xfrm rot="10800000" flipH="1" flipV="1">
            <a:off x="5833254" y="3061234"/>
            <a:ext cx="314738" cy="407913"/>
          </a:xfrm>
          <a:prstGeom prst="bentConnector3">
            <a:avLst>
              <a:gd name="adj1" fmla="val -33203"/>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467A5CE1-15B9-E74F-B82C-E79074CF11B6}"/>
              </a:ext>
            </a:extLst>
          </p:cNvPr>
          <p:cNvSpPr/>
          <p:nvPr/>
        </p:nvSpPr>
        <p:spPr>
          <a:xfrm>
            <a:off x="6147992" y="3377162"/>
            <a:ext cx="687905" cy="1839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chemeClr val="tx1"/>
                </a:solidFill>
              </a:rPr>
              <a:t>L1 Cache</a:t>
            </a:r>
          </a:p>
        </p:txBody>
      </p:sp>
      <p:sp>
        <p:nvSpPr>
          <p:cNvPr id="82" name="Manual Operation 81">
            <a:extLst>
              <a:ext uri="{FF2B5EF4-FFF2-40B4-BE49-F238E27FC236}">
                <a16:creationId xmlns:a16="http://schemas.microsoft.com/office/drawing/2014/main" id="{B337B028-3C69-C04E-84FC-197F8A058DCF}"/>
              </a:ext>
            </a:extLst>
          </p:cNvPr>
          <p:cNvSpPr/>
          <p:nvPr/>
        </p:nvSpPr>
        <p:spPr>
          <a:xfrm rot="16200000">
            <a:off x="8031957" y="3476055"/>
            <a:ext cx="237735" cy="155121"/>
          </a:xfrm>
          <a:prstGeom prst="flowChartManualOperation">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Connector: Elbow 81">
            <a:extLst>
              <a:ext uri="{FF2B5EF4-FFF2-40B4-BE49-F238E27FC236}">
                <a16:creationId xmlns:a16="http://schemas.microsoft.com/office/drawing/2014/main" id="{37B7FD99-C955-3845-BF41-F6AD1E7866B2}"/>
              </a:ext>
            </a:extLst>
          </p:cNvPr>
          <p:cNvCxnSpPr>
            <a:cxnSpLocks/>
            <a:stCxn id="81" idx="3"/>
          </p:cNvCxnSpPr>
          <p:nvPr/>
        </p:nvCxnSpPr>
        <p:spPr>
          <a:xfrm flipV="1">
            <a:off x="6835897" y="3339104"/>
            <a:ext cx="937340" cy="130044"/>
          </a:xfrm>
          <a:prstGeom prst="bentConnector3">
            <a:avLst>
              <a:gd name="adj1" fmla="val 30600"/>
            </a:avLst>
          </a:prstGeom>
          <a:ln w="1905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4" name="TextBox 34">
            <a:extLst>
              <a:ext uri="{FF2B5EF4-FFF2-40B4-BE49-F238E27FC236}">
                <a16:creationId xmlns:a16="http://schemas.microsoft.com/office/drawing/2014/main" id="{8D7F9FC5-8A29-1F4D-9A5E-347C078B9A05}"/>
              </a:ext>
            </a:extLst>
          </p:cNvPr>
          <p:cNvSpPr txBox="1"/>
          <p:nvPr/>
        </p:nvSpPr>
        <p:spPr>
          <a:xfrm>
            <a:off x="7990126" y="3462375"/>
            <a:ext cx="315820" cy="18466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a:latin typeface="Calibri" panose="020F0502020204030204" pitchFamily="34" charset="0"/>
                <a:cs typeface="Calibri" panose="020F0502020204030204" pitchFamily="34" charset="0"/>
              </a:rPr>
              <a:t>ALU</a:t>
            </a:r>
            <a:endParaRPr lang="en-US" sz="1000">
              <a:latin typeface="Calibri" panose="020F0502020204030204" pitchFamily="34" charset="0"/>
              <a:cs typeface="Calibri" panose="020F0502020204030204" pitchFamily="34" charset="0"/>
            </a:endParaRPr>
          </a:p>
        </p:txBody>
      </p:sp>
      <p:sp>
        <p:nvSpPr>
          <p:cNvPr id="85" name="Rectangle 84">
            <a:extLst>
              <a:ext uri="{FF2B5EF4-FFF2-40B4-BE49-F238E27FC236}">
                <a16:creationId xmlns:a16="http://schemas.microsoft.com/office/drawing/2014/main" id="{9F29BAA6-0CDF-9846-8A5E-BEDD175AB6EC}"/>
              </a:ext>
            </a:extLst>
          </p:cNvPr>
          <p:cNvSpPr/>
          <p:nvPr/>
        </p:nvSpPr>
        <p:spPr>
          <a:xfrm>
            <a:off x="10193527" y="3377405"/>
            <a:ext cx="689530" cy="1843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chemeClr val="tx1"/>
                </a:solidFill>
              </a:rPr>
              <a:t>L1 Cache</a:t>
            </a:r>
          </a:p>
        </p:txBody>
      </p:sp>
      <p:cxnSp>
        <p:nvCxnSpPr>
          <p:cNvPr id="86" name="Connector: Elbow 79">
            <a:extLst>
              <a:ext uri="{FF2B5EF4-FFF2-40B4-BE49-F238E27FC236}">
                <a16:creationId xmlns:a16="http://schemas.microsoft.com/office/drawing/2014/main" id="{33CA8470-5C99-AB4C-A559-29339B5DA6E6}"/>
              </a:ext>
            </a:extLst>
          </p:cNvPr>
          <p:cNvCxnSpPr>
            <a:cxnSpLocks/>
            <a:endCxn id="82" idx="0"/>
          </p:cNvCxnSpPr>
          <p:nvPr/>
        </p:nvCxnSpPr>
        <p:spPr>
          <a:xfrm>
            <a:off x="7837467" y="3407985"/>
            <a:ext cx="235797" cy="145630"/>
          </a:xfrm>
          <a:prstGeom prst="bentConnector3">
            <a:avLst>
              <a:gd name="adj1" fmla="val 3634"/>
            </a:avLst>
          </a:prstGeom>
          <a:ln w="1905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0">
            <a:extLst>
              <a:ext uri="{FF2B5EF4-FFF2-40B4-BE49-F238E27FC236}">
                <a16:creationId xmlns:a16="http://schemas.microsoft.com/office/drawing/2014/main" id="{1C0EC034-077A-4643-A932-E2A4ED16EE27}"/>
              </a:ext>
            </a:extLst>
          </p:cNvPr>
          <p:cNvCxnSpPr>
            <a:cxnSpLocks/>
            <a:stCxn id="70" idx="3"/>
            <a:endCxn id="85" idx="3"/>
          </p:cNvCxnSpPr>
          <p:nvPr/>
        </p:nvCxnSpPr>
        <p:spPr>
          <a:xfrm flipH="1">
            <a:off x="10883057" y="3051739"/>
            <a:ext cx="300804" cy="417850"/>
          </a:xfrm>
          <a:prstGeom prst="bentConnector3">
            <a:avLst>
              <a:gd name="adj1" fmla="val -32570"/>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Content Placeholder 2">
            <a:extLst>
              <a:ext uri="{FF2B5EF4-FFF2-40B4-BE49-F238E27FC236}">
                <a16:creationId xmlns:a16="http://schemas.microsoft.com/office/drawing/2014/main" id="{FB67E351-08F5-0448-9B27-6860CB937CB1}"/>
              </a:ext>
            </a:extLst>
          </p:cNvPr>
          <p:cNvSpPr txBox="1">
            <a:spLocks/>
          </p:cNvSpPr>
          <p:nvPr/>
        </p:nvSpPr>
        <p:spPr>
          <a:xfrm>
            <a:off x="7595628" y="4215177"/>
            <a:ext cx="1822601" cy="289973"/>
          </a:xfrm>
          <a:prstGeom prst="rect">
            <a:avLst/>
          </a:prstGeom>
          <a:solidFill>
            <a:schemeClr val="bg1"/>
          </a:solidFill>
          <a:ln w="12700">
            <a:solidFill>
              <a:schemeClr val="tx1"/>
            </a:solid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spcBef>
                <a:spcPts val="0"/>
              </a:spcBef>
            </a:pPr>
            <a:r>
              <a:rPr lang="en-US" sz="1200">
                <a:latin typeface="Calibri" panose="020F0502020204030204" pitchFamily="34" charset="0"/>
                <a:cs typeface="Calibri" panose="020F0502020204030204" pitchFamily="34" charset="0"/>
              </a:rPr>
              <a:t>Main Memory</a:t>
            </a:r>
          </a:p>
          <a:p>
            <a:endParaRPr lang="en-US" sz="1400">
              <a:latin typeface="+mn-lt"/>
            </a:endParaRPr>
          </a:p>
        </p:txBody>
      </p:sp>
      <p:sp>
        <p:nvSpPr>
          <p:cNvPr id="89" name="Oval 88">
            <a:extLst>
              <a:ext uri="{FF2B5EF4-FFF2-40B4-BE49-F238E27FC236}">
                <a16:creationId xmlns:a16="http://schemas.microsoft.com/office/drawing/2014/main" id="{BAC94AC3-D335-194E-8FAF-F98E4D5F0FCE}"/>
              </a:ext>
            </a:extLst>
          </p:cNvPr>
          <p:cNvSpPr>
            <a:spLocks noChangeAspect="1"/>
          </p:cNvSpPr>
          <p:nvPr/>
        </p:nvSpPr>
        <p:spPr>
          <a:xfrm>
            <a:off x="5670726" y="2869889"/>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a:solidFill>
                  <a:schemeClr val="bg1"/>
                </a:solidFill>
              </a:rPr>
              <a:t>1</a:t>
            </a:r>
          </a:p>
        </p:txBody>
      </p:sp>
      <p:sp>
        <p:nvSpPr>
          <p:cNvPr id="90" name="Oval 89">
            <a:extLst>
              <a:ext uri="{FF2B5EF4-FFF2-40B4-BE49-F238E27FC236}">
                <a16:creationId xmlns:a16="http://schemas.microsoft.com/office/drawing/2014/main" id="{98EC6674-9ED1-D642-B4D8-916A102430C4}"/>
              </a:ext>
            </a:extLst>
          </p:cNvPr>
          <p:cNvSpPr>
            <a:spLocks noChangeAspect="1"/>
          </p:cNvSpPr>
          <p:nvPr/>
        </p:nvSpPr>
        <p:spPr>
          <a:xfrm>
            <a:off x="7126413" y="3152296"/>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a:solidFill>
                  <a:schemeClr val="bg1"/>
                </a:solidFill>
              </a:rPr>
              <a:t>2</a:t>
            </a:r>
          </a:p>
        </p:txBody>
      </p:sp>
      <p:cxnSp>
        <p:nvCxnSpPr>
          <p:cNvPr id="91" name="Connector: Elbow 80">
            <a:extLst>
              <a:ext uri="{FF2B5EF4-FFF2-40B4-BE49-F238E27FC236}">
                <a16:creationId xmlns:a16="http://schemas.microsoft.com/office/drawing/2014/main" id="{F86A7C4B-C561-B042-A101-211F4F72B1C2}"/>
              </a:ext>
            </a:extLst>
          </p:cNvPr>
          <p:cNvCxnSpPr>
            <a:cxnSpLocks/>
          </p:cNvCxnSpPr>
          <p:nvPr/>
        </p:nvCxnSpPr>
        <p:spPr>
          <a:xfrm>
            <a:off x="7108743" y="3124420"/>
            <a:ext cx="664494" cy="113793"/>
          </a:xfrm>
          <a:prstGeom prst="bentConnector3">
            <a:avLst>
              <a:gd name="adj1" fmla="val 50000"/>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6F1D053F-2FCE-3F46-B6F3-6777D0FC5C1C}"/>
              </a:ext>
            </a:extLst>
          </p:cNvPr>
          <p:cNvSpPr>
            <a:spLocks noChangeAspect="1"/>
          </p:cNvSpPr>
          <p:nvPr/>
        </p:nvSpPr>
        <p:spPr>
          <a:xfrm>
            <a:off x="6857765" y="3318309"/>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a:solidFill>
                  <a:schemeClr val="bg1"/>
                </a:solidFill>
              </a:rPr>
              <a:t>3</a:t>
            </a:r>
          </a:p>
        </p:txBody>
      </p:sp>
      <p:sp>
        <p:nvSpPr>
          <p:cNvPr id="93" name="Oval 92">
            <a:extLst>
              <a:ext uri="{FF2B5EF4-FFF2-40B4-BE49-F238E27FC236}">
                <a16:creationId xmlns:a16="http://schemas.microsoft.com/office/drawing/2014/main" id="{338BEA4D-7749-154B-8671-0A1CCD4E11E2}"/>
              </a:ext>
            </a:extLst>
          </p:cNvPr>
          <p:cNvSpPr>
            <a:spLocks noChangeAspect="1"/>
          </p:cNvSpPr>
          <p:nvPr/>
        </p:nvSpPr>
        <p:spPr>
          <a:xfrm>
            <a:off x="7680171" y="3439114"/>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a:solidFill>
                  <a:schemeClr val="bg1"/>
                </a:solidFill>
              </a:rPr>
              <a:t>4</a:t>
            </a:r>
          </a:p>
        </p:txBody>
      </p:sp>
      <p:sp>
        <p:nvSpPr>
          <p:cNvPr id="94" name="Oval 93">
            <a:extLst>
              <a:ext uri="{FF2B5EF4-FFF2-40B4-BE49-F238E27FC236}">
                <a16:creationId xmlns:a16="http://schemas.microsoft.com/office/drawing/2014/main" id="{DB6F6F5F-07FB-3546-AB04-4BBB9DC5A7A1}"/>
              </a:ext>
            </a:extLst>
          </p:cNvPr>
          <p:cNvSpPr>
            <a:spLocks noChangeAspect="1"/>
          </p:cNvSpPr>
          <p:nvPr/>
        </p:nvSpPr>
        <p:spPr>
          <a:xfrm>
            <a:off x="6853482" y="3547899"/>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a:solidFill>
                  <a:schemeClr val="bg1"/>
                </a:solidFill>
              </a:rPr>
              <a:t>7</a:t>
            </a:r>
          </a:p>
        </p:txBody>
      </p:sp>
      <p:sp>
        <p:nvSpPr>
          <p:cNvPr id="95" name="Oval 94">
            <a:extLst>
              <a:ext uri="{FF2B5EF4-FFF2-40B4-BE49-F238E27FC236}">
                <a16:creationId xmlns:a16="http://schemas.microsoft.com/office/drawing/2014/main" id="{90826D43-7A44-9044-BE13-17A7BAB88986}"/>
              </a:ext>
            </a:extLst>
          </p:cNvPr>
          <p:cNvSpPr>
            <a:spLocks noChangeAspect="1"/>
          </p:cNvSpPr>
          <p:nvPr/>
        </p:nvSpPr>
        <p:spPr>
          <a:xfrm>
            <a:off x="9744632" y="2874554"/>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a:solidFill>
                  <a:schemeClr val="bg1"/>
                </a:solidFill>
              </a:rPr>
              <a:t>6</a:t>
            </a:r>
          </a:p>
        </p:txBody>
      </p:sp>
      <p:sp>
        <p:nvSpPr>
          <p:cNvPr id="96" name="Oval 95">
            <a:extLst>
              <a:ext uri="{FF2B5EF4-FFF2-40B4-BE49-F238E27FC236}">
                <a16:creationId xmlns:a16="http://schemas.microsoft.com/office/drawing/2014/main" id="{F265604D-AF9B-624D-BC4B-992BDD728D1F}"/>
              </a:ext>
            </a:extLst>
          </p:cNvPr>
          <p:cNvSpPr>
            <a:spLocks noChangeAspect="1"/>
          </p:cNvSpPr>
          <p:nvPr/>
        </p:nvSpPr>
        <p:spPr>
          <a:xfrm>
            <a:off x="8762253" y="3169632"/>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a:solidFill>
                  <a:schemeClr val="bg1"/>
                </a:solidFill>
              </a:rPr>
              <a:t>5</a:t>
            </a:r>
          </a:p>
        </p:txBody>
      </p:sp>
      <p:cxnSp>
        <p:nvCxnSpPr>
          <p:cNvPr id="97" name="Connector: Elbow 81">
            <a:extLst>
              <a:ext uri="{FF2B5EF4-FFF2-40B4-BE49-F238E27FC236}">
                <a16:creationId xmlns:a16="http://schemas.microsoft.com/office/drawing/2014/main" id="{5340AA01-D5A6-4740-9D2A-D26B97633FDF}"/>
              </a:ext>
            </a:extLst>
          </p:cNvPr>
          <p:cNvCxnSpPr>
            <a:cxnSpLocks/>
            <a:stCxn id="82" idx="2"/>
          </p:cNvCxnSpPr>
          <p:nvPr/>
        </p:nvCxnSpPr>
        <p:spPr>
          <a:xfrm flipV="1">
            <a:off x="8228385" y="3170725"/>
            <a:ext cx="748537" cy="382890"/>
          </a:xfrm>
          <a:prstGeom prst="bentConnector3">
            <a:avLst>
              <a:gd name="adj1" fmla="val 100457"/>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B333B055-4D76-1D4F-B5DB-3D08F36A00C8}"/>
              </a:ext>
            </a:extLst>
          </p:cNvPr>
          <p:cNvSpPr>
            <a:spLocks noChangeAspect="1"/>
          </p:cNvSpPr>
          <p:nvPr/>
        </p:nvSpPr>
        <p:spPr>
          <a:xfrm>
            <a:off x="11212186" y="2874554"/>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a:solidFill>
                  <a:schemeClr val="bg1"/>
                </a:solidFill>
              </a:rPr>
              <a:t>8</a:t>
            </a:r>
          </a:p>
        </p:txBody>
      </p:sp>
      <p:cxnSp>
        <p:nvCxnSpPr>
          <p:cNvPr id="99" name="Straight Arrow Connector 98">
            <a:extLst>
              <a:ext uri="{FF2B5EF4-FFF2-40B4-BE49-F238E27FC236}">
                <a16:creationId xmlns:a16="http://schemas.microsoft.com/office/drawing/2014/main" id="{FF61D644-5021-D549-BC47-D4AD7AA2C61D}"/>
              </a:ext>
            </a:extLst>
          </p:cNvPr>
          <p:cNvCxnSpPr>
            <a:cxnSpLocks/>
            <a:stCxn id="77" idx="3"/>
            <a:endCxn id="70" idx="1"/>
          </p:cNvCxnSpPr>
          <p:nvPr/>
        </p:nvCxnSpPr>
        <p:spPr bwMode="auto">
          <a:xfrm flipV="1">
            <a:off x="9505552" y="3051739"/>
            <a:ext cx="402820" cy="3468"/>
          </a:xfrm>
          <a:prstGeom prst="straightConnector1">
            <a:avLst/>
          </a:prstGeom>
          <a:noFill/>
          <a:ln w="19050">
            <a:solidFill>
              <a:schemeClr val="tx1"/>
            </a:solidFill>
            <a:prstDash val="solid"/>
            <a:round/>
            <a:headEnd/>
            <a:tailEnd type="triangle"/>
          </a:ln>
          <a:extLst>
            <a:ext uri="{909E8E84-426E-40dd-AFC4-6F175D3DCCD1}">
              <a14:hiddenFill xmlns="" xmlns:a14="http://schemas.microsoft.com/office/drawing/2010/main">
                <a:noFill/>
              </a14:hiddenFill>
            </a:ext>
          </a:extLst>
        </p:spPr>
      </p:cxnSp>
      <p:cxnSp>
        <p:nvCxnSpPr>
          <p:cNvPr id="100" name="Connector: Elbow 81">
            <a:extLst>
              <a:ext uri="{FF2B5EF4-FFF2-40B4-BE49-F238E27FC236}">
                <a16:creationId xmlns:a16="http://schemas.microsoft.com/office/drawing/2014/main" id="{CEEA9B14-F004-C74E-BB4B-3D0630319F20}"/>
              </a:ext>
            </a:extLst>
          </p:cNvPr>
          <p:cNvCxnSpPr>
            <a:cxnSpLocks/>
            <a:stCxn id="82" idx="2"/>
          </p:cNvCxnSpPr>
          <p:nvPr/>
        </p:nvCxnSpPr>
        <p:spPr>
          <a:xfrm flipH="1">
            <a:off x="6701512" y="3553615"/>
            <a:ext cx="1526873" cy="21777"/>
          </a:xfrm>
          <a:prstGeom prst="bentConnector5">
            <a:avLst>
              <a:gd name="adj1" fmla="val -14972"/>
              <a:gd name="adj2" fmla="val 698462"/>
              <a:gd name="adj3" fmla="val 99822"/>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1" name="Content Placeholder 2">
            <a:extLst>
              <a:ext uri="{FF2B5EF4-FFF2-40B4-BE49-F238E27FC236}">
                <a16:creationId xmlns:a16="http://schemas.microsoft.com/office/drawing/2014/main" id="{4E76A702-36D3-924F-892D-5B936810FC14}"/>
              </a:ext>
            </a:extLst>
          </p:cNvPr>
          <p:cNvSpPr txBox="1">
            <a:spLocks/>
          </p:cNvSpPr>
          <p:nvPr/>
        </p:nvSpPr>
        <p:spPr>
          <a:xfrm>
            <a:off x="10070573" y="3821773"/>
            <a:ext cx="935437" cy="182100"/>
          </a:xfrm>
          <a:prstGeom prst="rect">
            <a:avLst/>
          </a:prstGeom>
          <a:solidFill>
            <a:schemeClr val="bg1"/>
          </a:solidFill>
          <a:ln w="12700">
            <a:solidFill>
              <a:schemeClr val="tx1"/>
            </a:solidFill>
          </a:ln>
        </p:spPr>
        <p:txBody>
          <a:bodyPr lIns="45720" rIns="45720">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a:latin typeface="Calibri" panose="020F0502020204030204" pitchFamily="34" charset="0"/>
                <a:cs typeface="Calibri" panose="020F0502020204030204" pitchFamily="34" charset="0"/>
              </a:rPr>
              <a:t>L2 Cache</a:t>
            </a:r>
          </a:p>
          <a:p>
            <a:endParaRPr lang="en-US" sz="1400">
              <a:latin typeface="+mn-lt"/>
            </a:endParaRPr>
          </a:p>
        </p:txBody>
      </p:sp>
      <p:cxnSp>
        <p:nvCxnSpPr>
          <p:cNvPr id="102" name="Straight Arrow Connector 101">
            <a:extLst>
              <a:ext uri="{FF2B5EF4-FFF2-40B4-BE49-F238E27FC236}">
                <a16:creationId xmlns:a16="http://schemas.microsoft.com/office/drawing/2014/main" id="{78E18B76-0CA2-A54E-AEFB-232090672489}"/>
              </a:ext>
            </a:extLst>
          </p:cNvPr>
          <p:cNvCxnSpPr>
            <a:cxnSpLocks/>
            <a:stCxn id="71" idx="3"/>
            <a:endCxn id="101" idx="1"/>
          </p:cNvCxnSpPr>
          <p:nvPr/>
        </p:nvCxnSpPr>
        <p:spPr bwMode="auto">
          <a:xfrm flipV="1">
            <a:off x="9207115" y="3912823"/>
            <a:ext cx="863458" cy="6199"/>
          </a:xfrm>
          <a:prstGeom prst="straightConnector1">
            <a:avLst/>
          </a:prstGeom>
          <a:noFill/>
          <a:ln w="19050">
            <a:solidFill>
              <a:schemeClr val="tx1"/>
            </a:solidFill>
            <a:prstDash val="solid"/>
            <a:round/>
            <a:headEnd type="triangle"/>
            <a:tailEnd type="triangle"/>
          </a:ln>
          <a:extLst>
            <a:ext uri="{909E8E84-426E-40dd-AFC4-6F175D3DCCD1}">
              <a14:hiddenFill xmlns="" xmlns:a14="http://schemas.microsoft.com/office/drawing/2010/main">
                <a:noFill/>
              </a14:hiddenFill>
            </a:ext>
          </a:extLst>
        </p:spPr>
      </p:cxnSp>
      <p:sp>
        <p:nvSpPr>
          <p:cNvPr id="103" name="Content Placeholder 2">
            <a:extLst>
              <a:ext uri="{FF2B5EF4-FFF2-40B4-BE49-F238E27FC236}">
                <a16:creationId xmlns:a16="http://schemas.microsoft.com/office/drawing/2014/main" id="{6EED3D35-1F27-DF4A-AF12-7BD823277625}"/>
              </a:ext>
            </a:extLst>
          </p:cNvPr>
          <p:cNvSpPr txBox="1">
            <a:spLocks/>
          </p:cNvSpPr>
          <p:nvPr/>
        </p:nvSpPr>
        <p:spPr>
          <a:xfrm>
            <a:off x="6024225" y="3827582"/>
            <a:ext cx="935437" cy="182100"/>
          </a:xfrm>
          <a:prstGeom prst="rect">
            <a:avLst/>
          </a:prstGeom>
          <a:solidFill>
            <a:schemeClr val="bg1"/>
          </a:solidFill>
          <a:ln w="12700">
            <a:solidFill>
              <a:schemeClr val="tx1"/>
            </a:solidFill>
          </a:ln>
        </p:spPr>
        <p:txBody>
          <a:bodyPr lIns="45720" rIns="45720">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100">
                <a:latin typeface="Calibri" panose="020F0502020204030204" pitchFamily="34" charset="0"/>
                <a:cs typeface="Calibri" panose="020F0502020204030204" pitchFamily="34" charset="0"/>
              </a:rPr>
              <a:t>L2 Cache</a:t>
            </a:r>
          </a:p>
          <a:p>
            <a:endParaRPr lang="en-US" sz="1400">
              <a:latin typeface="+mn-lt"/>
            </a:endParaRPr>
          </a:p>
        </p:txBody>
      </p:sp>
      <p:cxnSp>
        <p:nvCxnSpPr>
          <p:cNvPr id="104" name="Straight Arrow Connector 103">
            <a:extLst>
              <a:ext uri="{FF2B5EF4-FFF2-40B4-BE49-F238E27FC236}">
                <a16:creationId xmlns:a16="http://schemas.microsoft.com/office/drawing/2014/main" id="{19085F80-E346-404E-ABE0-EFE4DBF87B5E}"/>
              </a:ext>
            </a:extLst>
          </p:cNvPr>
          <p:cNvCxnSpPr>
            <a:cxnSpLocks/>
            <a:stCxn id="71" idx="1"/>
            <a:endCxn id="103" idx="3"/>
          </p:cNvCxnSpPr>
          <p:nvPr/>
        </p:nvCxnSpPr>
        <p:spPr bwMode="auto">
          <a:xfrm flipH="1" flipV="1">
            <a:off x="6959662" y="3918632"/>
            <a:ext cx="847081" cy="390"/>
          </a:xfrm>
          <a:prstGeom prst="straightConnector1">
            <a:avLst/>
          </a:prstGeom>
          <a:noFill/>
          <a:ln w="19050">
            <a:solidFill>
              <a:schemeClr val="tx1"/>
            </a:solidFill>
            <a:prstDash val="solid"/>
            <a:round/>
            <a:headEnd type="triangle"/>
            <a:tailEnd type="triangle"/>
          </a:ln>
          <a:extLst>
            <a:ext uri="{909E8E84-426E-40dd-AFC4-6F175D3DCCD1}">
              <a14:hiddenFill xmlns="" xmlns:a14="http://schemas.microsoft.com/office/drawing/2010/main">
                <a:noFill/>
              </a14:hiddenFill>
            </a:ext>
          </a:extLst>
        </p:spPr>
      </p:cxnSp>
      <p:cxnSp>
        <p:nvCxnSpPr>
          <p:cNvPr id="105" name="Straight Arrow Connector 104">
            <a:extLst>
              <a:ext uri="{FF2B5EF4-FFF2-40B4-BE49-F238E27FC236}">
                <a16:creationId xmlns:a16="http://schemas.microsoft.com/office/drawing/2014/main" id="{17E3BB04-8790-0B41-AF13-B8B57C87DE37}"/>
              </a:ext>
            </a:extLst>
          </p:cNvPr>
          <p:cNvCxnSpPr>
            <a:cxnSpLocks/>
            <a:stCxn id="71" idx="2"/>
            <a:endCxn id="88" idx="0"/>
          </p:cNvCxnSpPr>
          <p:nvPr/>
        </p:nvCxnSpPr>
        <p:spPr bwMode="auto">
          <a:xfrm>
            <a:off x="8506929" y="4010462"/>
            <a:ext cx="0" cy="204715"/>
          </a:xfrm>
          <a:prstGeom prst="straightConnector1">
            <a:avLst/>
          </a:prstGeom>
          <a:noFill/>
          <a:ln w="19050">
            <a:solidFill>
              <a:schemeClr val="tx1"/>
            </a:solidFill>
            <a:prstDash val="solid"/>
            <a:round/>
            <a:headEnd type="triangle"/>
            <a:tailEnd type="triangle"/>
          </a:ln>
          <a:extLst>
            <a:ext uri="{909E8E84-426E-40dd-AFC4-6F175D3DCCD1}">
              <a14:hiddenFill xmlns="" xmlns:a14="http://schemas.microsoft.com/office/drawing/2010/main">
                <a:noFill/>
              </a14:hiddenFill>
            </a:ext>
          </a:extLst>
        </p:spPr>
      </p:cxnSp>
      <p:cxnSp>
        <p:nvCxnSpPr>
          <p:cNvPr id="106" name="Straight Arrow Connector 105">
            <a:extLst>
              <a:ext uri="{FF2B5EF4-FFF2-40B4-BE49-F238E27FC236}">
                <a16:creationId xmlns:a16="http://schemas.microsoft.com/office/drawing/2014/main" id="{C696610B-1E52-FA4E-B175-743574F225D7}"/>
              </a:ext>
            </a:extLst>
          </p:cNvPr>
          <p:cNvCxnSpPr>
            <a:cxnSpLocks/>
            <a:stCxn id="81" idx="2"/>
            <a:endCxn id="103" idx="0"/>
          </p:cNvCxnSpPr>
          <p:nvPr/>
        </p:nvCxnSpPr>
        <p:spPr bwMode="auto">
          <a:xfrm flipH="1">
            <a:off x="6491944" y="3561133"/>
            <a:ext cx="1" cy="266449"/>
          </a:xfrm>
          <a:prstGeom prst="straightConnector1">
            <a:avLst/>
          </a:prstGeom>
          <a:noFill/>
          <a:ln w="19050">
            <a:solidFill>
              <a:schemeClr val="tx1"/>
            </a:solidFill>
            <a:prstDash val="solid"/>
            <a:round/>
            <a:headEnd type="triangle"/>
            <a:tailEnd type="triangle"/>
          </a:ln>
          <a:extLst>
            <a:ext uri="{909E8E84-426E-40dd-AFC4-6F175D3DCCD1}">
              <a14:hiddenFill xmlns="" xmlns:a14="http://schemas.microsoft.com/office/drawing/2010/main">
                <a:noFill/>
              </a14:hiddenFill>
            </a:ext>
          </a:extLst>
        </p:spPr>
      </p:cxnSp>
      <p:cxnSp>
        <p:nvCxnSpPr>
          <p:cNvPr id="107" name="Straight Arrow Connector 106">
            <a:extLst>
              <a:ext uri="{FF2B5EF4-FFF2-40B4-BE49-F238E27FC236}">
                <a16:creationId xmlns:a16="http://schemas.microsoft.com/office/drawing/2014/main" id="{3140B542-7CD4-044B-AE57-F4DBF602EE56}"/>
              </a:ext>
            </a:extLst>
          </p:cNvPr>
          <p:cNvCxnSpPr>
            <a:cxnSpLocks/>
            <a:stCxn id="85" idx="2"/>
            <a:endCxn id="101" idx="0"/>
          </p:cNvCxnSpPr>
          <p:nvPr/>
        </p:nvCxnSpPr>
        <p:spPr bwMode="auto">
          <a:xfrm>
            <a:off x="10538292" y="3561773"/>
            <a:ext cx="0" cy="260000"/>
          </a:xfrm>
          <a:prstGeom prst="straightConnector1">
            <a:avLst/>
          </a:prstGeom>
          <a:noFill/>
          <a:ln w="19050">
            <a:solidFill>
              <a:schemeClr val="tx1"/>
            </a:solidFill>
            <a:prstDash val="solid"/>
            <a:round/>
            <a:headEnd type="triangle"/>
            <a:tailEnd type="triangle"/>
          </a:ln>
          <a:extLst>
            <a:ext uri="{909E8E84-426E-40dd-AFC4-6F175D3DCCD1}">
              <a14:hiddenFill xmlns="" xmlns:a14="http://schemas.microsoft.com/office/drawing/2010/main">
                <a:noFill/>
              </a14:hiddenFill>
            </a:ext>
          </a:extLst>
        </p:spPr>
      </p:cxnSp>
      <p:cxnSp>
        <p:nvCxnSpPr>
          <p:cNvPr id="108" name="Connector: Elbow 81">
            <a:extLst>
              <a:ext uri="{FF2B5EF4-FFF2-40B4-BE49-F238E27FC236}">
                <a16:creationId xmlns:a16="http://schemas.microsoft.com/office/drawing/2014/main" id="{833B28E7-B21F-874E-A3FF-85795D381F19}"/>
              </a:ext>
            </a:extLst>
          </p:cNvPr>
          <p:cNvCxnSpPr>
            <a:cxnSpLocks/>
            <a:stCxn id="76" idx="3"/>
          </p:cNvCxnSpPr>
          <p:nvPr/>
        </p:nvCxnSpPr>
        <p:spPr>
          <a:xfrm flipV="1">
            <a:off x="8375685" y="3089997"/>
            <a:ext cx="527419" cy="212740"/>
          </a:xfrm>
          <a:prstGeom prst="bentConnector3">
            <a:avLst>
              <a:gd name="adj1" fmla="val 68845"/>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6" name="Glow">
            <a:extLst>
              <a:ext uri="{FF2B5EF4-FFF2-40B4-BE49-F238E27FC236}">
                <a16:creationId xmlns:a16="http://schemas.microsoft.com/office/drawing/2014/main" id="{2902A368-493A-B34C-AC5D-33E0924FEB96}"/>
              </a:ext>
            </a:extLst>
          </p:cNvPr>
          <p:cNvSpPr/>
          <p:nvPr/>
        </p:nvSpPr>
        <p:spPr>
          <a:xfrm>
            <a:off x="5637449" y="2763189"/>
            <a:ext cx="1679637" cy="1323461"/>
          </a:xfrm>
          <a:prstGeom prst="rect">
            <a:avLst/>
          </a:prstGeom>
          <a:noFill/>
          <a:ln w="0">
            <a:solidFill>
              <a:schemeClr val="accent4">
                <a:lumMod val="40000"/>
                <a:lumOff val="60000"/>
                <a:alpha val="25000"/>
              </a:schemeClr>
            </a:solidFill>
            <a:prstDash val="dash"/>
          </a:ln>
          <a:effectLst>
            <a:glow rad="177800">
              <a:srgbClr val="FFC000">
                <a:alpha val="4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low">
            <a:extLst>
              <a:ext uri="{FF2B5EF4-FFF2-40B4-BE49-F238E27FC236}">
                <a16:creationId xmlns:a16="http://schemas.microsoft.com/office/drawing/2014/main" id="{BA259DBE-3635-494A-84A7-D080CBEC0296}"/>
              </a:ext>
            </a:extLst>
          </p:cNvPr>
          <p:cNvSpPr/>
          <p:nvPr/>
        </p:nvSpPr>
        <p:spPr>
          <a:xfrm>
            <a:off x="9698473" y="2752105"/>
            <a:ext cx="1679637" cy="1323461"/>
          </a:xfrm>
          <a:prstGeom prst="rect">
            <a:avLst/>
          </a:prstGeom>
          <a:noFill/>
          <a:ln w="0">
            <a:solidFill>
              <a:schemeClr val="accent4">
                <a:lumMod val="40000"/>
                <a:lumOff val="60000"/>
                <a:alpha val="25000"/>
              </a:schemeClr>
            </a:solidFill>
            <a:prstDash val="dash"/>
          </a:ln>
          <a:effectLst>
            <a:glow rad="177800">
              <a:srgbClr val="FFC000">
                <a:alpha val="4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Glow">
            <a:extLst>
              <a:ext uri="{FF2B5EF4-FFF2-40B4-BE49-F238E27FC236}">
                <a16:creationId xmlns:a16="http://schemas.microsoft.com/office/drawing/2014/main" id="{5AB0420F-8AF8-A14A-97DC-B2752E8B1CDE}"/>
              </a:ext>
            </a:extLst>
          </p:cNvPr>
          <p:cNvSpPr/>
          <p:nvPr/>
        </p:nvSpPr>
        <p:spPr>
          <a:xfrm>
            <a:off x="7777705" y="3196367"/>
            <a:ext cx="586406" cy="210600"/>
          </a:xfrm>
          <a:prstGeom prst="rect">
            <a:avLst/>
          </a:prstGeom>
          <a:noFill/>
          <a:ln w="0">
            <a:solidFill>
              <a:srgbClr val="FFC000">
                <a:alpha val="25000"/>
              </a:srgbClr>
            </a:solidFill>
            <a:prstDash val="dash"/>
          </a:ln>
          <a:effectLst>
            <a:glow rad="177800">
              <a:srgbClr val="FFC000">
                <a:alpha val="4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Connector: Elbow 80">
            <a:extLst>
              <a:ext uri="{FF2B5EF4-FFF2-40B4-BE49-F238E27FC236}">
                <a16:creationId xmlns:a16="http://schemas.microsoft.com/office/drawing/2014/main" id="{D595CC4D-A4A3-9745-959A-2872437305EF}"/>
              </a:ext>
            </a:extLst>
          </p:cNvPr>
          <p:cNvCxnSpPr>
            <a:cxnSpLocks/>
          </p:cNvCxnSpPr>
          <p:nvPr/>
        </p:nvCxnSpPr>
        <p:spPr>
          <a:xfrm rot="16200000" flipH="1">
            <a:off x="5728041" y="3093290"/>
            <a:ext cx="411732" cy="339985"/>
          </a:xfrm>
          <a:prstGeom prst="bentConnector3">
            <a:avLst>
              <a:gd name="adj1" fmla="val 100895"/>
            </a:avLst>
          </a:prstGeom>
          <a:ln w="19050">
            <a:solidFill>
              <a:schemeClr val="tx1">
                <a:alpha val="1000"/>
              </a:schemeClr>
            </a:solidFill>
            <a:tailEnd type="triangle"/>
          </a:ln>
          <a:effectLst>
            <a:glow rad="177800">
              <a:srgbClr val="FFC000">
                <a:alpha val="45000"/>
              </a:srgbClr>
            </a:glow>
          </a:effectLst>
        </p:spPr>
        <p:style>
          <a:lnRef idx="1">
            <a:schemeClr val="accent1"/>
          </a:lnRef>
          <a:fillRef idx="0">
            <a:schemeClr val="accent1"/>
          </a:fillRef>
          <a:effectRef idx="0">
            <a:schemeClr val="accent1"/>
          </a:effectRef>
          <a:fontRef idx="minor">
            <a:schemeClr val="tx1"/>
          </a:fontRef>
        </p:style>
      </p:cxnSp>
      <p:sp>
        <p:nvSpPr>
          <p:cNvPr id="57" name="Manual Operation 56">
            <a:extLst>
              <a:ext uri="{FF2B5EF4-FFF2-40B4-BE49-F238E27FC236}">
                <a16:creationId xmlns:a16="http://schemas.microsoft.com/office/drawing/2014/main" id="{725748CF-712E-FF4D-B2F9-579EA383B094}"/>
              </a:ext>
            </a:extLst>
          </p:cNvPr>
          <p:cNvSpPr/>
          <p:nvPr/>
        </p:nvSpPr>
        <p:spPr>
          <a:xfrm rot="16200000">
            <a:off x="8024631" y="3489675"/>
            <a:ext cx="265100" cy="137160"/>
          </a:xfrm>
          <a:prstGeom prst="flowChartManualOperation">
            <a:avLst/>
          </a:prstGeom>
          <a:noFill/>
          <a:ln w="0">
            <a:solidFill>
              <a:schemeClr val="accent4">
                <a:lumMod val="40000"/>
                <a:lumOff val="60000"/>
                <a:alpha val="25000"/>
              </a:schemeClr>
            </a:solidFill>
          </a:ln>
          <a:effectLst>
            <a:glow rad="127000">
              <a:srgbClr val="FFC000">
                <a:alpha val="4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Connector: Elbow 80">
            <a:extLst>
              <a:ext uri="{FF2B5EF4-FFF2-40B4-BE49-F238E27FC236}">
                <a16:creationId xmlns:a16="http://schemas.microsoft.com/office/drawing/2014/main" id="{7D868593-53B2-6F40-B4D7-397D848F766A}"/>
              </a:ext>
            </a:extLst>
          </p:cNvPr>
          <p:cNvCxnSpPr>
            <a:cxnSpLocks/>
          </p:cNvCxnSpPr>
          <p:nvPr/>
        </p:nvCxnSpPr>
        <p:spPr>
          <a:xfrm>
            <a:off x="7114378" y="3118476"/>
            <a:ext cx="643522" cy="119736"/>
          </a:xfrm>
          <a:prstGeom prst="bentConnector3">
            <a:avLst>
              <a:gd name="adj1" fmla="val 50000"/>
            </a:avLst>
          </a:prstGeom>
          <a:ln w="19050">
            <a:solidFill>
              <a:schemeClr val="tx1">
                <a:alpha val="1000"/>
              </a:schemeClr>
            </a:solidFill>
            <a:tailEnd type="triangle"/>
          </a:ln>
          <a:effectLst>
            <a:glow rad="177800">
              <a:srgbClr val="FFC000">
                <a:alpha val="45000"/>
              </a:srgbClr>
            </a:glow>
          </a:effectLst>
        </p:spPr>
        <p:style>
          <a:lnRef idx="1">
            <a:schemeClr val="accent1"/>
          </a:lnRef>
          <a:fillRef idx="0">
            <a:schemeClr val="accent1"/>
          </a:fillRef>
          <a:effectRef idx="0">
            <a:schemeClr val="accent1"/>
          </a:effectRef>
          <a:fontRef idx="minor">
            <a:schemeClr val="tx1"/>
          </a:fontRef>
        </p:style>
      </p:cxnSp>
      <p:cxnSp>
        <p:nvCxnSpPr>
          <p:cNvPr id="62" name="Connector: Elbow 79">
            <a:extLst>
              <a:ext uri="{FF2B5EF4-FFF2-40B4-BE49-F238E27FC236}">
                <a16:creationId xmlns:a16="http://schemas.microsoft.com/office/drawing/2014/main" id="{BDCF9CA9-7B38-F440-9F5A-CE1A2EBC2F3E}"/>
              </a:ext>
            </a:extLst>
          </p:cNvPr>
          <p:cNvCxnSpPr>
            <a:cxnSpLocks/>
            <a:endCxn id="81" idx="3"/>
          </p:cNvCxnSpPr>
          <p:nvPr/>
        </p:nvCxnSpPr>
        <p:spPr>
          <a:xfrm rot="10800000" flipV="1">
            <a:off x="6835898" y="3339816"/>
            <a:ext cx="897435" cy="129331"/>
          </a:xfrm>
          <a:prstGeom prst="bentConnector3">
            <a:avLst>
              <a:gd name="adj1" fmla="val 67554"/>
            </a:avLst>
          </a:prstGeom>
          <a:ln w="19050">
            <a:solidFill>
              <a:schemeClr val="accent1">
                <a:alpha val="1000"/>
              </a:schemeClr>
            </a:solidFill>
            <a:prstDash val="solid"/>
            <a:tailEnd type="triangle"/>
          </a:ln>
          <a:effectLst>
            <a:glow rad="177800">
              <a:srgbClr val="FFC000">
                <a:alpha val="45000"/>
              </a:srgbClr>
            </a:glow>
          </a:effectLst>
        </p:spPr>
        <p:style>
          <a:lnRef idx="1">
            <a:schemeClr val="accent1"/>
          </a:lnRef>
          <a:fillRef idx="0">
            <a:schemeClr val="accent1"/>
          </a:fillRef>
          <a:effectRef idx="0">
            <a:schemeClr val="accent1"/>
          </a:effectRef>
          <a:fontRef idx="minor">
            <a:schemeClr val="tx1"/>
          </a:fontRef>
        </p:style>
      </p:cxnSp>
      <p:cxnSp>
        <p:nvCxnSpPr>
          <p:cNvPr id="110" name="Connector: Elbow 80">
            <a:extLst>
              <a:ext uri="{FF2B5EF4-FFF2-40B4-BE49-F238E27FC236}">
                <a16:creationId xmlns:a16="http://schemas.microsoft.com/office/drawing/2014/main" id="{B1DC82CD-F77D-2A4D-858D-F0CDE7CE487C}"/>
              </a:ext>
            </a:extLst>
          </p:cNvPr>
          <p:cNvCxnSpPr>
            <a:cxnSpLocks/>
          </p:cNvCxnSpPr>
          <p:nvPr/>
        </p:nvCxnSpPr>
        <p:spPr>
          <a:xfrm>
            <a:off x="6701512" y="3582662"/>
            <a:ext cx="1752746" cy="135253"/>
          </a:xfrm>
          <a:prstGeom prst="bentConnector3">
            <a:avLst>
              <a:gd name="adj1" fmla="val 336"/>
            </a:avLst>
          </a:prstGeom>
          <a:ln w="19050">
            <a:solidFill>
              <a:schemeClr val="tx1">
                <a:alpha val="1000"/>
              </a:schemeClr>
            </a:solidFill>
            <a:tailEnd type="triangle"/>
          </a:ln>
          <a:effectLst>
            <a:glow rad="177800">
              <a:srgbClr val="FFC000">
                <a:alpha val="45000"/>
              </a:srgbClr>
            </a:glow>
          </a:effectLst>
        </p:spPr>
        <p:style>
          <a:lnRef idx="1">
            <a:schemeClr val="accent1"/>
          </a:lnRef>
          <a:fillRef idx="0">
            <a:schemeClr val="accent1"/>
          </a:fillRef>
          <a:effectRef idx="0">
            <a:schemeClr val="accent1"/>
          </a:effectRef>
          <a:fontRef idx="minor">
            <a:schemeClr val="tx1"/>
          </a:fontRef>
        </p:style>
      </p:cxnSp>
      <p:cxnSp>
        <p:nvCxnSpPr>
          <p:cNvPr id="111" name="Connector: Elbow 80">
            <a:extLst>
              <a:ext uri="{FF2B5EF4-FFF2-40B4-BE49-F238E27FC236}">
                <a16:creationId xmlns:a16="http://schemas.microsoft.com/office/drawing/2014/main" id="{11351E04-3A8D-3849-A965-8F851A199303}"/>
              </a:ext>
            </a:extLst>
          </p:cNvPr>
          <p:cNvCxnSpPr>
            <a:cxnSpLocks/>
            <a:stCxn id="84" idx="3"/>
          </p:cNvCxnSpPr>
          <p:nvPr/>
        </p:nvCxnSpPr>
        <p:spPr>
          <a:xfrm flipV="1">
            <a:off x="8305946" y="3195486"/>
            <a:ext cx="670976" cy="359222"/>
          </a:xfrm>
          <a:prstGeom prst="bentConnector3">
            <a:avLst>
              <a:gd name="adj1" fmla="val 101179"/>
            </a:avLst>
          </a:prstGeom>
          <a:ln w="19050">
            <a:solidFill>
              <a:schemeClr val="tx1">
                <a:alpha val="1000"/>
              </a:schemeClr>
            </a:solidFill>
            <a:tailEnd type="triangle"/>
          </a:ln>
          <a:effectLst>
            <a:glow rad="177800">
              <a:srgbClr val="FFC000">
                <a:alpha val="45000"/>
              </a:srgbClr>
            </a:glow>
          </a:effectLst>
        </p:spPr>
        <p:style>
          <a:lnRef idx="1">
            <a:schemeClr val="accent1"/>
          </a:lnRef>
          <a:fillRef idx="0">
            <a:schemeClr val="accent1"/>
          </a:fillRef>
          <a:effectRef idx="0">
            <a:schemeClr val="accent1"/>
          </a:effectRef>
          <a:fontRef idx="minor">
            <a:schemeClr val="tx1"/>
          </a:fontRef>
        </p:style>
      </p:cxnSp>
      <p:sp>
        <p:nvSpPr>
          <p:cNvPr id="112" name="Glow">
            <a:extLst>
              <a:ext uri="{FF2B5EF4-FFF2-40B4-BE49-F238E27FC236}">
                <a16:creationId xmlns:a16="http://schemas.microsoft.com/office/drawing/2014/main" id="{9BE19E75-0CD1-D74F-91D3-0EA07AB6939C}"/>
              </a:ext>
            </a:extLst>
          </p:cNvPr>
          <p:cNvSpPr/>
          <p:nvPr/>
        </p:nvSpPr>
        <p:spPr>
          <a:xfrm>
            <a:off x="8908498" y="2942272"/>
            <a:ext cx="586406" cy="210600"/>
          </a:xfrm>
          <a:prstGeom prst="rect">
            <a:avLst/>
          </a:prstGeom>
          <a:noFill/>
          <a:ln w="0">
            <a:solidFill>
              <a:srgbClr val="FFC000">
                <a:alpha val="25000"/>
              </a:srgbClr>
            </a:solidFill>
            <a:prstDash val="dash"/>
          </a:ln>
          <a:effectLst>
            <a:glow rad="177800">
              <a:srgbClr val="FFC000">
                <a:alpha val="4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D98C670A-9A13-A34C-81B7-16B6D61A506F}"/>
              </a:ext>
            </a:extLst>
          </p:cNvPr>
          <p:cNvCxnSpPr>
            <a:cxnSpLocks/>
          </p:cNvCxnSpPr>
          <p:nvPr/>
        </p:nvCxnSpPr>
        <p:spPr>
          <a:xfrm>
            <a:off x="568411" y="1112104"/>
            <a:ext cx="10952686" cy="0"/>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75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6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12"/>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7"/>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64"/>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58"/>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59"/>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62"/>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6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60" grpId="0" animBg="1"/>
      <p:bldP spid="60" grpId="1" animBg="1"/>
      <p:bldP spid="64" grpId="0" animBg="1"/>
      <p:bldP spid="64" grpId="1" animBg="1"/>
      <p:bldP spid="57" grpId="0" animBg="1"/>
      <p:bldP spid="57" grpId="1" animBg="1"/>
      <p:bldP spid="112" grpId="0" animBg="1"/>
      <p:bldP spid="112" grpId="1" animBg="1"/>
    </p:bldLst>
  </p:timing>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58FA9-4CF3-3743-9A66-8A0EF32B9260}"/>
              </a:ext>
            </a:extLst>
          </p:cNvPr>
          <p:cNvSpPr>
            <a:spLocks noGrp="1"/>
          </p:cNvSpPr>
          <p:nvPr>
            <p:ph type="title"/>
          </p:nvPr>
        </p:nvSpPr>
        <p:spPr>
          <a:xfrm>
            <a:off x="670903" y="136525"/>
            <a:ext cx="10515600" cy="1325563"/>
          </a:xfrm>
        </p:spPr>
        <p:txBody>
          <a:bodyPr/>
          <a:lstStyle/>
          <a:p>
            <a:r>
              <a:rPr lang="en-US"/>
              <a:t>LIMA Unit</a:t>
            </a:r>
          </a:p>
        </p:txBody>
      </p:sp>
      <p:sp>
        <p:nvSpPr>
          <p:cNvPr id="3" name="Slide Number Placeholder 2">
            <a:extLst>
              <a:ext uri="{FF2B5EF4-FFF2-40B4-BE49-F238E27FC236}">
                <a16:creationId xmlns:a16="http://schemas.microsoft.com/office/drawing/2014/main" id="{AA16E18E-89E2-7244-B446-058C12C93DD0}"/>
              </a:ext>
            </a:extLst>
          </p:cNvPr>
          <p:cNvSpPr>
            <a:spLocks noGrp="1"/>
          </p:cNvSpPr>
          <p:nvPr>
            <p:ph type="sldNum" sz="quarter" idx="12"/>
          </p:nvPr>
        </p:nvSpPr>
        <p:spPr/>
        <p:txBody>
          <a:bodyPr/>
          <a:lstStyle/>
          <a:p>
            <a:fld id="{3A98EE3D-8CD1-4C3F-BD1C-C98C9596463C}" type="slidenum">
              <a:rPr lang="en-US" smtClean="0"/>
              <a:t>42</a:t>
            </a:fld>
            <a:endParaRPr lang="en-US"/>
          </a:p>
        </p:txBody>
      </p:sp>
      <p:sp>
        <p:nvSpPr>
          <p:cNvPr id="5" name="Content Placeholder 4">
            <a:extLst>
              <a:ext uri="{FF2B5EF4-FFF2-40B4-BE49-F238E27FC236}">
                <a16:creationId xmlns:a16="http://schemas.microsoft.com/office/drawing/2014/main" id="{83A0D094-8647-D446-8A72-98453972A8F6}"/>
              </a:ext>
            </a:extLst>
          </p:cNvPr>
          <p:cNvSpPr txBox="1">
            <a:spLocks/>
          </p:cNvSpPr>
          <p:nvPr/>
        </p:nvSpPr>
        <p:spPr>
          <a:xfrm>
            <a:off x="7097718" y="1872298"/>
            <a:ext cx="4423379" cy="46666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Bef>
                <a:spcPts val="0"/>
              </a:spcBef>
              <a:buNone/>
              <a:defRPr/>
            </a:pPr>
            <a:r>
              <a:rPr lang="en-US"/>
              <a:t>For </a:t>
            </a:r>
            <a:r>
              <a:rPr lang="en-US" b="1"/>
              <a:t>LIMA operations:</a:t>
            </a:r>
          </a:p>
          <a:p>
            <a:pPr marL="0" lvl="0" indent="0">
              <a:lnSpc>
                <a:spcPct val="100000"/>
              </a:lnSpc>
              <a:spcBef>
                <a:spcPts val="0"/>
              </a:spcBef>
              <a:buNone/>
              <a:defRPr/>
            </a:pPr>
            <a:r>
              <a:rPr lang="en-US"/>
              <a:t>Once the base address of arrays A and B are configured, it fetches the array B in chunks, which are then accessed in a streaming way, to later iterate word by word, and calculate the index to array A.</a:t>
            </a:r>
            <a:endParaRPr lang="en-US" sz="2400"/>
          </a:p>
        </p:txBody>
      </p:sp>
      <p:pic>
        <p:nvPicPr>
          <p:cNvPr id="9" name="Picture 8">
            <a:extLst>
              <a:ext uri="{FF2B5EF4-FFF2-40B4-BE49-F238E27FC236}">
                <a16:creationId xmlns:a16="http://schemas.microsoft.com/office/drawing/2014/main" id="{2E66F955-BE53-454A-A163-428CF5591FB6}"/>
              </a:ext>
            </a:extLst>
          </p:cNvPr>
          <p:cNvPicPr>
            <a:picLocks noChangeAspect="1"/>
          </p:cNvPicPr>
          <p:nvPr/>
        </p:nvPicPr>
        <p:blipFill rotWithShape="1">
          <a:blip r:embed="rId3"/>
          <a:srcRect l="1460"/>
          <a:stretch/>
        </p:blipFill>
        <p:spPr>
          <a:xfrm>
            <a:off x="590842" y="1913451"/>
            <a:ext cx="6099948" cy="3639312"/>
          </a:xfrm>
          <a:prstGeom prst="rect">
            <a:avLst/>
          </a:prstGeom>
          <a:ln w="57150">
            <a:solidFill>
              <a:schemeClr val="bg2"/>
            </a:solidFill>
          </a:ln>
        </p:spPr>
      </p:pic>
      <p:cxnSp>
        <p:nvCxnSpPr>
          <p:cNvPr id="6" name="Straight Connector 5">
            <a:extLst>
              <a:ext uri="{FF2B5EF4-FFF2-40B4-BE49-F238E27FC236}">
                <a16:creationId xmlns:a16="http://schemas.microsoft.com/office/drawing/2014/main" id="{B5616824-50FA-8446-ADB6-9B5FF4789A6A}"/>
              </a:ext>
            </a:extLst>
          </p:cNvPr>
          <p:cNvCxnSpPr>
            <a:cxnSpLocks/>
          </p:cNvCxnSpPr>
          <p:nvPr/>
        </p:nvCxnSpPr>
        <p:spPr>
          <a:xfrm>
            <a:off x="568411" y="1112104"/>
            <a:ext cx="10952686" cy="0"/>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57565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0975-6A52-2D4A-A051-A9F69620366E}"/>
              </a:ext>
            </a:extLst>
          </p:cNvPr>
          <p:cNvSpPr>
            <a:spLocks noGrp="1"/>
          </p:cNvSpPr>
          <p:nvPr>
            <p:ph type="title"/>
          </p:nvPr>
        </p:nvSpPr>
        <p:spPr/>
        <p:txBody>
          <a:bodyPr>
            <a:normAutofit/>
          </a:bodyPr>
          <a:lstStyle/>
          <a:p>
            <a:r>
              <a:rPr lang="en-US"/>
              <a:t>Graph Applications are Emerging Workloads</a:t>
            </a:r>
          </a:p>
        </p:txBody>
      </p:sp>
      <p:sp>
        <p:nvSpPr>
          <p:cNvPr id="3" name="Content Placeholder 2">
            <a:extLst>
              <a:ext uri="{FF2B5EF4-FFF2-40B4-BE49-F238E27FC236}">
                <a16:creationId xmlns:a16="http://schemas.microsoft.com/office/drawing/2014/main" id="{7E7C3C1A-BF6A-C64A-AAFD-1E4039C41296}"/>
              </a:ext>
            </a:extLst>
          </p:cNvPr>
          <p:cNvSpPr>
            <a:spLocks noGrp="1"/>
          </p:cNvSpPr>
          <p:nvPr>
            <p:ph sz="half" idx="1"/>
          </p:nvPr>
        </p:nvSpPr>
        <p:spPr>
          <a:xfrm>
            <a:off x="838201" y="1718059"/>
            <a:ext cx="4628758" cy="4308412"/>
          </a:xfrm>
        </p:spPr>
        <p:txBody>
          <a:bodyPr>
            <a:normAutofit/>
          </a:bodyPr>
          <a:lstStyle/>
          <a:p>
            <a:pPr indent="-137160">
              <a:spcBef>
                <a:spcPts val="0"/>
              </a:spcBef>
              <a:spcAft>
                <a:spcPts val="1200"/>
              </a:spcAft>
            </a:pPr>
            <a:r>
              <a:rPr lang="en-US" sz="2000"/>
              <a:t>Big data naturally in the form of graphs</a:t>
            </a:r>
          </a:p>
          <a:p>
            <a:pPr lvl="1" indent="-137160">
              <a:spcBef>
                <a:spcPts val="0"/>
              </a:spcBef>
              <a:spcAft>
                <a:spcPts val="1200"/>
              </a:spcAft>
            </a:pPr>
            <a:r>
              <a:rPr lang="en-US" sz="1800"/>
              <a:t>Social networks</a:t>
            </a:r>
          </a:p>
          <a:p>
            <a:pPr lvl="1" indent="-137160">
              <a:spcBef>
                <a:spcPts val="0"/>
              </a:spcBef>
              <a:spcAft>
                <a:spcPts val="1200"/>
              </a:spcAft>
            </a:pPr>
            <a:r>
              <a:rPr lang="en-US" sz="1800"/>
              <a:t>Communication networks</a:t>
            </a:r>
          </a:p>
          <a:p>
            <a:pPr lvl="1" indent="-137160">
              <a:spcBef>
                <a:spcPts val="0"/>
              </a:spcBef>
              <a:spcAft>
                <a:spcPts val="1200"/>
              </a:spcAft>
            </a:pPr>
            <a:r>
              <a:rPr lang="en-US" sz="1800"/>
              <a:t>Biological networks</a:t>
            </a:r>
          </a:p>
          <a:p>
            <a:pPr lvl="1" indent="-137160">
              <a:spcBef>
                <a:spcPts val="0"/>
              </a:spcBef>
              <a:spcAft>
                <a:spcPts val="1200"/>
              </a:spcAft>
            </a:pPr>
            <a:endParaRPr lang="en-US" sz="600"/>
          </a:p>
          <a:p>
            <a:pPr indent="-137160">
              <a:spcBef>
                <a:spcPts val="0"/>
              </a:spcBef>
              <a:spcAft>
                <a:spcPts val="1200"/>
              </a:spcAft>
            </a:pPr>
            <a:r>
              <a:rPr lang="en-US" sz="2000"/>
              <a:t>Graph/sparse computation kernels are widely used</a:t>
            </a:r>
          </a:p>
          <a:p>
            <a:pPr lvl="1" indent="-137160">
              <a:spcBef>
                <a:spcPts val="0"/>
              </a:spcBef>
              <a:spcAft>
                <a:spcPts val="1200"/>
              </a:spcAft>
            </a:pPr>
            <a:r>
              <a:rPr lang="en-US" sz="1800"/>
              <a:t>Recommendation systems</a:t>
            </a:r>
          </a:p>
          <a:p>
            <a:pPr lvl="1" indent="-137160">
              <a:spcBef>
                <a:spcPts val="0"/>
              </a:spcBef>
              <a:spcAft>
                <a:spcPts val="1200"/>
              </a:spcAft>
            </a:pPr>
            <a:r>
              <a:rPr lang="en-US" sz="1800"/>
              <a:t>Natural language processing</a:t>
            </a:r>
          </a:p>
          <a:p>
            <a:pPr lvl="1" indent="-137160">
              <a:spcBef>
                <a:spcPts val="0"/>
              </a:spcBef>
              <a:spcAft>
                <a:spcPts val="1200"/>
              </a:spcAft>
            </a:pPr>
            <a:r>
              <a:rPr lang="en-US" sz="1800"/>
              <a:t>Search engines (e.g. Google, Facebook)</a:t>
            </a:r>
          </a:p>
          <a:p>
            <a:pPr lvl="1" indent="-137160">
              <a:spcBef>
                <a:spcPts val="0"/>
              </a:spcBef>
              <a:spcAft>
                <a:spcPts val="1200"/>
              </a:spcAft>
            </a:pPr>
            <a:r>
              <a:rPr lang="en-US" sz="1800"/>
              <a:t>Community/cluster detection</a:t>
            </a:r>
          </a:p>
        </p:txBody>
      </p:sp>
      <p:pic>
        <p:nvPicPr>
          <p:cNvPr id="12" name="Content Placeholder 4">
            <a:extLst>
              <a:ext uri="{FF2B5EF4-FFF2-40B4-BE49-F238E27FC236}">
                <a16:creationId xmlns:a16="http://schemas.microsoft.com/office/drawing/2014/main" id="{4E28B377-B9A2-E846-AF80-315A4D00FB62}"/>
              </a:ext>
            </a:extLst>
          </p:cNvPr>
          <p:cNvPicPr>
            <a:picLocks noGrp="1" noChangeAspect="1"/>
          </p:cNvPicPr>
          <p:nvPr>
            <p:ph sz="half" idx="2"/>
          </p:nvPr>
        </p:nvPicPr>
        <p:blipFill rotWithShape="1">
          <a:blip r:embed="rId3"/>
          <a:srcRect l="6483" r="5677" b="4"/>
          <a:stretch/>
        </p:blipFill>
        <p:spPr>
          <a:xfrm>
            <a:off x="5826072" y="2411385"/>
            <a:ext cx="2582483" cy="2744678"/>
          </a:xfrm>
          <a:prstGeom prst="rect">
            <a:avLst/>
          </a:prstGeom>
        </p:spPr>
      </p:pic>
      <p:sp>
        <p:nvSpPr>
          <p:cNvPr id="4" name="Slide Number Placeholder 3">
            <a:extLst>
              <a:ext uri="{FF2B5EF4-FFF2-40B4-BE49-F238E27FC236}">
                <a16:creationId xmlns:a16="http://schemas.microsoft.com/office/drawing/2014/main" id="{53397686-3B66-B646-BB68-70E287C3EE38}"/>
              </a:ext>
            </a:extLst>
          </p:cNvPr>
          <p:cNvSpPr>
            <a:spLocks noGrp="1"/>
          </p:cNvSpPr>
          <p:nvPr>
            <p:ph type="sldNum" sz="quarter" idx="12"/>
          </p:nvPr>
        </p:nvSpPr>
        <p:spPr/>
        <p:txBody>
          <a:bodyPr/>
          <a:lstStyle/>
          <a:p>
            <a:fld id="{3A98EE3D-8CD1-4C3F-BD1C-C98C9596463C}" type="slidenum">
              <a:rPr lang="en-US" smtClean="0"/>
              <a:t>43</a:t>
            </a:fld>
            <a:endParaRPr lang="en-US"/>
          </a:p>
        </p:txBody>
      </p:sp>
      <p:pic>
        <p:nvPicPr>
          <p:cNvPr id="11" name="Picture 10">
            <a:extLst>
              <a:ext uri="{FF2B5EF4-FFF2-40B4-BE49-F238E27FC236}">
                <a16:creationId xmlns:a16="http://schemas.microsoft.com/office/drawing/2014/main" id="{71C97CB9-4835-4C4E-948C-8EC8BB206FE8}"/>
              </a:ext>
            </a:extLst>
          </p:cNvPr>
          <p:cNvPicPr>
            <a:picLocks noChangeAspect="1"/>
          </p:cNvPicPr>
          <p:nvPr/>
        </p:nvPicPr>
        <p:blipFill rotWithShape="1">
          <a:blip r:embed="rId4"/>
          <a:srcRect r="3461" b="3"/>
          <a:stretch/>
        </p:blipFill>
        <p:spPr>
          <a:xfrm>
            <a:off x="8771315" y="1718059"/>
            <a:ext cx="2582484" cy="1785555"/>
          </a:xfrm>
          <a:prstGeom prst="rect">
            <a:avLst/>
          </a:prstGeom>
        </p:spPr>
      </p:pic>
      <p:pic>
        <p:nvPicPr>
          <p:cNvPr id="13" name="Picture 12">
            <a:extLst>
              <a:ext uri="{FF2B5EF4-FFF2-40B4-BE49-F238E27FC236}">
                <a16:creationId xmlns:a16="http://schemas.microsoft.com/office/drawing/2014/main" id="{B24ADE0E-F6D8-F241-850D-03B1E5011A8B}"/>
              </a:ext>
            </a:extLst>
          </p:cNvPr>
          <p:cNvPicPr>
            <a:picLocks noChangeAspect="1"/>
          </p:cNvPicPr>
          <p:nvPr/>
        </p:nvPicPr>
        <p:blipFill rotWithShape="1">
          <a:blip r:embed="rId5"/>
          <a:srcRect t="6052" r="4" b="4"/>
          <a:stretch/>
        </p:blipFill>
        <p:spPr>
          <a:xfrm>
            <a:off x="8769491" y="3783724"/>
            <a:ext cx="2584307" cy="2427890"/>
          </a:xfrm>
          <a:prstGeom prst="rect">
            <a:avLst/>
          </a:prstGeom>
        </p:spPr>
      </p:pic>
      <p:sp>
        <p:nvSpPr>
          <p:cNvPr id="15" name="Rectangle 14">
            <a:extLst>
              <a:ext uri="{FF2B5EF4-FFF2-40B4-BE49-F238E27FC236}">
                <a16:creationId xmlns:a16="http://schemas.microsoft.com/office/drawing/2014/main" id="{46718421-9407-D944-B4F3-E9AD45B85BC8}"/>
              </a:ext>
            </a:extLst>
          </p:cNvPr>
          <p:cNvSpPr/>
          <p:nvPr/>
        </p:nvSpPr>
        <p:spPr>
          <a:xfrm>
            <a:off x="5826072" y="5617686"/>
            <a:ext cx="3250195" cy="738664"/>
          </a:xfrm>
          <a:prstGeom prst="rect">
            <a:avLst/>
          </a:prstGeom>
        </p:spPr>
        <p:txBody>
          <a:bodyPr wrap="square" lIns="45720" rIns="45720">
            <a:spAutoFit/>
          </a:bodyPr>
          <a:lstStyle/>
          <a:p>
            <a:r>
              <a:rPr lang="en-US" sz="1400" i="1"/>
              <a:t>Images from MIT Sloan Management Review, </a:t>
            </a:r>
            <a:r>
              <a:rPr lang="en-US" sz="1400" i="1">
                <a:hlinkClick r:id="rId6"/>
              </a:rPr>
              <a:t>https://www.smartcitiesworld.net</a:t>
            </a:r>
            <a:r>
              <a:rPr lang="en-US" sz="1400" i="1"/>
              <a:t>, and the European Bioinformatics Institute.</a:t>
            </a:r>
          </a:p>
        </p:txBody>
      </p:sp>
    </p:spTree>
    <p:extLst>
      <p:ext uri="{BB962C8B-B14F-4D97-AF65-F5344CB8AC3E}">
        <p14:creationId xmlns:p14="http://schemas.microsoft.com/office/powerpoint/2010/main" val="328523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B669C2F-909F-D042-B350-24342B65DB99}"/>
              </a:ext>
            </a:extLst>
          </p:cNvPr>
          <p:cNvPicPr>
            <a:picLocks noChangeAspect="1"/>
          </p:cNvPicPr>
          <p:nvPr/>
        </p:nvPicPr>
        <p:blipFill>
          <a:blip r:embed="rId3"/>
          <a:stretch>
            <a:fillRect/>
          </a:stretch>
        </p:blipFill>
        <p:spPr>
          <a:xfrm>
            <a:off x="8678094" y="1690688"/>
            <a:ext cx="2675706" cy="4313297"/>
          </a:xfrm>
          <a:prstGeom prst="rect">
            <a:avLst/>
          </a:prstGeom>
        </p:spPr>
      </p:pic>
      <p:sp>
        <p:nvSpPr>
          <p:cNvPr id="2" name="Title 1">
            <a:extLst>
              <a:ext uri="{FF2B5EF4-FFF2-40B4-BE49-F238E27FC236}">
                <a16:creationId xmlns:a16="http://schemas.microsoft.com/office/drawing/2014/main" id="{E9080975-6A52-2D4A-A051-A9F69620366E}"/>
              </a:ext>
            </a:extLst>
          </p:cNvPr>
          <p:cNvSpPr>
            <a:spLocks noGrp="1"/>
          </p:cNvSpPr>
          <p:nvPr>
            <p:ph type="title"/>
          </p:nvPr>
        </p:nvSpPr>
        <p:spPr/>
        <p:txBody>
          <a:bodyPr/>
          <a:lstStyle/>
          <a:p>
            <a:r>
              <a:rPr lang="en-US"/>
              <a:t>Prior Work on Graph Processing</a:t>
            </a:r>
          </a:p>
        </p:txBody>
      </p:sp>
      <p:sp>
        <p:nvSpPr>
          <p:cNvPr id="4" name="Slide Number Placeholder 3">
            <a:extLst>
              <a:ext uri="{FF2B5EF4-FFF2-40B4-BE49-F238E27FC236}">
                <a16:creationId xmlns:a16="http://schemas.microsoft.com/office/drawing/2014/main" id="{0E9B2788-4B8D-CE41-BD06-90F2E2890107}"/>
              </a:ext>
            </a:extLst>
          </p:cNvPr>
          <p:cNvSpPr>
            <a:spLocks noGrp="1"/>
          </p:cNvSpPr>
          <p:nvPr>
            <p:ph type="sldNum" sz="quarter" idx="12"/>
          </p:nvPr>
        </p:nvSpPr>
        <p:spPr/>
        <p:txBody>
          <a:bodyPr/>
          <a:lstStyle/>
          <a:p>
            <a:fld id="{3A98EE3D-8CD1-4C3F-BD1C-C98C9596463C}" type="slidenum">
              <a:rPr lang="en-US" smtClean="0"/>
              <a:t>44</a:t>
            </a:fld>
            <a:endParaRPr lang="en-US"/>
          </a:p>
        </p:txBody>
      </p:sp>
      <p:sp>
        <p:nvSpPr>
          <p:cNvPr id="16" name="Content Placeholder 2">
            <a:extLst>
              <a:ext uri="{FF2B5EF4-FFF2-40B4-BE49-F238E27FC236}">
                <a16:creationId xmlns:a16="http://schemas.microsoft.com/office/drawing/2014/main" id="{D9EF167C-899E-A44C-96E2-931142B34952}"/>
              </a:ext>
            </a:extLst>
          </p:cNvPr>
          <p:cNvSpPr txBox="1">
            <a:spLocks/>
          </p:cNvSpPr>
          <p:nvPr/>
        </p:nvSpPr>
        <p:spPr>
          <a:xfrm>
            <a:off x="838200" y="1690689"/>
            <a:ext cx="4867393"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137160">
              <a:spcBef>
                <a:spcPts val="0"/>
              </a:spcBef>
              <a:spcAft>
                <a:spcPts val="1200"/>
              </a:spcAft>
            </a:pPr>
            <a:r>
              <a:rPr lang="en-US" sz="2000"/>
              <a:t>Prefetching</a:t>
            </a:r>
          </a:p>
          <a:p>
            <a:pPr lvl="1" indent="-137160">
              <a:spcBef>
                <a:spcPts val="0"/>
              </a:spcBef>
              <a:spcAft>
                <a:spcPts val="1200"/>
              </a:spcAft>
            </a:pPr>
            <a:r>
              <a:rPr lang="en-US" sz="1800"/>
              <a:t>Programmable, event-triggered  [Ainsworth </a:t>
            </a:r>
            <a:r>
              <a:rPr lang="en-US" sz="1800" i="1"/>
              <a:t>ASPLOS</a:t>
            </a:r>
            <a:r>
              <a:rPr lang="en-US" sz="1800"/>
              <a:t> ‘18]</a:t>
            </a:r>
          </a:p>
          <a:p>
            <a:pPr lvl="1" indent="-137160">
              <a:spcBef>
                <a:spcPts val="0"/>
              </a:spcBef>
              <a:spcAft>
                <a:spcPts val="1200"/>
              </a:spcAft>
            </a:pPr>
            <a:r>
              <a:rPr lang="en-US" sz="1800"/>
              <a:t>DROPLET [</a:t>
            </a:r>
            <a:r>
              <a:rPr lang="en-US" sz="1800" err="1"/>
              <a:t>Basak</a:t>
            </a:r>
            <a:r>
              <a:rPr lang="en-US" sz="1800"/>
              <a:t> </a:t>
            </a:r>
            <a:r>
              <a:rPr lang="en-US" sz="1800" i="1"/>
              <a:t>HPCA</a:t>
            </a:r>
            <a:r>
              <a:rPr lang="en-US" sz="1800"/>
              <a:t> ‘19]</a:t>
            </a:r>
          </a:p>
          <a:p>
            <a:pPr indent="-137160">
              <a:spcBef>
                <a:spcPts val="0"/>
              </a:spcBef>
              <a:spcAft>
                <a:spcPts val="1200"/>
              </a:spcAft>
            </a:pPr>
            <a:r>
              <a:rPr lang="en-US" sz="2000"/>
              <a:t>Accelerator-oriented approaches </a:t>
            </a:r>
          </a:p>
          <a:p>
            <a:pPr lvl="1" indent="-137160">
              <a:spcBef>
                <a:spcPts val="0"/>
              </a:spcBef>
              <a:spcAft>
                <a:spcPts val="1200"/>
              </a:spcAft>
            </a:pPr>
            <a:r>
              <a:rPr lang="en-US" sz="1800"/>
              <a:t>Energy Efficient Architecture               [</a:t>
            </a:r>
            <a:r>
              <a:rPr lang="en-US" sz="1800" err="1"/>
              <a:t>Ozdal</a:t>
            </a:r>
            <a:r>
              <a:rPr lang="en-US" sz="1800"/>
              <a:t> </a:t>
            </a:r>
            <a:r>
              <a:rPr lang="en-US" sz="1800" i="1"/>
              <a:t>ISCA</a:t>
            </a:r>
            <a:r>
              <a:rPr lang="en-US" sz="1800"/>
              <a:t> ‘16]</a:t>
            </a:r>
          </a:p>
          <a:p>
            <a:pPr lvl="1" indent="-137160">
              <a:spcBef>
                <a:spcPts val="0"/>
              </a:spcBef>
              <a:spcAft>
                <a:spcPts val="1200"/>
              </a:spcAft>
            </a:pPr>
            <a:r>
              <a:rPr lang="en-US" sz="1800" err="1"/>
              <a:t>Graphicionado</a:t>
            </a:r>
            <a:r>
              <a:rPr lang="en-US" sz="1800"/>
              <a:t> [Ham </a:t>
            </a:r>
            <a:r>
              <a:rPr lang="en-US" sz="1800" i="1"/>
              <a:t>MICRO </a:t>
            </a:r>
            <a:r>
              <a:rPr lang="en-US" sz="1800"/>
              <a:t>‘16]</a:t>
            </a:r>
          </a:p>
          <a:p>
            <a:pPr indent="-137160">
              <a:spcBef>
                <a:spcPts val="0"/>
              </a:spcBef>
              <a:spcAft>
                <a:spcPts val="1200"/>
              </a:spcAft>
            </a:pPr>
            <a:r>
              <a:rPr lang="en-US" sz="2000"/>
              <a:t>Customized memory subsystems </a:t>
            </a:r>
          </a:p>
          <a:p>
            <a:pPr lvl="1" indent="-137160">
              <a:spcBef>
                <a:spcPts val="0"/>
              </a:spcBef>
              <a:spcAft>
                <a:spcPts val="1200"/>
              </a:spcAft>
            </a:pPr>
            <a:r>
              <a:rPr lang="en-US" sz="1800"/>
              <a:t>OMEGA [</a:t>
            </a:r>
            <a:r>
              <a:rPr lang="en-US" sz="1800" err="1"/>
              <a:t>Addisie</a:t>
            </a:r>
            <a:r>
              <a:rPr lang="en-US" sz="1800"/>
              <a:t> </a:t>
            </a:r>
            <a:r>
              <a:rPr lang="en-US" sz="1800" i="1"/>
              <a:t>IISWC</a:t>
            </a:r>
            <a:r>
              <a:rPr lang="en-US" sz="1800"/>
              <a:t> ‘18]</a:t>
            </a:r>
          </a:p>
          <a:p>
            <a:pPr lvl="1" indent="-137160">
              <a:spcBef>
                <a:spcPts val="0"/>
              </a:spcBef>
              <a:spcAft>
                <a:spcPts val="1200"/>
              </a:spcAft>
            </a:pPr>
            <a:r>
              <a:rPr lang="en-US" sz="1800"/>
              <a:t>PHI [</a:t>
            </a:r>
            <a:r>
              <a:rPr lang="en-US" sz="1800" err="1"/>
              <a:t>Mukkara</a:t>
            </a:r>
            <a:r>
              <a:rPr lang="en-US" sz="1800"/>
              <a:t> </a:t>
            </a:r>
            <a:r>
              <a:rPr lang="en-US" sz="1800" i="1"/>
              <a:t>MICRO</a:t>
            </a:r>
            <a:r>
              <a:rPr lang="en-US" sz="1800"/>
              <a:t> ‘19]</a:t>
            </a:r>
          </a:p>
        </p:txBody>
      </p:sp>
      <p:sp>
        <p:nvSpPr>
          <p:cNvPr id="10" name="TextBox 9">
            <a:extLst>
              <a:ext uri="{FF2B5EF4-FFF2-40B4-BE49-F238E27FC236}">
                <a16:creationId xmlns:a16="http://schemas.microsoft.com/office/drawing/2014/main" id="{ECBFD7E0-EDF5-BF49-AA2A-CEFFC18E795A}"/>
              </a:ext>
            </a:extLst>
          </p:cNvPr>
          <p:cNvSpPr txBox="1"/>
          <p:nvPr/>
        </p:nvSpPr>
        <p:spPr>
          <a:xfrm>
            <a:off x="6160769" y="1806192"/>
            <a:ext cx="2449831" cy="1200329"/>
          </a:xfrm>
          <a:prstGeom prst="rect">
            <a:avLst/>
          </a:prstGeom>
          <a:noFill/>
          <a:ln w="31750">
            <a:solidFill>
              <a:srgbClr val="FF0000"/>
            </a:solidFill>
          </a:ln>
        </p:spPr>
        <p:txBody>
          <a:bodyPr wrap="square" rtlCol="0">
            <a:spAutoFit/>
          </a:bodyPr>
          <a:lstStyle/>
          <a:p>
            <a:pPr algn="ctr"/>
            <a:r>
              <a:rPr lang="en-US">
                <a:solidFill>
                  <a:srgbClr val="FF0000"/>
                </a:solidFill>
              </a:rPr>
              <a:t>Variable processing per vertex lowers prefetch accuracy, incurs additional energy cost </a:t>
            </a:r>
          </a:p>
        </p:txBody>
      </p:sp>
      <p:cxnSp>
        <p:nvCxnSpPr>
          <p:cNvPr id="11" name="Straight Arrow Connector 10">
            <a:extLst>
              <a:ext uri="{FF2B5EF4-FFF2-40B4-BE49-F238E27FC236}">
                <a16:creationId xmlns:a16="http://schemas.microsoft.com/office/drawing/2014/main" id="{6F55D261-D263-1B4A-8997-54CE88C7AE4B}"/>
              </a:ext>
            </a:extLst>
          </p:cNvPr>
          <p:cNvCxnSpPr>
            <a:cxnSpLocks/>
            <a:stCxn id="10" idx="1"/>
            <a:endCxn id="12" idx="3"/>
          </p:cNvCxnSpPr>
          <p:nvPr/>
        </p:nvCxnSpPr>
        <p:spPr>
          <a:xfrm flipH="1">
            <a:off x="5690871" y="2406357"/>
            <a:ext cx="469898" cy="70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B7B5D16-9C91-224D-980B-E830ABE5F93E}"/>
              </a:ext>
            </a:extLst>
          </p:cNvPr>
          <p:cNvSpPr txBox="1"/>
          <p:nvPr/>
        </p:nvSpPr>
        <p:spPr>
          <a:xfrm>
            <a:off x="839472" y="1685517"/>
            <a:ext cx="4851399" cy="1455868"/>
          </a:xfrm>
          <a:prstGeom prst="rect">
            <a:avLst/>
          </a:prstGeom>
          <a:noFill/>
          <a:ln w="31750">
            <a:solidFill>
              <a:srgbClr val="FF0000"/>
            </a:solidFill>
          </a:ln>
        </p:spPr>
        <p:txBody>
          <a:bodyPr wrap="square" rtlCol="0">
            <a:spAutoFit/>
          </a:bodyPr>
          <a:lstStyle/>
          <a:p>
            <a:pPr algn="ctr"/>
            <a:endParaRPr lang="en-US" b="1">
              <a:solidFill>
                <a:srgbClr val="FF0000"/>
              </a:solidFill>
            </a:endParaRPr>
          </a:p>
        </p:txBody>
      </p:sp>
      <p:pic>
        <p:nvPicPr>
          <p:cNvPr id="25" name="Picture 24">
            <a:extLst>
              <a:ext uri="{FF2B5EF4-FFF2-40B4-BE49-F238E27FC236}">
                <a16:creationId xmlns:a16="http://schemas.microsoft.com/office/drawing/2014/main" id="{E639EA62-1BB7-5546-8ACB-CF82CF08BCF5}"/>
              </a:ext>
            </a:extLst>
          </p:cNvPr>
          <p:cNvPicPr>
            <a:picLocks noChangeAspect="1"/>
          </p:cNvPicPr>
          <p:nvPr/>
        </p:nvPicPr>
        <p:blipFill>
          <a:blip r:embed="rId4"/>
          <a:stretch>
            <a:fillRect/>
          </a:stretch>
        </p:blipFill>
        <p:spPr>
          <a:xfrm>
            <a:off x="6096000" y="4359655"/>
            <a:ext cx="5257800" cy="1624633"/>
          </a:xfrm>
          <a:prstGeom prst="rect">
            <a:avLst/>
          </a:prstGeom>
        </p:spPr>
      </p:pic>
      <p:sp>
        <p:nvSpPr>
          <p:cNvPr id="27" name="TextBox 26">
            <a:extLst>
              <a:ext uri="{FF2B5EF4-FFF2-40B4-BE49-F238E27FC236}">
                <a16:creationId xmlns:a16="http://schemas.microsoft.com/office/drawing/2014/main" id="{425E6F57-45A0-A447-8F4E-D5BAA5C0D7E5}"/>
              </a:ext>
            </a:extLst>
          </p:cNvPr>
          <p:cNvSpPr txBox="1"/>
          <p:nvPr/>
        </p:nvSpPr>
        <p:spPr>
          <a:xfrm>
            <a:off x="6160768" y="3562444"/>
            <a:ext cx="4163849" cy="646331"/>
          </a:xfrm>
          <a:prstGeom prst="rect">
            <a:avLst/>
          </a:prstGeom>
          <a:noFill/>
          <a:ln w="31750">
            <a:solidFill>
              <a:srgbClr val="FF0000"/>
            </a:solidFill>
          </a:ln>
        </p:spPr>
        <p:txBody>
          <a:bodyPr wrap="square" rtlCol="0">
            <a:spAutoFit/>
          </a:bodyPr>
          <a:lstStyle/>
          <a:p>
            <a:pPr algn="ctr"/>
            <a:r>
              <a:rPr lang="en-US">
                <a:solidFill>
                  <a:srgbClr val="FF0000"/>
                </a:solidFill>
              </a:rPr>
              <a:t>Application restrictions (e.g. vertex programming model), not general-purpose</a:t>
            </a:r>
          </a:p>
        </p:txBody>
      </p:sp>
      <p:cxnSp>
        <p:nvCxnSpPr>
          <p:cNvPr id="28" name="Straight Arrow Connector 27">
            <a:extLst>
              <a:ext uri="{FF2B5EF4-FFF2-40B4-BE49-F238E27FC236}">
                <a16:creationId xmlns:a16="http://schemas.microsoft.com/office/drawing/2014/main" id="{7132C182-8AE3-FF48-B55D-47022B80237E}"/>
              </a:ext>
            </a:extLst>
          </p:cNvPr>
          <p:cNvCxnSpPr>
            <a:cxnSpLocks/>
            <a:stCxn id="27" idx="1"/>
            <a:endCxn id="29" idx="3"/>
          </p:cNvCxnSpPr>
          <p:nvPr/>
        </p:nvCxnSpPr>
        <p:spPr>
          <a:xfrm flipH="1">
            <a:off x="5697596" y="3885610"/>
            <a:ext cx="463172" cy="351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CBDC455-9F5C-F74D-8491-EF3A5E484F49}"/>
              </a:ext>
            </a:extLst>
          </p:cNvPr>
          <p:cNvSpPr txBox="1"/>
          <p:nvPr/>
        </p:nvSpPr>
        <p:spPr>
          <a:xfrm>
            <a:off x="846197" y="3136213"/>
            <a:ext cx="4851399" cy="1505813"/>
          </a:xfrm>
          <a:prstGeom prst="rect">
            <a:avLst/>
          </a:prstGeom>
          <a:noFill/>
          <a:ln w="31750">
            <a:solidFill>
              <a:srgbClr val="FF0000"/>
            </a:solidFill>
          </a:ln>
        </p:spPr>
        <p:txBody>
          <a:bodyPr wrap="square" rtlCol="0">
            <a:spAutoFit/>
          </a:bodyPr>
          <a:lstStyle/>
          <a:p>
            <a:pPr algn="ctr"/>
            <a:endParaRPr lang="en-US" b="1">
              <a:solidFill>
                <a:srgbClr val="FF0000"/>
              </a:solidFill>
            </a:endParaRPr>
          </a:p>
        </p:txBody>
      </p:sp>
      <p:sp>
        <p:nvSpPr>
          <p:cNvPr id="48" name="TextBox 47">
            <a:extLst>
              <a:ext uri="{FF2B5EF4-FFF2-40B4-BE49-F238E27FC236}">
                <a16:creationId xmlns:a16="http://schemas.microsoft.com/office/drawing/2014/main" id="{0593E43F-93D3-2646-BA58-F1193B18D04C}"/>
              </a:ext>
            </a:extLst>
          </p:cNvPr>
          <p:cNvSpPr txBox="1"/>
          <p:nvPr/>
        </p:nvSpPr>
        <p:spPr>
          <a:xfrm>
            <a:off x="6176991" y="4803641"/>
            <a:ext cx="2351283" cy="923330"/>
          </a:xfrm>
          <a:prstGeom prst="rect">
            <a:avLst/>
          </a:prstGeom>
          <a:noFill/>
          <a:ln w="31750">
            <a:solidFill>
              <a:srgbClr val="FF0000"/>
            </a:solidFill>
          </a:ln>
        </p:spPr>
        <p:txBody>
          <a:bodyPr wrap="square" rtlCol="0">
            <a:spAutoFit/>
          </a:bodyPr>
          <a:lstStyle/>
          <a:p>
            <a:pPr algn="ctr"/>
            <a:r>
              <a:rPr lang="en-US">
                <a:solidFill>
                  <a:srgbClr val="FF0000"/>
                </a:solidFill>
              </a:rPr>
              <a:t>Invasive modifications/ specializations in the memory hierarchy</a:t>
            </a:r>
          </a:p>
        </p:txBody>
      </p:sp>
      <p:cxnSp>
        <p:nvCxnSpPr>
          <p:cNvPr id="49" name="Straight Arrow Connector 48">
            <a:extLst>
              <a:ext uri="{FF2B5EF4-FFF2-40B4-BE49-F238E27FC236}">
                <a16:creationId xmlns:a16="http://schemas.microsoft.com/office/drawing/2014/main" id="{A7EB9AD4-1F1F-0241-A9F8-8FA920981A3A}"/>
              </a:ext>
            </a:extLst>
          </p:cNvPr>
          <p:cNvCxnSpPr>
            <a:cxnSpLocks/>
            <a:stCxn id="48" idx="1"/>
            <a:endCxn id="50" idx="3"/>
          </p:cNvCxnSpPr>
          <p:nvPr/>
        </p:nvCxnSpPr>
        <p:spPr>
          <a:xfrm flipH="1">
            <a:off x="5697597" y="5265306"/>
            <a:ext cx="479394"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6FCBB91-CAB8-684D-9751-35BA068092C5}"/>
              </a:ext>
            </a:extLst>
          </p:cNvPr>
          <p:cNvSpPr txBox="1"/>
          <p:nvPr/>
        </p:nvSpPr>
        <p:spPr>
          <a:xfrm>
            <a:off x="846197" y="4642027"/>
            <a:ext cx="4851400" cy="1246557"/>
          </a:xfrm>
          <a:prstGeom prst="rect">
            <a:avLst/>
          </a:prstGeom>
          <a:noFill/>
          <a:ln w="31750">
            <a:solidFill>
              <a:srgbClr val="FF0000"/>
            </a:solidFill>
          </a:ln>
        </p:spPr>
        <p:txBody>
          <a:bodyPr wrap="square" rtlCol="0">
            <a:spAutoFit/>
          </a:bodyPr>
          <a:lstStyle/>
          <a:p>
            <a:pPr algn="ctr"/>
            <a:endParaRPr lang="en-US" b="1">
              <a:solidFill>
                <a:srgbClr val="FF0000"/>
              </a:solidFill>
            </a:endParaRPr>
          </a:p>
        </p:txBody>
      </p:sp>
      <p:pic>
        <p:nvPicPr>
          <p:cNvPr id="60" name="Picture 59">
            <a:extLst>
              <a:ext uri="{FF2B5EF4-FFF2-40B4-BE49-F238E27FC236}">
                <a16:creationId xmlns:a16="http://schemas.microsoft.com/office/drawing/2014/main" id="{567FA4C9-E06C-6A4B-B784-4694444F33B0}"/>
              </a:ext>
            </a:extLst>
          </p:cNvPr>
          <p:cNvPicPr>
            <a:picLocks noChangeAspect="1"/>
          </p:cNvPicPr>
          <p:nvPr/>
        </p:nvPicPr>
        <p:blipFill>
          <a:blip r:embed="rId5"/>
          <a:stretch>
            <a:fillRect/>
          </a:stretch>
        </p:blipFill>
        <p:spPr>
          <a:xfrm>
            <a:off x="6031232" y="2600616"/>
            <a:ext cx="5523831" cy="1619892"/>
          </a:xfrm>
          <a:prstGeom prst="rect">
            <a:avLst/>
          </a:prstGeom>
        </p:spPr>
      </p:pic>
    </p:spTree>
    <p:extLst>
      <p:ext uri="{BB962C8B-B14F-4D97-AF65-F5344CB8AC3E}">
        <p14:creationId xmlns:p14="http://schemas.microsoft.com/office/powerpoint/2010/main" val="16599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29"/>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5"/>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2" grpId="0" animBg="1"/>
      <p:bldP spid="12" grpId="1" animBg="1"/>
      <p:bldP spid="27" grpId="0" animBg="1"/>
      <p:bldP spid="27" grpId="1" animBg="1"/>
      <p:bldP spid="29" grpId="0" animBg="1"/>
      <p:bldP spid="29" grpId="1" animBg="1"/>
      <p:bldP spid="48" grpId="0" animBg="1"/>
      <p:bldP spid="5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0975-6A52-2D4A-A051-A9F69620366E}"/>
              </a:ext>
            </a:extLst>
          </p:cNvPr>
          <p:cNvSpPr>
            <a:spLocks noGrp="1"/>
          </p:cNvSpPr>
          <p:nvPr>
            <p:ph type="title"/>
          </p:nvPr>
        </p:nvSpPr>
        <p:spPr/>
        <p:txBody>
          <a:bodyPr/>
          <a:lstStyle/>
          <a:p>
            <a:r>
              <a:rPr lang="en-US"/>
              <a:t>Prior Work on Graph Processing</a:t>
            </a:r>
          </a:p>
        </p:txBody>
      </p:sp>
      <p:sp>
        <p:nvSpPr>
          <p:cNvPr id="4" name="Slide Number Placeholder 3">
            <a:extLst>
              <a:ext uri="{FF2B5EF4-FFF2-40B4-BE49-F238E27FC236}">
                <a16:creationId xmlns:a16="http://schemas.microsoft.com/office/drawing/2014/main" id="{0E9B2788-4B8D-CE41-BD06-90F2E2890107}"/>
              </a:ext>
            </a:extLst>
          </p:cNvPr>
          <p:cNvSpPr>
            <a:spLocks noGrp="1"/>
          </p:cNvSpPr>
          <p:nvPr>
            <p:ph type="sldNum" sz="quarter" idx="12"/>
          </p:nvPr>
        </p:nvSpPr>
        <p:spPr/>
        <p:txBody>
          <a:bodyPr/>
          <a:lstStyle/>
          <a:p>
            <a:fld id="{3A98EE3D-8CD1-4C3F-BD1C-C98C9596463C}" type="slidenum">
              <a:rPr lang="en-US" smtClean="0"/>
              <a:t>45</a:t>
            </a:fld>
            <a:endParaRPr lang="en-US"/>
          </a:p>
        </p:txBody>
      </p:sp>
      <p:sp>
        <p:nvSpPr>
          <p:cNvPr id="16" name="Content Placeholder 2">
            <a:extLst>
              <a:ext uri="{FF2B5EF4-FFF2-40B4-BE49-F238E27FC236}">
                <a16:creationId xmlns:a16="http://schemas.microsoft.com/office/drawing/2014/main" id="{D9EF167C-899E-A44C-96E2-931142B34952}"/>
              </a:ext>
            </a:extLst>
          </p:cNvPr>
          <p:cNvSpPr txBox="1">
            <a:spLocks/>
          </p:cNvSpPr>
          <p:nvPr/>
        </p:nvSpPr>
        <p:spPr>
          <a:xfrm>
            <a:off x="838200" y="1690689"/>
            <a:ext cx="5257800"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137160">
              <a:spcBef>
                <a:spcPts val="0"/>
              </a:spcBef>
              <a:spcAft>
                <a:spcPts val="1200"/>
              </a:spcAft>
            </a:pPr>
            <a:r>
              <a:rPr lang="en-US" sz="2000"/>
              <a:t>Software-oriented techniques: </a:t>
            </a:r>
          </a:p>
          <a:p>
            <a:pPr lvl="1" indent="-137160">
              <a:spcBef>
                <a:spcPts val="0"/>
              </a:spcBef>
              <a:spcAft>
                <a:spcPts val="1200"/>
              </a:spcAft>
            </a:pPr>
            <a:r>
              <a:rPr lang="en-US" sz="1800"/>
              <a:t>Aim for scalable parallel solutions</a:t>
            </a:r>
          </a:p>
          <a:p>
            <a:pPr lvl="2" indent="-137160">
              <a:spcBef>
                <a:spcPts val="0"/>
              </a:spcBef>
              <a:spcAft>
                <a:spcPts val="1200"/>
              </a:spcAft>
            </a:pPr>
            <a:r>
              <a:rPr lang="en-US" sz="1600"/>
              <a:t>Thread-level-parallelism to exploit MLP</a:t>
            </a:r>
          </a:p>
          <a:p>
            <a:pPr lvl="2" indent="-137160">
              <a:spcBef>
                <a:spcPts val="0"/>
              </a:spcBef>
              <a:spcAft>
                <a:spcPts val="1200"/>
              </a:spcAft>
            </a:pPr>
            <a:r>
              <a:rPr lang="en-US" sz="1600"/>
              <a:t>Complex scheduling routines</a:t>
            </a:r>
          </a:p>
          <a:p>
            <a:pPr lvl="2" indent="-137160">
              <a:spcBef>
                <a:spcPts val="0"/>
              </a:spcBef>
              <a:spcAft>
                <a:spcPts val="1200"/>
              </a:spcAft>
            </a:pPr>
            <a:r>
              <a:rPr lang="en-US" sz="1600"/>
              <a:t>Dynamic adjustments based on runtime characteristics </a:t>
            </a:r>
          </a:p>
          <a:p>
            <a:pPr indent="-137160">
              <a:spcBef>
                <a:spcPts val="0"/>
              </a:spcBef>
              <a:spcAft>
                <a:spcPts val="1200"/>
              </a:spcAft>
            </a:pPr>
            <a:r>
              <a:rPr lang="en-US" sz="2000"/>
              <a:t>Well-known frameworks</a:t>
            </a:r>
          </a:p>
          <a:p>
            <a:pPr lvl="1" indent="-137160">
              <a:spcBef>
                <a:spcPts val="0"/>
              </a:spcBef>
              <a:spcAft>
                <a:spcPts val="1200"/>
              </a:spcAft>
            </a:pPr>
            <a:r>
              <a:rPr lang="en-US" sz="1800" err="1"/>
              <a:t>GraphMat</a:t>
            </a:r>
            <a:r>
              <a:rPr lang="en-US" sz="1800"/>
              <a:t> [Sundaram </a:t>
            </a:r>
            <a:r>
              <a:rPr lang="en-US" sz="1800" i="1"/>
              <a:t>PVLDB</a:t>
            </a:r>
            <a:r>
              <a:rPr lang="en-US" sz="1800"/>
              <a:t> ’15]</a:t>
            </a:r>
          </a:p>
          <a:p>
            <a:pPr lvl="1" indent="-137160">
              <a:spcBef>
                <a:spcPts val="0"/>
              </a:spcBef>
              <a:spcAft>
                <a:spcPts val="1200"/>
              </a:spcAft>
            </a:pPr>
            <a:r>
              <a:rPr lang="en-US" sz="1800" err="1"/>
              <a:t>Gunrock</a:t>
            </a:r>
            <a:r>
              <a:rPr lang="en-US" sz="1800"/>
              <a:t> [Wang </a:t>
            </a:r>
            <a:r>
              <a:rPr lang="en-US" sz="1800" i="1" err="1"/>
              <a:t>PPoPP</a:t>
            </a:r>
            <a:r>
              <a:rPr lang="en-US" sz="1800"/>
              <a:t> ’16]</a:t>
            </a:r>
          </a:p>
          <a:p>
            <a:pPr lvl="1" indent="-137160">
              <a:spcBef>
                <a:spcPts val="0"/>
              </a:spcBef>
              <a:spcAft>
                <a:spcPts val="1200"/>
              </a:spcAft>
            </a:pPr>
            <a:r>
              <a:rPr lang="en-US" sz="1800" err="1"/>
              <a:t>GraphIt</a:t>
            </a:r>
            <a:r>
              <a:rPr lang="en-US" sz="1800"/>
              <a:t> [Zhang </a:t>
            </a:r>
            <a:r>
              <a:rPr lang="en-US" sz="1800" i="1"/>
              <a:t>PACMPL</a:t>
            </a:r>
            <a:r>
              <a:rPr lang="en-US" sz="1800"/>
              <a:t> ‘18]</a:t>
            </a:r>
            <a:endParaRPr lang="en-US" sz="1600"/>
          </a:p>
        </p:txBody>
      </p:sp>
      <p:sp>
        <p:nvSpPr>
          <p:cNvPr id="9" name="TextBox 8">
            <a:extLst>
              <a:ext uri="{FF2B5EF4-FFF2-40B4-BE49-F238E27FC236}">
                <a16:creationId xmlns:a16="http://schemas.microsoft.com/office/drawing/2014/main" id="{08060C35-73EB-0C4F-8612-2CFECB60EEBD}"/>
              </a:ext>
            </a:extLst>
          </p:cNvPr>
          <p:cNvSpPr txBox="1"/>
          <p:nvPr/>
        </p:nvSpPr>
        <p:spPr>
          <a:xfrm>
            <a:off x="6195350" y="2026342"/>
            <a:ext cx="1587936" cy="1477328"/>
          </a:xfrm>
          <a:prstGeom prst="rect">
            <a:avLst/>
          </a:prstGeom>
          <a:noFill/>
          <a:ln w="31750">
            <a:solidFill>
              <a:srgbClr val="FF0000"/>
            </a:solidFill>
          </a:ln>
        </p:spPr>
        <p:txBody>
          <a:bodyPr wrap="square" rtlCol="0">
            <a:spAutoFit/>
          </a:bodyPr>
          <a:lstStyle/>
          <a:p>
            <a:pPr algn="ctr"/>
            <a:r>
              <a:rPr lang="en-US">
                <a:solidFill>
                  <a:srgbClr val="FF0000"/>
                </a:solidFill>
              </a:rPr>
              <a:t>Limited by the hardware resources, need flexible backend target</a:t>
            </a:r>
          </a:p>
        </p:txBody>
      </p:sp>
      <p:cxnSp>
        <p:nvCxnSpPr>
          <p:cNvPr id="10" name="Straight Arrow Connector 9">
            <a:extLst>
              <a:ext uri="{FF2B5EF4-FFF2-40B4-BE49-F238E27FC236}">
                <a16:creationId xmlns:a16="http://schemas.microsoft.com/office/drawing/2014/main" id="{D25450FD-9E7C-9D47-BDB9-AF3973B60423}"/>
              </a:ext>
            </a:extLst>
          </p:cNvPr>
          <p:cNvCxnSpPr>
            <a:cxnSpLocks/>
            <a:stCxn id="9" idx="1"/>
            <a:endCxn id="11" idx="3"/>
          </p:cNvCxnSpPr>
          <p:nvPr/>
        </p:nvCxnSpPr>
        <p:spPr>
          <a:xfrm flipH="1" flipV="1">
            <a:off x="5474826" y="2760955"/>
            <a:ext cx="720524" cy="405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AFD964-5877-0747-A1CC-0256A212CB41}"/>
              </a:ext>
            </a:extLst>
          </p:cNvPr>
          <p:cNvSpPr txBox="1"/>
          <p:nvPr/>
        </p:nvSpPr>
        <p:spPr>
          <a:xfrm>
            <a:off x="937550" y="1690689"/>
            <a:ext cx="4537276" cy="2140532"/>
          </a:xfrm>
          <a:prstGeom prst="rect">
            <a:avLst/>
          </a:prstGeom>
          <a:noFill/>
          <a:ln w="31750">
            <a:solidFill>
              <a:srgbClr val="FF0000"/>
            </a:solidFill>
          </a:ln>
        </p:spPr>
        <p:txBody>
          <a:bodyPr wrap="square" rtlCol="0">
            <a:spAutoFit/>
          </a:bodyPr>
          <a:lstStyle/>
          <a:p>
            <a:pPr algn="ctr"/>
            <a:endParaRPr lang="en-US" b="1">
              <a:solidFill>
                <a:srgbClr val="FF0000"/>
              </a:solidFill>
            </a:endParaRPr>
          </a:p>
        </p:txBody>
      </p:sp>
      <p:sp>
        <p:nvSpPr>
          <p:cNvPr id="17" name="TextBox 16">
            <a:extLst>
              <a:ext uri="{FF2B5EF4-FFF2-40B4-BE49-F238E27FC236}">
                <a16:creationId xmlns:a16="http://schemas.microsoft.com/office/drawing/2014/main" id="{F1AA67DF-7DC4-0342-9EAA-BE0FE1E748C3}"/>
              </a:ext>
            </a:extLst>
          </p:cNvPr>
          <p:cNvSpPr txBox="1"/>
          <p:nvPr/>
        </p:nvSpPr>
        <p:spPr>
          <a:xfrm>
            <a:off x="937550" y="3832068"/>
            <a:ext cx="4537276" cy="1642758"/>
          </a:xfrm>
          <a:prstGeom prst="rect">
            <a:avLst/>
          </a:prstGeom>
          <a:noFill/>
          <a:ln w="31750">
            <a:solidFill>
              <a:srgbClr val="FF0000"/>
            </a:solidFill>
          </a:ln>
        </p:spPr>
        <p:txBody>
          <a:bodyPr wrap="square" rtlCol="0">
            <a:spAutoFit/>
          </a:bodyPr>
          <a:lstStyle/>
          <a:p>
            <a:pPr algn="ctr"/>
            <a:endParaRPr lang="en-US" b="1">
              <a:solidFill>
                <a:srgbClr val="FF0000"/>
              </a:solidFill>
            </a:endParaRPr>
          </a:p>
        </p:txBody>
      </p:sp>
      <p:sp>
        <p:nvSpPr>
          <p:cNvPr id="19" name="TextBox 18">
            <a:extLst>
              <a:ext uri="{FF2B5EF4-FFF2-40B4-BE49-F238E27FC236}">
                <a16:creationId xmlns:a16="http://schemas.microsoft.com/office/drawing/2014/main" id="{3B422EF4-2E2C-4C4B-9C6E-1F9844F92A2F}"/>
              </a:ext>
            </a:extLst>
          </p:cNvPr>
          <p:cNvSpPr txBox="1"/>
          <p:nvPr/>
        </p:nvSpPr>
        <p:spPr>
          <a:xfrm>
            <a:off x="6195350" y="4191782"/>
            <a:ext cx="4626981" cy="923330"/>
          </a:xfrm>
          <a:prstGeom prst="rect">
            <a:avLst/>
          </a:prstGeom>
          <a:noFill/>
          <a:ln w="31750">
            <a:solidFill>
              <a:srgbClr val="FF0000"/>
            </a:solidFill>
          </a:ln>
        </p:spPr>
        <p:txBody>
          <a:bodyPr wrap="square" rtlCol="0">
            <a:spAutoFit/>
          </a:bodyPr>
          <a:lstStyle/>
          <a:p>
            <a:pPr algn="ctr"/>
            <a:r>
              <a:rPr lang="en-US">
                <a:solidFill>
                  <a:srgbClr val="FF0000"/>
                </a:solidFill>
              </a:rPr>
              <a:t>Software-based approaches focus on algorithmic improvements rather than targeting the LLAMAs with hardware innovations </a:t>
            </a:r>
          </a:p>
        </p:txBody>
      </p:sp>
      <p:cxnSp>
        <p:nvCxnSpPr>
          <p:cNvPr id="20" name="Straight Arrow Connector 19">
            <a:extLst>
              <a:ext uri="{FF2B5EF4-FFF2-40B4-BE49-F238E27FC236}">
                <a16:creationId xmlns:a16="http://schemas.microsoft.com/office/drawing/2014/main" id="{A0108030-BC97-3C4F-B102-3F31087E07A4}"/>
              </a:ext>
            </a:extLst>
          </p:cNvPr>
          <p:cNvCxnSpPr>
            <a:cxnSpLocks/>
            <a:stCxn id="19" idx="1"/>
            <a:endCxn id="17" idx="3"/>
          </p:cNvCxnSpPr>
          <p:nvPr/>
        </p:nvCxnSpPr>
        <p:spPr>
          <a:xfrm flipH="1">
            <a:off x="5474826" y="4653447"/>
            <a:ext cx="720524"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descr="A close up of a map&#10;&#10;Description automatically generated">
            <a:extLst>
              <a:ext uri="{FF2B5EF4-FFF2-40B4-BE49-F238E27FC236}">
                <a16:creationId xmlns:a16="http://schemas.microsoft.com/office/drawing/2014/main" id="{EAC40128-CF8A-2A4C-91C0-6CD3C6BCC3C6}"/>
              </a:ext>
            </a:extLst>
          </p:cNvPr>
          <p:cNvPicPr>
            <a:picLocks noChangeAspect="1"/>
          </p:cNvPicPr>
          <p:nvPr/>
        </p:nvPicPr>
        <p:blipFill rotWithShape="1">
          <a:blip r:embed="rId3"/>
          <a:srcRect l="1147" t="830" r="1803" b="-1739"/>
          <a:stretch/>
        </p:blipFill>
        <p:spPr>
          <a:xfrm>
            <a:off x="7993916" y="1690688"/>
            <a:ext cx="3359883" cy="2405323"/>
          </a:xfrm>
          <a:prstGeom prst="rect">
            <a:avLst/>
          </a:prstGeom>
        </p:spPr>
      </p:pic>
    </p:spTree>
    <p:extLst>
      <p:ext uri="{BB962C8B-B14F-4D97-AF65-F5344CB8AC3E}">
        <p14:creationId xmlns:p14="http://schemas.microsoft.com/office/powerpoint/2010/main" val="43336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1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0975-6A52-2D4A-A051-A9F69620366E}"/>
              </a:ext>
            </a:extLst>
          </p:cNvPr>
          <p:cNvSpPr>
            <a:spLocks noGrp="1"/>
          </p:cNvSpPr>
          <p:nvPr>
            <p:ph type="title"/>
          </p:nvPr>
        </p:nvSpPr>
        <p:spPr/>
        <p:txBody>
          <a:bodyPr/>
          <a:lstStyle/>
          <a:p>
            <a:r>
              <a:rPr lang="en-US"/>
              <a:t>Prior Work on Latency Tolerance</a:t>
            </a:r>
          </a:p>
        </p:txBody>
      </p:sp>
      <p:sp>
        <p:nvSpPr>
          <p:cNvPr id="4" name="Slide Number Placeholder 3">
            <a:extLst>
              <a:ext uri="{FF2B5EF4-FFF2-40B4-BE49-F238E27FC236}">
                <a16:creationId xmlns:a16="http://schemas.microsoft.com/office/drawing/2014/main" id="{0E9B2788-4B8D-CE41-BD06-90F2E2890107}"/>
              </a:ext>
            </a:extLst>
          </p:cNvPr>
          <p:cNvSpPr>
            <a:spLocks noGrp="1"/>
          </p:cNvSpPr>
          <p:nvPr>
            <p:ph type="sldNum" sz="quarter" idx="12"/>
          </p:nvPr>
        </p:nvSpPr>
        <p:spPr/>
        <p:txBody>
          <a:bodyPr/>
          <a:lstStyle/>
          <a:p>
            <a:fld id="{3A98EE3D-8CD1-4C3F-BD1C-C98C9596463C}" type="slidenum">
              <a:rPr lang="en-US" smtClean="0"/>
              <a:t>46</a:t>
            </a:fld>
            <a:endParaRPr lang="en-US"/>
          </a:p>
        </p:txBody>
      </p:sp>
      <p:sp>
        <p:nvSpPr>
          <p:cNvPr id="16" name="Content Placeholder 2">
            <a:extLst>
              <a:ext uri="{FF2B5EF4-FFF2-40B4-BE49-F238E27FC236}">
                <a16:creationId xmlns:a16="http://schemas.microsoft.com/office/drawing/2014/main" id="{D9EF167C-899E-A44C-96E2-931142B34952}"/>
              </a:ext>
            </a:extLst>
          </p:cNvPr>
          <p:cNvSpPr txBox="1">
            <a:spLocks/>
          </p:cNvSpPr>
          <p:nvPr/>
        </p:nvSpPr>
        <p:spPr>
          <a:xfrm>
            <a:off x="838200" y="1690689"/>
            <a:ext cx="5257800" cy="46656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137160">
              <a:spcBef>
                <a:spcPts val="0"/>
              </a:spcBef>
              <a:spcAft>
                <a:spcPts val="1200"/>
              </a:spcAft>
            </a:pPr>
            <a:r>
              <a:rPr lang="en-US" sz="2000"/>
              <a:t>Decoupling techniques </a:t>
            </a:r>
          </a:p>
          <a:p>
            <a:pPr lvl="1" indent="-137160">
              <a:spcBef>
                <a:spcPts val="0"/>
              </a:spcBef>
              <a:spcAft>
                <a:spcPts val="1200"/>
              </a:spcAft>
            </a:pPr>
            <a:r>
              <a:rPr lang="en-US" sz="1800"/>
              <a:t>Decoupled Access/Execute [Smith </a:t>
            </a:r>
            <a:r>
              <a:rPr lang="en-US" sz="1800" i="1"/>
              <a:t>ISCA</a:t>
            </a:r>
            <a:r>
              <a:rPr lang="en-US" sz="1800"/>
              <a:t> ‘82]</a:t>
            </a:r>
          </a:p>
          <a:p>
            <a:pPr lvl="1" indent="-137160">
              <a:spcBef>
                <a:spcPts val="0"/>
              </a:spcBef>
              <a:spcAft>
                <a:spcPts val="1200"/>
              </a:spcAft>
            </a:pPr>
            <a:r>
              <a:rPr lang="en-US" sz="1800"/>
              <a:t>Decoupled Supply/Compute [Ham </a:t>
            </a:r>
            <a:r>
              <a:rPr lang="en-US" sz="1800" i="1"/>
              <a:t>MICRO</a:t>
            </a:r>
            <a:r>
              <a:rPr lang="en-US" sz="1800"/>
              <a:t> ‘15]</a:t>
            </a:r>
          </a:p>
          <a:p>
            <a:pPr indent="-137160">
              <a:spcBef>
                <a:spcPts val="0"/>
              </a:spcBef>
              <a:spcAft>
                <a:spcPts val="1200"/>
              </a:spcAft>
            </a:pPr>
            <a:r>
              <a:rPr lang="en-US" sz="2000"/>
              <a:t>Automatic parallelization</a:t>
            </a:r>
          </a:p>
          <a:p>
            <a:pPr lvl="1" indent="-137160">
              <a:spcBef>
                <a:spcPts val="0"/>
              </a:spcBef>
              <a:spcAft>
                <a:spcPts val="1200"/>
              </a:spcAft>
            </a:pPr>
            <a:r>
              <a:rPr lang="en-US" sz="1800"/>
              <a:t>DSWP [</a:t>
            </a:r>
            <a:r>
              <a:rPr lang="en-US" sz="1800" err="1"/>
              <a:t>Rangan</a:t>
            </a:r>
            <a:r>
              <a:rPr lang="en-US" sz="1800"/>
              <a:t> </a:t>
            </a:r>
            <a:r>
              <a:rPr lang="en-US" sz="1800" i="1"/>
              <a:t>PACT</a:t>
            </a:r>
            <a:r>
              <a:rPr lang="en-US" sz="1800"/>
              <a:t> ‘04]</a:t>
            </a:r>
          </a:p>
          <a:p>
            <a:pPr lvl="1" indent="-137160">
              <a:spcBef>
                <a:spcPts val="0"/>
              </a:spcBef>
              <a:spcAft>
                <a:spcPts val="1200"/>
              </a:spcAft>
            </a:pPr>
            <a:r>
              <a:rPr lang="en-US" sz="1800"/>
              <a:t>Automatic decoupled thread extraction  [</a:t>
            </a:r>
            <a:r>
              <a:rPr lang="en-US" sz="1800" err="1"/>
              <a:t>Ottoni</a:t>
            </a:r>
            <a:r>
              <a:rPr lang="en-US" sz="1800"/>
              <a:t> </a:t>
            </a:r>
            <a:r>
              <a:rPr lang="en-US" sz="1800" i="1"/>
              <a:t>MICRO </a:t>
            </a:r>
            <a:r>
              <a:rPr lang="en-US" sz="1800"/>
              <a:t>‘05]</a:t>
            </a:r>
          </a:p>
          <a:p>
            <a:pPr indent="-137160">
              <a:spcBef>
                <a:spcPts val="0"/>
              </a:spcBef>
              <a:spcAft>
                <a:spcPts val="1200"/>
              </a:spcAft>
            </a:pPr>
            <a:r>
              <a:rPr lang="en-US" sz="2000"/>
              <a:t>Helper threads</a:t>
            </a:r>
          </a:p>
          <a:p>
            <a:pPr lvl="1" indent="-137160">
              <a:spcBef>
                <a:spcPts val="0"/>
              </a:spcBef>
              <a:spcAft>
                <a:spcPts val="1200"/>
              </a:spcAft>
            </a:pPr>
            <a:r>
              <a:rPr lang="en-US" sz="1800"/>
              <a:t>Pre-execution threads [</a:t>
            </a:r>
            <a:r>
              <a:rPr lang="en-US" sz="1800" err="1"/>
              <a:t>Luk</a:t>
            </a:r>
            <a:r>
              <a:rPr lang="en-US" sz="1800"/>
              <a:t> </a:t>
            </a:r>
            <a:r>
              <a:rPr lang="en-US" sz="1800" i="1"/>
              <a:t>ISCA</a:t>
            </a:r>
            <a:r>
              <a:rPr lang="en-US" sz="1800"/>
              <a:t> ‘01]</a:t>
            </a:r>
          </a:p>
          <a:p>
            <a:pPr lvl="1" indent="-137160">
              <a:spcBef>
                <a:spcPts val="0"/>
              </a:spcBef>
              <a:spcAft>
                <a:spcPts val="1200"/>
              </a:spcAft>
            </a:pPr>
            <a:r>
              <a:rPr lang="en-US" sz="1800"/>
              <a:t>Automatic pre-execution thread execution [Kim </a:t>
            </a:r>
            <a:r>
              <a:rPr lang="en-US" sz="1800" i="1"/>
              <a:t>ASPLOS</a:t>
            </a:r>
            <a:r>
              <a:rPr lang="en-US" sz="1800"/>
              <a:t> ‘02]</a:t>
            </a:r>
          </a:p>
        </p:txBody>
      </p:sp>
      <p:sp>
        <p:nvSpPr>
          <p:cNvPr id="10" name="TextBox 9">
            <a:extLst>
              <a:ext uri="{FF2B5EF4-FFF2-40B4-BE49-F238E27FC236}">
                <a16:creationId xmlns:a16="http://schemas.microsoft.com/office/drawing/2014/main" id="{ECBFD7E0-EDF5-BF49-AA2A-CEFFC18E795A}"/>
              </a:ext>
            </a:extLst>
          </p:cNvPr>
          <p:cNvSpPr txBox="1"/>
          <p:nvPr/>
        </p:nvSpPr>
        <p:spPr>
          <a:xfrm>
            <a:off x="6652259" y="1790989"/>
            <a:ext cx="2667142" cy="923330"/>
          </a:xfrm>
          <a:prstGeom prst="rect">
            <a:avLst/>
          </a:prstGeom>
          <a:noFill/>
          <a:ln w="31750">
            <a:solidFill>
              <a:srgbClr val="FF0000"/>
            </a:solidFill>
          </a:ln>
        </p:spPr>
        <p:txBody>
          <a:bodyPr wrap="square" rtlCol="0">
            <a:spAutoFit/>
          </a:bodyPr>
          <a:lstStyle/>
          <a:p>
            <a:pPr algn="ctr"/>
            <a:r>
              <a:rPr lang="en-US">
                <a:solidFill>
                  <a:srgbClr val="FF0000"/>
                </a:solidFill>
              </a:rPr>
              <a:t>Loss of decoupling with control flow dependencies in graph applications</a:t>
            </a:r>
          </a:p>
        </p:txBody>
      </p:sp>
      <p:cxnSp>
        <p:nvCxnSpPr>
          <p:cNvPr id="11" name="Straight Arrow Connector 10">
            <a:extLst>
              <a:ext uri="{FF2B5EF4-FFF2-40B4-BE49-F238E27FC236}">
                <a16:creationId xmlns:a16="http://schemas.microsoft.com/office/drawing/2014/main" id="{6F55D261-D263-1B4A-8997-54CE88C7AE4B}"/>
              </a:ext>
            </a:extLst>
          </p:cNvPr>
          <p:cNvCxnSpPr>
            <a:cxnSpLocks/>
            <a:stCxn id="10" idx="1"/>
            <a:endCxn id="12" idx="3"/>
          </p:cNvCxnSpPr>
          <p:nvPr/>
        </p:nvCxnSpPr>
        <p:spPr>
          <a:xfrm flipH="1">
            <a:off x="6062209" y="2252654"/>
            <a:ext cx="590050"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B7B5D16-9C91-224D-980B-E830ABE5F93E}"/>
              </a:ext>
            </a:extLst>
          </p:cNvPr>
          <p:cNvSpPr txBox="1"/>
          <p:nvPr/>
        </p:nvSpPr>
        <p:spPr>
          <a:xfrm>
            <a:off x="917401" y="1603272"/>
            <a:ext cx="5144808" cy="1298764"/>
          </a:xfrm>
          <a:prstGeom prst="rect">
            <a:avLst/>
          </a:prstGeom>
          <a:noFill/>
          <a:ln w="31750">
            <a:solidFill>
              <a:srgbClr val="FF0000"/>
            </a:solidFill>
          </a:ln>
        </p:spPr>
        <p:txBody>
          <a:bodyPr wrap="square" rtlCol="0">
            <a:spAutoFit/>
          </a:bodyPr>
          <a:lstStyle/>
          <a:p>
            <a:pPr algn="ctr"/>
            <a:endParaRPr lang="en-US" b="1">
              <a:solidFill>
                <a:srgbClr val="FF0000"/>
              </a:solidFill>
            </a:endParaRPr>
          </a:p>
        </p:txBody>
      </p:sp>
      <p:cxnSp>
        <p:nvCxnSpPr>
          <p:cNvPr id="28" name="Straight Arrow Connector 27">
            <a:extLst>
              <a:ext uri="{FF2B5EF4-FFF2-40B4-BE49-F238E27FC236}">
                <a16:creationId xmlns:a16="http://schemas.microsoft.com/office/drawing/2014/main" id="{7132C182-8AE3-FF48-B55D-47022B80237E}"/>
              </a:ext>
            </a:extLst>
          </p:cNvPr>
          <p:cNvCxnSpPr>
            <a:cxnSpLocks/>
            <a:stCxn id="42" idx="1"/>
            <a:endCxn id="29" idx="3"/>
          </p:cNvCxnSpPr>
          <p:nvPr/>
        </p:nvCxnSpPr>
        <p:spPr>
          <a:xfrm flipH="1" flipV="1">
            <a:off x="6058013" y="3636266"/>
            <a:ext cx="580272" cy="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CBDC455-9F5C-F74D-8491-EF3A5E484F49}"/>
              </a:ext>
            </a:extLst>
          </p:cNvPr>
          <p:cNvSpPr txBox="1"/>
          <p:nvPr/>
        </p:nvSpPr>
        <p:spPr>
          <a:xfrm>
            <a:off x="913205" y="2902035"/>
            <a:ext cx="5144808" cy="1468461"/>
          </a:xfrm>
          <a:prstGeom prst="rect">
            <a:avLst/>
          </a:prstGeom>
          <a:noFill/>
          <a:ln w="31750">
            <a:solidFill>
              <a:srgbClr val="FF0000"/>
            </a:solidFill>
          </a:ln>
        </p:spPr>
        <p:txBody>
          <a:bodyPr wrap="square" rtlCol="0">
            <a:spAutoFit/>
          </a:bodyPr>
          <a:lstStyle/>
          <a:p>
            <a:pPr algn="ctr"/>
            <a:endParaRPr lang="en-US" b="1">
              <a:solidFill>
                <a:srgbClr val="FF0000"/>
              </a:solidFill>
            </a:endParaRPr>
          </a:p>
        </p:txBody>
      </p:sp>
      <p:sp>
        <p:nvSpPr>
          <p:cNvPr id="48" name="TextBox 47">
            <a:extLst>
              <a:ext uri="{FF2B5EF4-FFF2-40B4-BE49-F238E27FC236}">
                <a16:creationId xmlns:a16="http://schemas.microsoft.com/office/drawing/2014/main" id="{0593E43F-93D3-2646-BA58-F1193B18D04C}"/>
              </a:ext>
            </a:extLst>
          </p:cNvPr>
          <p:cNvSpPr txBox="1"/>
          <p:nvPr/>
        </p:nvSpPr>
        <p:spPr>
          <a:xfrm>
            <a:off x="6638284" y="4781562"/>
            <a:ext cx="3665785" cy="646331"/>
          </a:xfrm>
          <a:prstGeom prst="rect">
            <a:avLst/>
          </a:prstGeom>
          <a:noFill/>
          <a:ln w="31750">
            <a:solidFill>
              <a:srgbClr val="FF0000"/>
            </a:solidFill>
          </a:ln>
        </p:spPr>
        <p:txBody>
          <a:bodyPr wrap="square" rtlCol="0">
            <a:spAutoFit/>
          </a:bodyPr>
          <a:lstStyle/>
          <a:p>
            <a:pPr algn="ctr"/>
            <a:r>
              <a:rPr lang="en-US">
                <a:solidFill>
                  <a:srgbClr val="FF0000"/>
                </a:solidFill>
              </a:rPr>
              <a:t>Inaccurate prefetching and additional threads incur energy overhead </a:t>
            </a:r>
          </a:p>
        </p:txBody>
      </p:sp>
      <p:cxnSp>
        <p:nvCxnSpPr>
          <p:cNvPr id="49" name="Straight Arrow Connector 48">
            <a:extLst>
              <a:ext uri="{FF2B5EF4-FFF2-40B4-BE49-F238E27FC236}">
                <a16:creationId xmlns:a16="http://schemas.microsoft.com/office/drawing/2014/main" id="{A7EB9AD4-1F1F-0241-A9F8-8FA920981A3A}"/>
              </a:ext>
            </a:extLst>
          </p:cNvPr>
          <p:cNvCxnSpPr>
            <a:cxnSpLocks/>
            <a:stCxn id="48" idx="1"/>
            <a:endCxn id="50" idx="3"/>
          </p:cNvCxnSpPr>
          <p:nvPr/>
        </p:nvCxnSpPr>
        <p:spPr>
          <a:xfrm flipH="1">
            <a:off x="6058013" y="5104728"/>
            <a:ext cx="580271"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6FCBB91-CAB8-684D-9751-35BA068092C5}"/>
              </a:ext>
            </a:extLst>
          </p:cNvPr>
          <p:cNvSpPr txBox="1"/>
          <p:nvPr/>
        </p:nvSpPr>
        <p:spPr>
          <a:xfrm>
            <a:off x="913205" y="4370497"/>
            <a:ext cx="5144808" cy="1468461"/>
          </a:xfrm>
          <a:prstGeom prst="rect">
            <a:avLst/>
          </a:prstGeom>
          <a:noFill/>
          <a:ln w="31750">
            <a:solidFill>
              <a:srgbClr val="FF0000"/>
            </a:solidFill>
          </a:ln>
        </p:spPr>
        <p:txBody>
          <a:bodyPr wrap="square" rtlCol="0">
            <a:spAutoFit/>
          </a:bodyPr>
          <a:lstStyle/>
          <a:p>
            <a:pPr algn="ctr"/>
            <a:endParaRPr lang="en-US" b="1">
              <a:solidFill>
                <a:srgbClr val="FF0000"/>
              </a:solidFill>
            </a:endParaRPr>
          </a:p>
        </p:txBody>
      </p:sp>
      <p:sp>
        <p:nvSpPr>
          <p:cNvPr id="42" name="TextBox 41">
            <a:extLst>
              <a:ext uri="{FF2B5EF4-FFF2-40B4-BE49-F238E27FC236}">
                <a16:creationId xmlns:a16="http://schemas.microsoft.com/office/drawing/2014/main" id="{2B261F59-436C-1B49-875E-FE2A046E1D99}"/>
              </a:ext>
            </a:extLst>
          </p:cNvPr>
          <p:cNvSpPr txBox="1"/>
          <p:nvPr/>
        </p:nvSpPr>
        <p:spPr>
          <a:xfrm>
            <a:off x="6638285" y="3036102"/>
            <a:ext cx="2327040" cy="1200329"/>
          </a:xfrm>
          <a:prstGeom prst="rect">
            <a:avLst/>
          </a:prstGeom>
          <a:noFill/>
          <a:ln w="31750">
            <a:solidFill>
              <a:srgbClr val="FF0000"/>
            </a:solidFill>
          </a:ln>
        </p:spPr>
        <p:txBody>
          <a:bodyPr wrap="square" rtlCol="0">
            <a:spAutoFit/>
          </a:bodyPr>
          <a:lstStyle/>
          <a:p>
            <a:pPr algn="ctr"/>
            <a:r>
              <a:rPr lang="en-US">
                <a:solidFill>
                  <a:srgbClr val="FF0000"/>
                </a:solidFill>
              </a:rPr>
              <a:t>Work balance heuristic does not account for latency variability due to memory hierarchy</a:t>
            </a:r>
          </a:p>
        </p:txBody>
      </p:sp>
      <p:pic>
        <p:nvPicPr>
          <p:cNvPr id="41" name="Picture 40" descr="A screenshot of a cell phone&#10;&#10;Description automatically generated">
            <a:extLst>
              <a:ext uri="{FF2B5EF4-FFF2-40B4-BE49-F238E27FC236}">
                <a16:creationId xmlns:a16="http://schemas.microsoft.com/office/drawing/2014/main" id="{5130E822-0D6E-F141-94FF-5AF298FB3075}"/>
              </a:ext>
            </a:extLst>
          </p:cNvPr>
          <p:cNvPicPr>
            <a:picLocks noChangeAspect="1"/>
          </p:cNvPicPr>
          <p:nvPr/>
        </p:nvPicPr>
        <p:blipFill>
          <a:blip r:embed="rId3"/>
          <a:stretch>
            <a:fillRect/>
          </a:stretch>
        </p:blipFill>
        <p:spPr>
          <a:xfrm>
            <a:off x="6650161" y="3036102"/>
            <a:ext cx="4701541" cy="2514979"/>
          </a:xfrm>
          <a:prstGeom prst="rect">
            <a:avLst/>
          </a:prstGeom>
        </p:spPr>
      </p:pic>
      <p:pic>
        <p:nvPicPr>
          <p:cNvPr id="44" name="Picture 43" descr="A close up of a piece of paper&#10;&#10;Description automatically generated">
            <a:extLst>
              <a:ext uri="{FF2B5EF4-FFF2-40B4-BE49-F238E27FC236}">
                <a16:creationId xmlns:a16="http://schemas.microsoft.com/office/drawing/2014/main" id="{3EF061A4-1F64-284A-A26F-E259182528D9}"/>
              </a:ext>
            </a:extLst>
          </p:cNvPr>
          <p:cNvPicPr>
            <a:picLocks noChangeAspect="1"/>
          </p:cNvPicPr>
          <p:nvPr/>
        </p:nvPicPr>
        <p:blipFill>
          <a:blip r:embed="rId4"/>
          <a:stretch>
            <a:fillRect/>
          </a:stretch>
        </p:blipFill>
        <p:spPr>
          <a:xfrm>
            <a:off x="9039892" y="2076438"/>
            <a:ext cx="2743200" cy="3888155"/>
          </a:xfrm>
          <a:prstGeom prst="rect">
            <a:avLst/>
          </a:prstGeom>
        </p:spPr>
      </p:pic>
      <p:pic>
        <p:nvPicPr>
          <p:cNvPr id="64" name="Picture 63" descr="A close up of a map&#10;&#10;Description automatically generated">
            <a:extLst>
              <a:ext uri="{FF2B5EF4-FFF2-40B4-BE49-F238E27FC236}">
                <a16:creationId xmlns:a16="http://schemas.microsoft.com/office/drawing/2014/main" id="{5B7C5C15-2F9B-8647-80BD-F1E21FFBD56C}"/>
              </a:ext>
            </a:extLst>
          </p:cNvPr>
          <p:cNvPicPr>
            <a:picLocks noChangeAspect="1"/>
          </p:cNvPicPr>
          <p:nvPr/>
        </p:nvPicPr>
        <p:blipFill>
          <a:blip r:embed="rId5"/>
          <a:stretch>
            <a:fillRect/>
          </a:stretch>
        </p:blipFill>
        <p:spPr>
          <a:xfrm>
            <a:off x="6576820" y="1662983"/>
            <a:ext cx="4701541" cy="2754683"/>
          </a:xfrm>
          <a:prstGeom prst="rect">
            <a:avLst/>
          </a:prstGeom>
        </p:spPr>
      </p:pic>
    </p:spTree>
    <p:extLst>
      <p:ext uri="{BB962C8B-B14F-4D97-AF65-F5344CB8AC3E}">
        <p14:creationId xmlns:p14="http://schemas.microsoft.com/office/powerpoint/2010/main" val="3909962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29"/>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8"/>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4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2" grpId="0" animBg="1"/>
      <p:bldP spid="12" grpId="1" animBg="1"/>
      <p:bldP spid="29" grpId="0" animBg="1"/>
      <p:bldP spid="29" grpId="1" animBg="1"/>
      <p:bldP spid="48" grpId="0" animBg="1"/>
      <p:bldP spid="50" grpId="0" animBg="1"/>
      <p:bldP spid="42" grpId="0" animBg="1"/>
      <p:bldP spid="42"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0975-6A52-2D4A-A051-A9F69620366E}"/>
              </a:ext>
            </a:extLst>
          </p:cNvPr>
          <p:cNvSpPr>
            <a:spLocks noGrp="1"/>
          </p:cNvSpPr>
          <p:nvPr>
            <p:ph type="title"/>
          </p:nvPr>
        </p:nvSpPr>
        <p:spPr>
          <a:xfrm>
            <a:off x="838200" y="365125"/>
            <a:ext cx="10751010" cy="1325563"/>
          </a:xfrm>
        </p:spPr>
        <p:txBody>
          <a:bodyPr/>
          <a:lstStyle/>
          <a:p>
            <a:r>
              <a:rPr lang="en-US"/>
              <a:t>Decoupling Techniques</a:t>
            </a:r>
          </a:p>
        </p:txBody>
      </p:sp>
      <p:sp>
        <p:nvSpPr>
          <p:cNvPr id="3" name="Content Placeholder 2">
            <a:extLst>
              <a:ext uri="{FF2B5EF4-FFF2-40B4-BE49-F238E27FC236}">
                <a16:creationId xmlns:a16="http://schemas.microsoft.com/office/drawing/2014/main" id="{7E7C3C1A-BF6A-C64A-AAFD-1E4039C41296}"/>
              </a:ext>
            </a:extLst>
          </p:cNvPr>
          <p:cNvSpPr>
            <a:spLocks noGrp="1"/>
          </p:cNvSpPr>
          <p:nvPr>
            <p:ph sz="half" idx="1"/>
          </p:nvPr>
        </p:nvSpPr>
        <p:spPr>
          <a:xfrm>
            <a:off x="838200" y="1635625"/>
            <a:ext cx="5257800" cy="4394472"/>
          </a:xfrm>
        </p:spPr>
        <p:txBody>
          <a:bodyPr>
            <a:normAutofit/>
          </a:bodyPr>
          <a:lstStyle/>
          <a:p>
            <a:pPr indent="-137160"/>
            <a:r>
              <a:rPr lang="en-US" sz="2000"/>
              <a:t>DAE [Smith </a:t>
            </a:r>
            <a:r>
              <a:rPr lang="en-US" sz="2000" i="1"/>
              <a:t>ISCA </a:t>
            </a:r>
            <a:r>
              <a:rPr lang="en-US" sz="2000"/>
              <a:t>‘82]: static division of a program into two independent instruction streams or “compiler slices”</a:t>
            </a:r>
          </a:p>
          <a:p>
            <a:pPr lvl="1" indent="-137160"/>
            <a:r>
              <a:rPr lang="en-US" sz="1800" i="1"/>
              <a:t>Access</a:t>
            </a:r>
            <a:r>
              <a:rPr lang="en-US" sz="1800"/>
              <a:t> thread</a:t>
            </a:r>
          </a:p>
          <a:p>
            <a:pPr lvl="2" indent="-137160"/>
            <a:r>
              <a:rPr lang="en-US" sz="1600"/>
              <a:t>Handles memory access and address computation; ”produces” data</a:t>
            </a:r>
          </a:p>
          <a:p>
            <a:pPr lvl="1" indent="-137160"/>
            <a:r>
              <a:rPr lang="en-US" sz="1800" i="1"/>
              <a:t>Execute</a:t>
            </a:r>
            <a:r>
              <a:rPr lang="en-US" sz="1800"/>
              <a:t> thread</a:t>
            </a:r>
          </a:p>
          <a:p>
            <a:pPr lvl="2" indent="-137160"/>
            <a:r>
              <a:rPr lang="en-US" sz="1600"/>
              <a:t>Performs computation; “consumes” data</a:t>
            </a:r>
          </a:p>
          <a:p>
            <a:pPr indent="-137160"/>
            <a:r>
              <a:rPr lang="en-US" sz="2000" err="1"/>
              <a:t>DeSC</a:t>
            </a:r>
            <a:r>
              <a:rPr lang="en-US" sz="2000"/>
              <a:t> [Ham </a:t>
            </a:r>
            <a:r>
              <a:rPr lang="en-US" sz="2000" i="1"/>
              <a:t>MICRO </a:t>
            </a:r>
            <a:r>
              <a:rPr lang="en-US" sz="2000"/>
              <a:t>‘15] maps Access/Execute threads to Supply/Compute cores</a:t>
            </a:r>
          </a:p>
        </p:txBody>
      </p:sp>
      <p:sp>
        <p:nvSpPr>
          <p:cNvPr id="4" name="Slide Number Placeholder 3">
            <a:extLst>
              <a:ext uri="{FF2B5EF4-FFF2-40B4-BE49-F238E27FC236}">
                <a16:creationId xmlns:a16="http://schemas.microsoft.com/office/drawing/2014/main" id="{733C640F-341E-2542-AB5A-9FAA3315A249}"/>
              </a:ext>
            </a:extLst>
          </p:cNvPr>
          <p:cNvSpPr>
            <a:spLocks noGrp="1"/>
          </p:cNvSpPr>
          <p:nvPr>
            <p:ph type="sldNum" sz="quarter" idx="12"/>
          </p:nvPr>
        </p:nvSpPr>
        <p:spPr/>
        <p:txBody>
          <a:bodyPr/>
          <a:lstStyle/>
          <a:p>
            <a:fld id="{3A98EE3D-8CD1-4C3F-BD1C-C98C9596463C}" type="slidenum">
              <a:rPr lang="en-US" smtClean="0"/>
              <a:t>47</a:t>
            </a:fld>
            <a:endParaRPr lang="en-US"/>
          </a:p>
        </p:txBody>
      </p:sp>
      <p:grpSp>
        <p:nvGrpSpPr>
          <p:cNvPr id="22" name="Group 21">
            <a:extLst>
              <a:ext uri="{FF2B5EF4-FFF2-40B4-BE49-F238E27FC236}">
                <a16:creationId xmlns:a16="http://schemas.microsoft.com/office/drawing/2014/main" id="{5DA98F8A-0499-A447-99B7-541F0533AA70}"/>
              </a:ext>
            </a:extLst>
          </p:cNvPr>
          <p:cNvGrpSpPr/>
          <p:nvPr/>
        </p:nvGrpSpPr>
        <p:grpSpPr>
          <a:xfrm>
            <a:off x="1069714" y="4976089"/>
            <a:ext cx="4844876" cy="1006964"/>
            <a:chOff x="6821405" y="651574"/>
            <a:chExt cx="4844876" cy="1006964"/>
          </a:xfrm>
        </p:grpSpPr>
        <p:sp>
          <p:nvSpPr>
            <p:cNvPr id="23" name="Right Arrow 22">
              <a:extLst>
                <a:ext uri="{FF2B5EF4-FFF2-40B4-BE49-F238E27FC236}">
                  <a16:creationId xmlns:a16="http://schemas.microsoft.com/office/drawing/2014/main" id="{A14A2553-6B54-0843-986E-9C19792E4AB2}"/>
                </a:ext>
              </a:extLst>
            </p:cNvPr>
            <p:cNvSpPr/>
            <p:nvPr/>
          </p:nvSpPr>
          <p:spPr>
            <a:xfrm>
              <a:off x="6821405" y="928863"/>
              <a:ext cx="4844876" cy="226193"/>
            </a:xfrm>
            <a:prstGeom prst="rightArrow">
              <a:avLst>
                <a:gd name="adj1" fmla="val 35601"/>
                <a:gd name="adj2" fmla="val 679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7EF7DE7-E7D3-7647-9588-98EDC62C17F9}"/>
                </a:ext>
              </a:extLst>
            </p:cNvPr>
            <p:cNvSpPr/>
            <p:nvPr/>
          </p:nvSpPr>
          <p:spPr>
            <a:xfrm>
              <a:off x="7918825" y="904285"/>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28BDDB0-A31D-E14E-9E3B-57A6E17948FE}"/>
                </a:ext>
              </a:extLst>
            </p:cNvPr>
            <p:cNvSpPr/>
            <p:nvPr/>
          </p:nvSpPr>
          <p:spPr>
            <a:xfrm>
              <a:off x="10220947" y="914399"/>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E5E3A38-5C98-114A-A2C1-5DF02024DB7C}"/>
                </a:ext>
              </a:extLst>
            </p:cNvPr>
            <p:cNvSpPr txBox="1"/>
            <p:nvPr/>
          </p:nvSpPr>
          <p:spPr>
            <a:xfrm>
              <a:off x="10028902" y="651574"/>
              <a:ext cx="612690" cy="307777"/>
            </a:xfrm>
            <a:prstGeom prst="rect">
              <a:avLst/>
            </a:prstGeom>
            <a:noFill/>
            <a:ln w="31750">
              <a:noFill/>
            </a:ln>
          </p:spPr>
          <p:txBody>
            <a:bodyPr wrap="square" rtlCol="0">
              <a:spAutoFit/>
            </a:bodyPr>
            <a:lstStyle/>
            <a:p>
              <a:pPr algn="ctr"/>
              <a:r>
                <a:rPr lang="en-US" sz="1400"/>
                <a:t>2015</a:t>
              </a:r>
            </a:p>
          </p:txBody>
        </p:sp>
        <p:sp>
          <p:nvSpPr>
            <p:cNvPr id="27" name="TextBox 26">
              <a:extLst>
                <a:ext uri="{FF2B5EF4-FFF2-40B4-BE49-F238E27FC236}">
                  <a16:creationId xmlns:a16="http://schemas.microsoft.com/office/drawing/2014/main" id="{4AEC97F5-458B-F54A-9D9B-4C311DC5149F}"/>
                </a:ext>
              </a:extLst>
            </p:cNvPr>
            <p:cNvSpPr txBox="1"/>
            <p:nvPr/>
          </p:nvSpPr>
          <p:spPr>
            <a:xfrm>
              <a:off x="7684772" y="653739"/>
              <a:ext cx="685800" cy="307777"/>
            </a:xfrm>
            <a:prstGeom prst="rect">
              <a:avLst/>
            </a:prstGeom>
            <a:noFill/>
            <a:ln w="31750">
              <a:noFill/>
            </a:ln>
          </p:spPr>
          <p:txBody>
            <a:bodyPr wrap="square" rtlCol="0">
              <a:spAutoFit/>
            </a:bodyPr>
            <a:lstStyle/>
            <a:p>
              <a:pPr algn="ctr"/>
              <a:r>
                <a:rPr lang="en-US" sz="1400"/>
                <a:t>1982</a:t>
              </a:r>
            </a:p>
          </p:txBody>
        </p:sp>
        <p:sp>
          <p:nvSpPr>
            <p:cNvPr id="28" name="TextBox 27">
              <a:extLst>
                <a:ext uri="{FF2B5EF4-FFF2-40B4-BE49-F238E27FC236}">
                  <a16:creationId xmlns:a16="http://schemas.microsoft.com/office/drawing/2014/main" id="{3AA08713-6E5A-C643-AC6E-C5DC8FBCA01A}"/>
                </a:ext>
              </a:extLst>
            </p:cNvPr>
            <p:cNvSpPr txBox="1"/>
            <p:nvPr/>
          </p:nvSpPr>
          <p:spPr>
            <a:xfrm>
              <a:off x="7016244" y="1067485"/>
              <a:ext cx="2022856" cy="584775"/>
            </a:xfrm>
            <a:prstGeom prst="rect">
              <a:avLst/>
            </a:prstGeom>
            <a:noFill/>
            <a:ln w="31750">
              <a:noFill/>
            </a:ln>
          </p:spPr>
          <p:txBody>
            <a:bodyPr wrap="square" rtlCol="0">
              <a:spAutoFit/>
            </a:bodyPr>
            <a:lstStyle/>
            <a:p>
              <a:pPr algn="ctr"/>
              <a:r>
                <a:rPr lang="en-US" sz="1600" b="1"/>
                <a:t>DAE: Decoupled Access/Execute</a:t>
              </a:r>
            </a:p>
          </p:txBody>
        </p:sp>
        <p:sp>
          <p:nvSpPr>
            <p:cNvPr id="29" name="TextBox 28">
              <a:extLst>
                <a:ext uri="{FF2B5EF4-FFF2-40B4-BE49-F238E27FC236}">
                  <a16:creationId xmlns:a16="http://schemas.microsoft.com/office/drawing/2014/main" id="{C5F1C156-8D5C-9A45-BF12-180473A6FFF2}"/>
                </a:ext>
              </a:extLst>
            </p:cNvPr>
            <p:cNvSpPr txBox="1"/>
            <p:nvPr/>
          </p:nvSpPr>
          <p:spPr>
            <a:xfrm>
              <a:off x="9324123" y="1073763"/>
              <a:ext cx="1995057" cy="584775"/>
            </a:xfrm>
            <a:prstGeom prst="rect">
              <a:avLst/>
            </a:prstGeom>
            <a:noFill/>
            <a:ln w="31750">
              <a:noFill/>
            </a:ln>
          </p:spPr>
          <p:txBody>
            <a:bodyPr wrap="square" rtlCol="0">
              <a:spAutoFit/>
            </a:bodyPr>
            <a:lstStyle/>
            <a:p>
              <a:pPr algn="ctr"/>
              <a:r>
                <a:rPr lang="en-US" sz="1600" b="1" err="1"/>
                <a:t>DeSC</a:t>
              </a:r>
              <a:r>
                <a:rPr lang="en-US" sz="1600" b="1"/>
                <a:t>: Decoupled Supply/Compute</a:t>
              </a:r>
            </a:p>
          </p:txBody>
        </p:sp>
      </p:grpSp>
      <p:sp>
        <p:nvSpPr>
          <p:cNvPr id="31" name="DeSC">
            <a:extLst>
              <a:ext uri="{FF2B5EF4-FFF2-40B4-BE49-F238E27FC236}">
                <a16:creationId xmlns:a16="http://schemas.microsoft.com/office/drawing/2014/main" id="{D12DF4DB-4F87-104E-A649-388C1DC410C8}"/>
              </a:ext>
            </a:extLst>
          </p:cNvPr>
          <p:cNvSpPr/>
          <p:nvPr/>
        </p:nvSpPr>
        <p:spPr>
          <a:xfrm>
            <a:off x="3565116" y="4945182"/>
            <a:ext cx="2022856" cy="1092789"/>
          </a:xfrm>
          <a:prstGeom prst="rect">
            <a:avLst/>
          </a:prstGeom>
          <a:noFill/>
          <a:ln w="0">
            <a:solidFill>
              <a:schemeClr val="accent1">
                <a:lumMod val="40000"/>
                <a:lumOff val="60000"/>
                <a:alpha val="25000"/>
              </a:schemeClr>
            </a:solidFill>
            <a:prstDash val="dash"/>
          </a:ln>
          <a:effectLst>
            <a:glow rad="177800">
              <a:srgbClr val="0070C0">
                <a:alpha val="4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AE">
            <a:extLst>
              <a:ext uri="{FF2B5EF4-FFF2-40B4-BE49-F238E27FC236}">
                <a16:creationId xmlns:a16="http://schemas.microsoft.com/office/drawing/2014/main" id="{07F8CBD1-FE06-5E43-9681-FA6E228CE523}"/>
              </a:ext>
            </a:extLst>
          </p:cNvPr>
          <p:cNvSpPr/>
          <p:nvPr/>
        </p:nvSpPr>
        <p:spPr>
          <a:xfrm>
            <a:off x="1264551" y="4936925"/>
            <a:ext cx="2022856" cy="1092789"/>
          </a:xfrm>
          <a:prstGeom prst="rect">
            <a:avLst/>
          </a:prstGeom>
          <a:noFill/>
          <a:ln w="0">
            <a:solidFill>
              <a:schemeClr val="accent1">
                <a:lumMod val="40000"/>
                <a:lumOff val="60000"/>
                <a:alpha val="25000"/>
              </a:schemeClr>
            </a:solidFill>
            <a:prstDash val="dash"/>
          </a:ln>
          <a:effectLst>
            <a:glow rad="177800">
              <a:srgbClr val="0070C0">
                <a:alpha val="4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DF8637FE-6055-AE4A-9505-CCC03B8D9521}"/>
              </a:ext>
            </a:extLst>
          </p:cNvPr>
          <p:cNvGrpSpPr/>
          <p:nvPr/>
        </p:nvGrpSpPr>
        <p:grpSpPr>
          <a:xfrm>
            <a:off x="7004757" y="1336454"/>
            <a:ext cx="4420778" cy="2638466"/>
            <a:chOff x="6734978" y="947463"/>
            <a:chExt cx="4420778" cy="2638466"/>
          </a:xfrm>
        </p:grpSpPr>
        <p:sp>
          <p:nvSpPr>
            <p:cNvPr id="55" name="TextBox 54">
              <a:extLst>
                <a:ext uri="{FF2B5EF4-FFF2-40B4-BE49-F238E27FC236}">
                  <a16:creationId xmlns:a16="http://schemas.microsoft.com/office/drawing/2014/main" id="{20574476-FCF3-6842-B219-D6CF6386FD99}"/>
                </a:ext>
              </a:extLst>
            </p:cNvPr>
            <p:cNvSpPr txBox="1"/>
            <p:nvPr/>
          </p:nvSpPr>
          <p:spPr>
            <a:xfrm>
              <a:off x="7349040" y="1282690"/>
              <a:ext cx="3297994" cy="1561325"/>
            </a:xfrm>
            <a:prstGeom prst="rect">
              <a:avLst/>
            </a:prstGeom>
            <a:noFill/>
            <a:ln w="31750">
              <a:solidFill>
                <a:schemeClr val="tx1"/>
              </a:solidFill>
            </a:ln>
          </p:spPr>
          <p:txBody>
            <a:bodyPr wrap="square" lIns="45720" rIns="45720" rtlCol="0">
              <a:spAutoFit/>
            </a:bodyPr>
            <a:lstStyle/>
            <a:p>
              <a:pPr>
                <a:lnSpc>
                  <a:spcPct val="120000"/>
                </a:lnSpc>
              </a:pPr>
              <a:r>
                <a:rPr lang="en-US" sz="1000" b="1">
                  <a:latin typeface="Courier" pitchFamily="2" charset="0"/>
                </a:rPr>
                <a:t>par for</a:t>
              </a:r>
              <a:r>
                <a:rPr lang="en-US" sz="1000">
                  <a:latin typeface="Courier" pitchFamily="2" charset="0"/>
                </a:rPr>
                <a:t> (v : worklist) </a:t>
              </a:r>
            </a:p>
            <a:p>
              <a:pPr>
                <a:lnSpc>
                  <a:spcPct val="120000"/>
                </a:lnSpc>
              </a:pPr>
              <a:r>
                <a:rPr lang="en-US" sz="1000" b="1">
                  <a:latin typeface="Courier" pitchFamily="2" charset="0"/>
                </a:rPr>
                <a:t>  </a:t>
              </a:r>
              <a:r>
                <a:rPr lang="en-US" sz="1000" err="1">
                  <a:latin typeface="Courier" pitchFamily="2" charset="0"/>
                </a:rPr>
                <a:t>node_dist</a:t>
              </a:r>
              <a:r>
                <a:rPr lang="en-US" sz="1000">
                  <a:latin typeface="Courier" pitchFamily="2" charset="0"/>
                </a:rPr>
                <a:t> = </a:t>
              </a:r>
              <a:r>
                <a:rPr lang="en-US" sz="1000" err="1">
                  <a:latin typeface="Courier" pitchFamily="2" charset="0"/>
                </a:rPr>
                <a:t>dist</a:t>
              </a:r>
              <a:r>
                <a:rPr lang="en-US" sz="1000">
                  <a:latin typeface="Courier" pitchFamily="2" charset="0"/>
                </a:rPr>
                <a:t>[v]</a:t>
              </a:r>
              <a:endParaRPr lang="en-US" sz="1000" b="1">
                <a:latin typeface="Courier" pitchFamily="2" charset="0"/>
              </a:endParaRPr>
            </a:p>
            <a:p>
              <a:pPr>
                <a:lnSpc>
                  <a:spcPct val="120000"/>
                </a:lnSpc>
              </a:pPr>
              <a:r>
                <a:rPr lang="en-US" sz="1000" b="1">
                  <a:latin typeface="Courier" pitchFamily="2" charset="0"/>
                </a:rPr>
                <a:t>  for</a:t>
              </a:r>
              <a:r>
                <a:rPr lang="en-US" sz="1000">
                  <a:latin typeface="Courier" pitchFamily="2" charset="0"/>
                </a:rPr>
                <a:t> (n, </a:t>
              </a:r>
              <a:r>
                <a:rPr lang="en-US" sz="1000" err="1">
                  <a:latin typeface="Courier" pitchFamily="2" charset="0"/>
                </a:rPr>
                <a:t>e_val</a:t>
              </a:r>
              <a:r>
                <a:rPr lang="en-US" sz="1000">
                  <a:latin typeface="Courier" pitchFamily="2" charset="0"/>
                </a:rPr>
                <a:t> : neighbors[v])</a:t>
              </a:r>
            </a:p>
            <a:p>
              <a:pPr>
                <a:lnSpc>
                  <a:spcPct val="120000"/>
                </a:lnSpc>
              </a:pPr>
              <a:r>
                <a:rPr lang="en-US" sz="1000" b="1">
                  <a:solidFill>
                    <a:schemeClr val="accent6"/>
                  </a:solidFill>
                  <a:latin typeface="Courier" pitchFamily="2" charset="0"/>
                </a:rPr>
                <a:t>    </a:t>
              </a:r>
              <a:r>
                <a:rPr lang="en-US" sz="1000" err="1">
                  <a:latin typeface="Courier" pitchFamily="2" charset="0"/>
                </a:rPr>
                <a:t>new_dist</a:t>
              </a:r>
              <a:r>
                <a:rPr lang="en-US" sz="1000">
                  <a:latin typeface="Courier" pitchFamily="2" charset="0"/>
                </a:rPr>
                <a:t> = </a:t>
              </a:r>
              <a:r>
                <a:rPr lang="en-US" sz="1000" err="1">
                  <a:latin typeface="Courier" pitchFamily="2" charset="0"/>
                </a:rPr>
                <a:t>node_dist</a:t>
              </a:r>
              <a:r>
                <a:rPr lang="en-US" sz="1000">
                  <a:latin typeface="Courier" pitchFamily="2" charset="0"/>
                </a:rPr>
                <a:t> + </a:t>
              </a:r>
              <a:r>
                <a:rPr lang="en-US" sz="1000" err="1">
                  <a:latin typeface="Courier" pitchFamily="2" charset="0"/>
                </a:rPr>
                <a:t>e_val</a:t>
              </a:r>
              <a:endParaRPr lang="en-US" sz="1000">
                <a:latin typeface="Courier" pitchFamily="2" charset="0"/>
              </a:endParaRPr>
            </a:p>
            <a:p>
              <a:pPr>
                <a:lnSpc>
                  <a:spcPct val="120000"/>
                </a:lnSpc>
              </a:pPr>
              <a:r>
                <a:rPr lang="en-US" sz="1000" b="1">
                  <a:solidFill>
                    <a:schemeClr val="accent6"/>
                  </a:solidFill>
                  <a:latin typeface="Courier" pitchFamily="2" charset="0"/>
                </a:rPr>
                <a:t>    </a:t>
              </a:r>
              <a:r>
                <a:rPr lang="en-US" sz="1000">
                  <a:latin typeface="Courier" pitchFamily="2" charset="0"/>
                </a:rPr>
                <a:t>updated = </a:t>
              </a:r>
              <a:r>
                <a:rPr lang="en-US" sz="1000" b="1">
                  <a:latin typeface="Courier" pitchFamily="2" charset="0"/>
                </a:rPr>
                <a:t>RMW_MIN</a:t>
              </a:r>
              <a:r>
                <a:rPr lang="en-US" sz="1000">
                  <a:latin typeface="Courier" pitchFamily="2" charset="0"/>
                </a:rPr>
                <a:t>(&amp;</a:t>
              </a:r>
              <a:r>
                <a:rPr lang="en-US" sz="1000" err="1">
                  <a:latin typeface="Courier" pitchFamily="2" charset="0"/>
                </a:rPr>
                <a:t>dist</a:t>
              </a:r>
              <a:r>
                <a:rPr lang="en-US" sz="1000">
                  <a:latin typeface="Courier" pitchFamily="2" charset="0"/>
                </a:rPr>
                <a:t>[n], </a:t>
              </a:r>
              <a:r>
                <a:rPr lang="en-US" sz="1000" err="1">
                  <a:latin typeface="Courier" pitchFamily="2" charset="0"/>
                </a:rPr>
                <a:t>new_dist</a:t>
              </a:r>
              <a:r>
                <a:rPr lang="en-US" sz="1000">
                  <a:latin typeface="Courier" pitchFamily="2" charset="0"/>
                </a:rPr>
                <a:t>)</a:t>
              </a:r>
            </a:p>
            <a:p>
              <a:pPr>
                <a:lnSpc>
                  <a:spcPct val="120000"/>
                </a:lnSpc>
              </a:pPr>
              <a:r>
                <a:rPr lang="en-US" sz="1000" b="1">
                  <a:latin typeface="Courier" pitchFamily="2" charset="0"/>
                </a:rPr>
                <a:t>    if</a:t>
              </a:r>
              <a:r>
                <a:rPr lang="en-US" sz="1000">
                  <a:latin typeface="Courier" pitchFamily="2" charset="0"/>
                </a:rPr>
                <a:t> (updated)</a:t>
              </a:r>
            </a:p>
            <a:p>
              <a:pPr>
                <a:lnSpc>
                  <a:spcPct val="120000"/>
                </a:lnSpc>
              </a:pPr>
              <a:r>
                <a:rPr lang="en-US" sz="1000">
                  <a:latin typeface="Courier" pitchFamily="2" charset="0"/>
                </a:rPr>
                <a:t>      </a:t>
              </a:r>
              <a:r>
                <a:rPr lang="en-US" sz="1000" err="1">
                  <a:latin typeface="Courier" pitchFamily="2" charset="0"/>
                </a:rPr>
                <a:t>wl_idx</a:t>
              </a:r>
              <a:r>
                <a:rPr lang="en-US" sz="1000">
                  <a:latin typeface="Courier" pitchFamily="2" charset="0"/>
                </a:rPr>
                <a:t> = </a:t>
              </a:r>
              <a:r>
                <a:rPr lang="en-US" sz="1000" b="1">
                  <a:latin typeface="Courier" pitchFamily="2" charset="0"/>
                </a:rPr>
                <a:t>RMW_ADD</a:t>
              </a:r>
              <a:r>
                <a:rPr lang="en-US" sz="1000">
                  <a:latin typeface="Courier" pitchFamily="2" charset="0"/>
                </a:rPr>
                <a:t>(&amp;</a:t>
              </a:r>
              <a:r>
                <a:rPr lang="en-US" sz="1000" err="1">
                  <a:latin typeface="Courier" pitchFamily="2" charset="0"/>
                </a:rPr>
                <a:t>idx</a:t>
              </a:r>
              <a:r>
                <a:rPr lang="en-US" sz="1000">
                  <a:latin typeface="Courier" pitchFamily="2" charset="0"/>
                </a:rPr>
                <a:t>, 1)</a:t>
              </a:r>
            </a:p>
            <a:p>
              <a:pPr>
                <a:lnSpc>
                  <a:spcPct val="120000"/>
                </a:lnSpc>
              </a:pPr>
              <a:r>
                <a:rPr lang="en-US" sz="1000">
                  <a:latin typeface="Courier" pitchFamily="2" charset="0"/>
                </a:rPr>
                <a:t>      </a:t>
              </a:r>
              <a:r>
                <a:rPr lang="en-US" sz="1000" err="1">
                  <a:latin typeface="Courier" pitchFamily="2" charset="0"/>
                </a:rPr>
                <a:t>new_worklist</a:t>
              </a:r>
              <a:r>
                <a:rPr lang="en-US" sz="1000">
                  <a:latin typeface="Courier" pitchFamily="2" charset="0"/>
                </a:rPr>
                <a:t>[</a:t>
              </a:r>
              <a:r>
                <a:rPr lang="en-US" sz="1000" err="1">
                  <a:latin typeface="Courier" pitchFamily="2" charset="0"/>
                </a:rPr>
                <a:t>wl_idx</a:t>
              </a:r>
              <a:r>
                <a:rPr lang="en-US" sz="1000">
                  <a:latin typeface="Courier" pitchFamily="2" charset="0"/>
                </a:rPr>
                <a:t>] = n</a:t>
              </a:r>
            </a:p>
          </p:txBody>
        </p:sp>
        <p:sp>
          <p:nvSpPr>
            <p:cNvPr id="56" name="Content Placeholder 2">
              <a:extLst>
                <a:ext uri="{FF2B5EF4-FFF2-40B4-BE49-F238E27FC236}">
                  <a16:creationId xmlns:a16="http://schemas.microsoft.com/office/drawing/2014/main" id="{43436331-D95D-D74E-84CF-F861D86E41EC}"/>
                </a:ext>
              </a:extLst>
            </p:cNvPr>
            <p:cNvSpPr txBox="1">
              <a:spLocks/>
            </p:cNvSpPr>
            <p:nvPr/>
          </p:nvSpPr>
          <p:spPr>
            <a:xfrm>
              <a:off x="7594020" y="947463"/>
              <a:ext cx="2816656" cy="299049"/>
            </a:xfrm>
            <a:prstGeom prst="rect">
              <a:avLst/>
            </a:prstGeom>
            <a:solidFill>
              <a:schemeClr val="bg1"/>
            </a:solidFill>
            <a:ln w="31750">
              <a:solidFill>
                <a:schemeClr val="tx1"/>
              </a:solid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a:latin typeface="+mn-lt"/>
                </a:rPr>
                <a:t>Parallel Push-Based SSSP Kernel</a:t>
              </a:r>
            </a:p>
            <a:p>
              <a:endParaRPr lang="en-US" sz="1600">
                <a:latin typeface="+mn-lt"/>
              </a:endParaRPr>
            </a:p>
          </p:txBody>
        </p:sp>
        <p:sp>
          <p:nvSpPr>
            <p:cNvPr id="59" name="Content Placeholder 2">
              <a:extLst>
                <a:ext uri="{FF2B5EF4-FFF2-40B4-BE49-F238E27FC236}">
                  <a16:creationId xmlns:a16="http://schemas.microsoft.com/office/drawing/2014/main" id="{755D934E-3ED1-0E4F-B0B8-1622F5DD7C34}"/>
                </a:ext>
              </a:extLst>
            </p:cNvPr>
            <p:cNvSpPr txBox="1">
              <a:spLocks/>
            </p:cNvSpPr>
            <p:nvPr/>
          </p:nvSpPr>
          <p:spPr>
            <a:xfrm>
              <a:off x="6734978" y="3284203"/>
              <a:ext cx="1566367" cy="299049"/>
            </a:xfrm>
            <a:prstGeom prst="rect">
              <a:avLst/>
            </a:prstGeom>
            <a:solidFill>
              <a:schemeClr val="bg1"/>
            </a:solidFill>
            <a:ln w="31750">
              <a:solidFill>
                <a:schemeClr val="tx1"/>
              </a:solid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a:latin typeface="+mn-lt"/>
                </a:rPr>
                <a:t>Supply</a:t>
              </a:r>
            </a:p>
            <a:p>
              <a:endParaRPr lang="en-US" sz="1600">
                <a:latin typeface="+mn-lt"/>
              </a:endParaRPr>
            </a:p>
          </p:txBody>
        </p:sp>
        <p:sp>
          <p:nvSpPr>
            <p:cNvPr id="60" name="Content Placeholder 2">
              <a:extLst>
                <a:ext uri="{FF2B5EF4-FFF2-40B4-BE49-F238E27FC236}">
                  <a16:creationId xmlns:a16="http://schemas.microsoft.com/office/drawing/2014/main" id="{76904E5F-5521-B147-9801-71FF3B85474B}"/>
                </a:ext>
              </a:extLst>
            </p:cNvPr>
            <p:cNvSpPr txBox="1">
              <a:spLocks/>
            </p:cNvSpPr>
            <p:nvPr/>
          </p:nvSpPr>
          <p:spPr>
            <a:xfrm>
              <a:off x="9589389" y="3286880"/>
              <a:ext cx="1566367" cy="299049"/>
            </a:xfrm>
            <a:prstGeom prst="rect">
              <a:avLst/>
            </a:prstGeom>
            <a:solidFill>
              <a:schemeClr val="bg1"/>
            </a:solidFill>
            <a:ln w="31750">
              <a:solidFill>
                <a:schemeClr val="tx1"/>
              </a:solid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a:latin typeface="+mn-lt"/>
                </a:rPr>
                <a:t>Compute</a:t>
              </a:r>
            </a:p>
            <a:p>
              <a:endParaRPr lang="en-US" sz="1600">
                <a:latin typeface="+mn-lt"/>
              </a:endParaRPr>
            </a:p>
          </p:txBody>
        </p:sp>
        <p:cxnSp>
          <p:nvCxnSpPr>
            <p:cNvPr id="61" name="Connector: Elbow 79">
              <a:extLst>
                <a:ext uri="{FF2B5EF4-FFF2-40B4-BE49-F238E27FC236}">
                  <a16:creationId xmlns:a16="http://schemas.microsoft.com/office/drawing/2014/main" id="{BE7C80D8-FD43-6844-BE38-4A8B9605A465}"/>
                </a:ext>
              </a:extLst>
            </p:cNvPr>
            <p:cNvCxnSpPr>
              <a:cxnSpLocks/>
              <a:stCxn id="55" idx="1"/>
              <a:endCxn id="59" idx="0"/>
            </p:cNvCxnSpPr>
            <p:nvPr/>
          </p:nvCxnSpPr>
          <p:spPr>
            <a:xfrm rot="10800000" flipH="1" flipV="1">
              <a:off x="7349040" y="2063353"/>
              <a:ext cx="169122" cy="1220850"/>
            </a:xfrm>
            <a:prstGeom prst="bentConnector4">
              <a:avLst>
                <a:gd name="adj1" fmla="val -135169"/>
                <a:gd name="adj2" fmla="val 81972"/>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79">
              <a:extLst>
                <a:ext uri="{FF2B5EF4-FFF2-40B4-BE49-F238E27FC236}">
                  <a16:creationId xmlns:a16="http://schemas.microsoft.com/office/drawing/2014/main" id="{356417BE-A144-784E-A42D-4933CB8423E2}"/>
                </a:ext>
              </a:extLst>
            </p:cNvPr>
            <p:cNvCxnSpPr>
              <a:cxnSpLocks/>
              <a:stCxn id="55" idx="3"/>
              <a:endCxn id="60" idx="0"/>
            </p:cNvCxnSpPr>
            <p:nvPr/>
          </p:nvCxnSpPr>
          <p:spPr>
            <a:xfrm flipH="1">
              <a:off x="10372573" y="2063353"/>
              <a:ext cx="274461" cy="1223527"/>
            </a:xfrm>
            <a:prstGeom prst="bentConnector4">
              <a:avLst>
                <a:gd name="adj1" fmla="val -83291"/>
                <a:gd name="adj2" fmla="val 81902"/>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DF1B0020-062A-1B42-BFCD-B5D78DAFAD10}"/>
              </a:ext>
            </a:extLst>
          </p:cNvPr>
          <p:cNvGrpSpPr/>
          <p:nvPr/>
        </p:nvGrpSpPr>
        <p:grpSpPr>
          <a:xfrm>
            <a:off x="6864687" y="4029101"/>
            <a:ext cx="4707104" cy="2570540"/>
            <a:chOff x="3646263" y="1678441"/>
            <a:chExt cx="4707104" cy="2570540"/>
          </a:xfrm>
        </p:grpSpPr>
        <p:grpSp>
          <p:nvGrpSpPr>
            <p:cNvPr id="47" name="Group 46">
              <a:extLst>
                <a:ext uri="{FF2B5EF4-FFF2-40B4-BE49-F238E27FC236}">
                  <a16:creationId xmlns:a16="http://schemas.microsoft.com/office/drawing/2014/main" id="{BD2154EA-252C-C84C-8257-21595DB3A11D}"/>
                </a:ext>
              </a:extLst>
            </p:cNvPr>
            <p:cNvGrpSpPr/>
            <p:nvPr/>
          </p:nvGrpSpPr>
          <p:grpSpPr>
            <a:xfrm>
              <a:off x="3646263" y="1678441"/>
              <a:ext cx="4707104" cy="2092475"/>
              <a:chOff x="3646263" y="1678441"/>
              <a:chExt cx="4707104" cy="2092475"/>
            </a:xfrm>
          </p:grpSpPr>
          <p:sp>
            <p:nvSpPr>
              <p:cNvPr id="66" name="Rectangle 65">
                <a:extLst>
                  <a:ext uri="{FF2B5EF4-FFF2-40B4-BE49-F238E27FC236}">
                    <a16:creationId xmlns:a16="http://schemas.microsoft.com/office/drawing/2014/main" id="{BF554B0B-5429-7D42-A9D6-A7D1D9104230}"/>
                  </a:ext>
                </a:extLst>
              </p:cNvPr>
              <p:cNvSpPr/>
              <p:nvPr/>
            </p:nvSpPr>
            <p:spPr>
              <a:xfrm>
                <a:off x="3646263" y="1680113"/>
                <a:ext cx="1846505" cy="18124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p>
            </p:txBody>
          </p:sp>
          <p:sp>
            <p:nvSpPr>
              <p:cNvPr id="67" name="Rectangle 66">
                <a:extLst>
                  <a:ext uri="{FF2B5EF4-FFF2-40B4-BE49-F238E27FC236}">
                    <a16:creationId xmlns:a16="http://schemas.microsoft.com/office/drawing/2014/main" id="{BC90594B-9AEE-624D-A232-AE077FA76268}"/>
                  </a:ext>
                </a:extLst>
              </p:cNvPr>
              <p:cNvSpPr/>
              <p:nvPr/>
            </p:nvSpPr>
            <p:spPr>
              <a:xfrm>
                <a:off x="6494490" y="1678441"/>
                <a:ext cx="1858877" cy="18124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p>
            </p:txBody>
          </p:sp>
          <p:sp>
            <p:nvSpPr>
              <p:cNvPr id="68" name="Rectangle 67">
                <a:extLst>
                  <a:ext uri="{FF2B5EF4-FFF2-40B4-BE49-F238E27FC236}">
                    <a16:creationId xmlns:a16="http://schemas.microsoft.com/office/drawing/2014/main" id="{8D90B7E1-E934-BC48-A1EB-5DAC020FD817}"/>
                  </a:ext>
                </a:extLst>
              </p:cNvPr>
              <p:cNvSpPr/>
              <p:nvPr/>
            </p:nvSpPr>
            <p:spPr>
              <a:xfrm>
                <a:off x="6788008" y="1755201"/>
                <a:ext cx="1307829" cy="3599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chemeClr val="tx1"/>
                    </a:solidFill>
                  </a:rPr>
                  <a:t>Value Computation</a:t>
                </a:r>
              </a:p>
            </p:txBody>
          </p:sp>
          <p:sp>
            <p:nvSpPr>
              <p:cNvPr id="69" name="Content Placeholder 2">
                <a:extLst>
                  <a:ext uri="{FF2B5EF4-FFF2-40B4-BE49-F238E27FC236}">
                    <a16:creationId xmlns:a16="http://schemas.microsoft.com/office/drawing/2014/main" id="{F341EC32-B8B4-2941-9349-191D4F881CBF}"/>
                  </a:ext>
                </a:extLst>
              </p:cNvPr>
              <p:cNvSpPr txBox="1">
                <a:spLocks/>
              </p:cNvSpPr>
              <p:nvPr/>
            </p:nvSpPr>
            <p:spPr>
              <a:xfrm>
                <a:off x="5585066" y="3390494"/>
                <a:ext cx="841920" cy="380422"/>
              </a:xfrm>
              <a:prstGeom prst="rect">
                <a:avLst/>
              </a:prstGeom>
              <a:solidFill>
                <a:schemeClr val="bg1"/>
              </a:solidFill>
              <a:ln w="12700">
                <a:solidFill>
                  <a:schemeClr val="tx1"/>
                </a:solid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200">
                    <a:latin typeface="Calibri" panose="020F0502020204030204" pitchFamily="34" charset="0"/>
                    <a:cs typeface="Calibri" panose="020F0502020204030204" pitchFamily="34" charset="0"/>
                  </a:rPr>
                  <a:t>Shared L2 Cache</a:t>
                </a:r>
              </a:p>
              <a:p>
                <a:endParaRPr lang="en-US" sz="1400">
                  <a:latin typeface="+mn-lt"/>
                </a:endParaRPr>
              </a:p>
            </p:txBody>
          </p:sp>
          <p:sp>
            <p:nvSpPr>
              <p:cNvPr id="70" name="Rectangle 69">
                <a:extLst>
                  <a:ext uri="{FF2B5EF4-FFF2-40B4-BE49-F238E27FC236}">
                    <a16:creationId xmlns:a16="http://schemas.microsoft.com/office/drawing/2014/main" id="{B5F86290-CE53-FD41-9E62-36CB402E0CBC}"/>
                  </a:ext>
                </a:extLst>
              </p:cNvPr>
              <p:cNvSpPr/>
              <p:nvPr/>
            </p:nvSpPr>
            <p:spPr>
              <a:xfrm>
                <a:off x="3891796" y="1749445"/>
                <a:ext cx="1384477" cy="3826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chemeClr val="tx1"/>
                    </a:solidFill>
                  </a:rPr>
                  <a:t>Address Calculation</a:t>
                </a:r>
              </a:p>
            </p:txBody>
          </p:sp>
          <p:sp>
            <p:nvSpPr>
              <p:cNvPr id="71" name="TextBox 34">
                <a:extLst>
                  <a:ext uri="{FF2B5EF4-FFF2-40B4-BE49-F238E27FC236}">
                    <a16:creationId xmlns:a16="http://schemas.microsoft.com/office/drawing/2014/main" id="{23190A08-48E7-C243-B649-7ACFB621398F}"/>
                  </a:ext>
                </a:extLst>
              </p:cNvPr>
              <p:cNvSpPr txBox="1"/>
              <p:nvPr/>
            </p:nvSpPr>
            <p:spPr>
              <a:xfrm>
                <a:off x="6874935" y="2176724"/>
                <a:ext cx="1133974"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t>St. Value Buffer</a:t>
                </a:r>
              </a:p>
            </p:txBody>
          </p:sp>
          <p:sp>
            <p:nvSpPr>
              <p:cNvPr id="72" name="TextBox 34">
                <a:extLst>
                  <a:ext uri="{FF2B5EF4-FFF2-40B4-BE49-F238E27FC236}">
                    <a16:creationId xmlns:a16="http://schemas.microsoft.com/office/drawing/2014/main" id="{AD0B4853-ADE3-004C-A4B3-C81DE2098B31}"/>
                  </a:ext>
                </a:extLst>
              </p:cNvPr>
              <p:cNvSpPr txBox="1"/>
              <p:nvPr/>
            </p:nvSpPr>
            <p:spPr>
              <a:xfrm>
                <a:off x="3984554" y="2175664"/>
                <a:ext cx="1198960" cy="2637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t>St. Address Buffer</a:t>
                </a:r>
              </a:p>
            </p:txBody>
          </p:sp>
          <p:cxnSp>
            <p:nvCxnSpPr>
              <p:cNvPr id="73" name="Connector: Elbow 79">
                <a:extLst>
                  <a:ext uri="{FF2B5EF4-FFF2-40B4-BE49-F238E27FC236}">
                    <a16:creationId xmlns:a16="http://schemas.microsoft.com/office/drawing/2014/main" id="{D176C7AC-1777-0749-BFAB-7274C166E483}"/>
                  </a:ext>
                </a:extLst>
              </p:cNvPr>
              <p:cNvCxnSpPr>
                <a:cxnSpLocks/>
                <a:stCxn id="68" idx="3"/>
                <a:endCxn id="81" idx="3"/>
              </p:cNvCxnSpPr>
              <p:nvPr/>
            </p:nvCxnSpPr>
            <p:spPr>
              <a:xfrm flipH="1">
                <a:off x="7743146" y="1935174"/>
                <a:ext cx="352691" cy="569492"/>
              </a:xfrm>
              <a:prstGeom prst="bentConnector3">
                <a:avLst>
                  <a:gd name="adj1" fmla="val -3518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7C7D11A-3065-6C46-BAE6-02C6B7B8E382}"/>
                  </a:ext>
                </a:extLst>
              </p:cNvPr>
              <p:cNvSpPr txBox="1"/>
              <p:nvPr/>
            </p:nvSpPr>
            <p:spPr>
              <a:xfrm>
                <a:off x="5514133" y="2629378"/>
                <a:ext cx="1037560"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t>Comm. Queue</a:t>
                </a:r>
              </a:p>
            </p:txBody>
          </p:sp>
          <p:cxnSp>
            <p:nvCxnSpPr>
              <p:cNvPr id="75" name="Connector: Elbow 83">
                <a:extLst>
                  <a:ext uri="{FF2B5EF4-FFF2-40B4-BE49-F238E27FC236}">
                    <a16:creationId xmlns:a16="http://schemas.microsoft.com/office/drawing/2014/main" id="{2B9FC1B2-B8AE-4F4F-B475-702916A10722}"/>
                  </a:ext>
                </a:extLst>
              </p:cNvPr>
              <p:cNvCxnSpPr>
                <a:cxnSpLocks/>
                <a:stCxn id="82" idx="3"/>
                <a:endCxn id="68" idx="1"/>
              </p:cNvCxnSpPr>
              <p:nvPr/>
            </p:nvCxnSpPr>
            <p:spPr>
              <a:xfrm flipV="1">
                <a:off x="6345200" y="1935174"/>
                <a:ext cx="442808" cy="102851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35FD270-6CF3-E945-985B-FB97E65B8357}"/>
                  </a:ext>
                </a:extLst>
              </p:cNvPr>
              <p:cNvCxnSpPr>
                <a:cxnSpLocks/>
                <a:stCxn id="81" idx="1"/>
                <a:endCxn id="80" idx="3"/>
              </p:cNvCxnSpPr>
              <p:nvPr/>
            </p:nvCxnSpPr>
            <p:spPr bwMode="auto">
              <a:xfrm flipH="1">
                <a:off x="4871355" y="2504666"/>
                <a:ext cx="2269343" cy="1859"/>
              </a:xfrm>
              <a:prstGeom prst="straightConnector1">
                <a:avLst/>
              </a:prstGeom>
              <a:noFill/>
              <a:ln w="19050">
                <a:solidFill>
                  <a:schemeClr val="tx1"/>
                </a:solidFill>
                <a:round/>
                <a:headEnd/>
                <a:tailEnd type="triangle"/>
              </a:ln>
              <a:extLst>
                <a:ext uri="{909E8E84-426E-40dd-AFC4-6F175D3DCCD1}">
                  <a14:hiddenFill xmlns="" xmlns:a14="http://schemas.microsoft.com/office/drawing/2010/main">
                    <a:noFill/>
                  </a14:hiddenFill>
                </a:ext>
              </a:extLst>
            </p:spPr>
          </p:cxnSp>
          <p:pic>
            <p:nvPicPr>
              <p:cNvPr id="80" name="Picture 79">
                <a:extLst>
                  <a:ext uri="{FF2B5EF4-FFF2-40B4-BE49-F238E27FC236}">
                    <a16:creationId xmlns:a16="http://schemas.microsoft.com/office/drawing/2014/main" id="{E49B4099-124D-884B-B679-BCD050FA371E}"/>
                  </a:ext>
                </a:extLst>
              </p:cNvPr>
              <p:cNvPicPr>
                <a:picLocks noChangeAspect="1"/>
              </p:cNvPicPr>
              <p:nvPr/>
            </p:nvPicPr>
            <p:blipFill>
              <a:blip r:embed="rId3"/>
              <a:stretch>
                <a:fillRect/>
              </a:stretch>
            </p:blipFill>
            <p:spPr>
              <a:xfrm>
                <a:off x="4268907" y="2387620"/>
                <a:ext cx="602448" cy="237809"/>
              </a:xfrm>
              <a:prstGeom prst="rect">
                <a:avLst/>
              </a:prstGeom>
            </p:spPr>
          </p:pic>
          <p:pic>
            <p:nvPicPr>
              <p:cNvPr id="81" name="Picture 80">
                <a:extLst>
                  <a:ext uri="{FF2B5EF4-FFF2-40B4-BE49-F238E27FC236}">
                    <a16:creationId xmlns:a16="http://schemas.microsoft.com/office/drawing/2014/main" id="{03A27706-C2FA-C74C-A598-0915AA9AC66B}"/>
                  </a:ext>
                </a:extLst>
              </p:cNvPr>
              <p:cNvPicPr>
                <a:picLocks noChangeAspect="1"/>
              </p:cNvPicPr>
              <p:nvPr/>
            </p:nvPicPr>
            <p:blipFill>
              <a:blip r:embed="rId3"/>
              <a:stretch>
                <a:fillRect/>
              </a:stretch>
            </p:blipFill>
            <p:spPr>
              <a:xfrm>
                <a:off x="7140698" y="2385761"/>
                <a:ext cx="602448" cy="237809"/>
              </a:xfrm>
              <a:prstGeom prst="rect">
                <a:avLst/>
              </a:prstGeom>
            </p:spPr>
          </p:pic>
          <p:pic>
            <p:nvPicPr>
              <p:cNvPr id="82" name="Picture 81">
                <a:extLst>
                  <a:ext uri="{FF2B5EF4-FFF2-40B4-BE49-F238E27FC236}">
                    <a16:creationId xmlns:a16="http://schemas.microsoft.com/office/drawing/2014/main" id="{D6A85381-8D97-D847-B5C9-4FE9EE303C0A}"/>
                  </a:ext>
                </a:extLst>
              </p:cNvPr>
              <p:cNvPicPr>
                <a:picLocks noChangeAspect="1"/>
              </p:cNvPicPr>
              <p:nvPr/>
            </p:nvPicPr>
            <p:blipFill>
              <a:blip r:embed="rId3"/>
              <a:stretch>
                <a:fillRect/>
              </a:stretch>
            </p:blipFill>
            <p:spPr>
              <a:xfrm>
                <a:off x="5742752" y="2844787"/>
                <a:ext cx="602448" cy="237809"/>
              </a:xfrm>
              <a:prstGeom prst="rect">
                <a:avLst/>
              </a:prstGeom>
            </p:spPr>
          </p:pic>
          <p:cxnSp>
            <p:nvCxnSpPr>
              <p:cNvPr id="85" name="Connector: Elbow 80">
                <a:extLst>
                  <a:ext uri="{FF2B5EF4-FFF2-40B4-BE49-F238E27FC236}">
                    <a16:creationId xmlns:a16="http://schemas.microsoft.com/office/drawing/2014/main" id="{8566AEE8-151A-AD44-AD87-F4B707A025E8}"/>
                  </a:ext>
                </a:extLst>
              </p:cNvPr>
              <p:cNvCxnSpPr>
                <a:cxnSpLocks/>
                <a:stCxn id="70" idx="3"/>
                <a:endCxn id="86" idx="0"/>
              </p:cNvCxnSpPr>
              <p:nvPr/>
            </p:nvCxnSpPr>
            <p:spPr>
              <a:xfrm flipH="1">
                <a:off x="5056649" y="1940791"/>
                <a:ext cx="219624" cy="1168645"/>
              </a:xfrm>
              <a:prstGeom prst="bentConnector4">
                <a:avLst>
                  <a:gd name="adj1" fmla="val -47824"/>
                  <a:gd name="adj2" fmla="val 5818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ABDE1833-E5B8-C84F-96A0-4C177AC0EDEC}"/>
                  </a:ext>
                </a:extLst>
              </p:cNvPr>
              <p:cNvSpPr/>
              <p:nvPr/>
            </p:nvSpPr>
            <p:spPr>
              <a:xfrm>
                <a:off x="4712696" y="3109436"/>
                <a:ext cx="687905" cy="26366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chemeClr val="tx1"/>
                    </a:solidFill>
                  </a:rPr>
                  <a:t>L1 Cache</a:t>
                </a:r>
              </a:p>
            </p:txBody>
          </p:sp>
          <p:sp>
            <p:nvSpPr>
              <p:cNvPr id="87" name="Rectangle 86">
                <a:extLst>
                  <a:ext uri="{FF2B5EF4-FFF2-40B4-BE49-F238E27FC236}">
                    <a16:creationId xmlns:a16="http://schemas.microsoft.com/office/drawing/2014/main" id="{38866B5D-F8FE-5D40-AF3E-3FC6A3DB0CD0}"/>
                  </a:ext>
                </a:extLst>
              </p:cNvPr>
              <p:cNvSpPr/>
              <p:nvPr/>
            </p:nvSpPr>
            <p:spPr>
              <a:xfrm>
                <a:off x="6585474" y="3102481"/>
                <a:ext cx="689530" cy="2644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chemeClr val="tx1"/>
                    </a:solidFill>
                  </a:rPr>
                  <a:t>L1 Cache</a:t>
                </a:r>
              </a:p>
            </p:txBody>
          </p:sp>
          <p:cxnSp>
            <p:nvCxnSpPr>
              <p:cNvPr id="88" name="Connector: Elbow 80">
                <a:extLst>
                  <a:ext uri="{FF2B5EF4-FFF2-40B4-BE49-F238E27FC236}">
                    <a16:creationId xmlns:a16="http://schemas.microsoft.com/office/drawing/2014/main" id="{EF5AC1A9-5CA0-D74E-B09B-571960D10837}"/>
                  </a:ext>
                </a:extLst>
              </p:cNvPr>
              <p:cNvCxnSpPr>
                <a:cxnSpLocks/>
                <a:stCxn id="86" idx="2"/>
                <a:endCxn id="69" idx="1"/>
              </p:cNvCxnSpPr>
              <p:nvPr/>
            </p:nvCxnSpPr>
            <p:spPr>
              <a:xfrm rot="16200000" flipH="1">
                <a:off x="5217056" y="3212695"/>
                <a:ext cx="207602" cy="528417"/>
              </a:xfrm>
              <a:prstGeom prst="bentConnector2">
                <a:avLst/>
              </a:prstGeom>
              <a:ln w="1905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1">
                <a:extLst>
                  <a:ext uri="{FF2B5EF4-FFF2-40B4-BE49-F238E27FC236}">
                    <a16:creationId xmlns:a16="http://schemas.microsoft.com/office/drawing/2014/main" id="{7186B78F-7A1D-A646-A611-1163F21E7633}"/>
                  </a:ext>
                </a:extLst>
              </p:cNvPr>
              <p:cNvCxnSpPr>
                <a:cxnSpLocks/>
              </p:cNvCxnSpPr>
              <p:nvPr/>
            </p:nvCxnSpPr>
            <p:spPr>
              <a:xfrm flipV="1">
                <a:off x="5400601" y="3051789"/>
                <a:ext cx="342151" cy="16090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80">
                <a:extLst>
                  <a:ext uri="{FF2B5EF4-FFF2-40B4-BE49-F238E27FC236}">
                    <a16:creationId xmlns:a16="http://schemas.microsoft.com/office/drawing/2014/main" id="{AC646F11-9407-B54A-A0F0-FD13CB6D8026}"/>
                  </a:ext>
                </a:extLst>
              </p:cNvPr>
              <p:cNvCxnSpPr>
                <a:cxnSpLocks/>
                <a:endCxn id="80" idx="1"/>
              </p:cNvCxnSpPr>
              <p:nvPr/>
            </p:nvCxnSpPr>
            <p:spPr>
              <a:xfrm rot="16200000" flipH="1">
                <a:off x="3941111" y="2178729"/>
                <a:ext cx="374388" cy="281203"/>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80">
                <a:extLst>
                  <a:ext uri="{FF2B5EF4-FFF2-40B4-BE49-F238E27FC236}">
                    <a16:creationId xmlns:a16="http://schemas.microsoft.com/office/drawing/2014/main" id="{1B7FA078-A0E2-664E-A1DD-2FC7966EB4AF}"/>
                  </a:ext>
                </a:extLst>
              </p:cNvPr>
              <p:cNvCxnSpPr>
                <a:cxnSpLocks/>
                <a:endCxn id="86" idx="1"/>
              </p:cNvCxnSpPr>
              <p:nvPr/>
            </p:nvCxnSpPr>
            <p:spPr>
              <a:xfrm rot="5400000">
                <a:off x="4441308" y="2894960"/>
                <a:ext cx="617699" cy="74921"/>
              </a:xfrm>
              <a:prstGeom prst="bentConnector4">
                <a:avLst>
                  <a:gd name="adj1" fmla="val 65767"/>
                  <a:gd name="adj2" fmla="val 29366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Content Placeholder 2">
              <a:extLst>
                <a:ext uri="{FF2B5EF4-FFF2-40B4-BE49-F238E27FC236}">
                  <a16:creationId xmlns:a16="http://schemas.microsoft.com/office/drawing/2014/main" id="{6440785A-6A83-0242-BB86-C757B06C07CA}"/>
                </a:ext>
              </a:extLst>
            </p:cNvPr>
            <p:cNvSpPr txBox="1">
              <a:spLocks/>
            </p:cNvSpPr>
            <p:nvPr/>
          </p:nvSpPr>
          <p:spPr>
            <a:xfrm>
              <a:off x="5351212" y="3951573"/>
              <a:ext cx="1309627" cy="297408"/>
            </a:xfrm>
            <a:prstGeom prst="rect">
              <a:avLst/>
            </a:prstGeom>
            <a:solidFill>
              <a:schemeClr val="bg1"/>
            </a:solidFill>
            <a:ln w="12700">
              <a:solidFill>
                <a:schemeClr val="tx1"/>
              </a:solid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spcBef>
                  <a:spcPts val="0"/>
                </a:spcBef>
              </a:pPr>
              <a:r>
                <a:rPr lang="en-US" sz="1200">
                  <a:latin typeface="Calibri" panose="020F0502020204030204" pitchFamily="34" charset="0"/>
                  <a:cs typeface="Calibri" panose="020F0502020204030204" pitchFamily="34" charset="0"/>
                </a:rPr>
                <a:t>Main Memory</a:t>
              </a:r>
            </a:p>
            <a:p>
              <a:endParaRPr lang="en-US" sz="1400">
                <a:latin typeface="+mn-lt"/>
              </a:endParaRPr>
            </a:p>
          </p:txBody>
        </p:sp>
      </p:grpSp>
      <p:sp>
        <p:nvSpPr>
          <p:cNvPr id="97" name="Glow">
            <a:extLst>
              <a:ext uri="{FF2B5EF4-FFF2-40B4-BE49-F238E27FC236}">
                <a16:creationId xmlns:a16="http://schemas.microsoft.com/office/drawing/2014/main" id="{108BF6F3-F0D7-4C47-808A-ED9C29A58706}"/>
              </a:ext>
            </a:extLst>
          </p:cNvPr>
          <p:cNvSpPr/>
          <p:nvPr/>
        </p:nvSpPr>
        <p:spPr>
          <a:xfrm>
            <a:off x="8988058" y="5224909"/>
            <a:ext cx="536936" cy="164035"/>
          </a:xfrm>
          <a:prstGeom prst="rect">
            <a:avLst/>
          </a:prstGeom>
          <a:noFill/>
          <a:ln w="0">
            <a:solidFill>
              <a:srgbClr val="FFC000">
                <a:alpha val="25000"/>
              </a:srgbClr>
            </a:solidFill>
            <a:prstDash val="dash"/>
          </a:ln>
          <a:effectLst>
            <a:glow rad="177800">
              <a:srgbClr val="FFC000">
                <a:alpha val="4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Arrow Connector 106">
            <a:extLst>
              <a:ext uri="{FF2B5EF4-FFF2-40B4-BE49-F238E27FC236}">
                <a16:creationId xmlns:a16="http://schemas.microsoft.com/office/drawing/2014/main" id="{837C549F-E168-7741-9E21-2CABA96EBCB3}"/>
              </a:ext>
            </a:extLst>
          </p:cNvPr>
          <p:cNvCxnSpPr>
            <a:cxnSpLocks/>
            <a:stCxn id="69" idx="2"/>
            <a:endCxn id="51" idx="0"/>
          </p:cNvCxnSpPr>
          <p:nvPr/>
        </p:nvCxnSpPr>
        <p:spPr bwMode="auto">
          <a:xfrm>
            <a:off x="9224450" y="6121576"/>
            <a:ext cx="0" cy="180657"/>
          </a:xfrm>
          <a:prstGeom prst="straightConnector1">
            <a:avLst/>
          </a:prstGeom>
          <a:noFill/>
          <a:ln w="19050">
            <a:solidFill>
              <a:schemeClr val="tx1"/>
            </a:solidFill>
            <a:round/>
            <a:headEnd/>
            <a:tailEnd type="triangle"/>
          </a:ln>
          <a:extLst>
            <a:ext uri="{909E8E84-426E-40dd-AFC4-6F175D3DCCD1}">
              <a14:hiddenFill xmlns="" xmlns:a14="http://schemas.microsoft.com/office/drawing/2010/main">
                <a:noFill/>
              </a14:hiddenFill>
            </a:ext>
          </a:extLst>
        </p:spPr>
      </p:cxnSp>
      <p:cxnSp>
        <p:nvCxnSpPr>
          <p:cNvPr id="119" name="Straight Arrow Connector 118">
            <a:extLst>
              <a:ext uri="{FF2B5EF4-FFF2-40B4-BE49-F238E27FC236}">
                <a16:creationId xmlns:a16="http://schemas.microsoft.com/office/drawing/2014/main" id="{967EAD01-BE4A-3A4B-9B1D-278D3A37E818}"/>
              </a:ext>
            </a:extLst>
          </p:cNvPr>
          <p:cNvCxnSpPr>
            <a:cxnSpLocks/>
            <a:stCxn id="134" idx="3"/>
            <a:endCxn id="82" idx="1"/>
          </p:cNvCxnSpPr>
          <p:nvPr/>
        </p:nvCxnSpPr>
        <p:spPr bwMode="auto">
          <a:xfrm>
            <a:off x="7643217" y="5262269"/>
            <a:ext cx="1317959" cy="0"/>
          </a:xfrm>
          <a:prstGeom prst="straightConnector1">
            <a:avLst/>
          </a:prstGeom>
          <a:noFill/>
          <a:ln w="19050">
            <a:solidFill>
              <a:schemeClr val="bg2">
                <a:lumMod val="90000"/>
              </a:schemeClr>
            </a:solidFill>
            <a:prstDash val="solid"/>
            <a:round/>
            <a:headEnd/>
            <a:tailEnd type="triangle"/>
          </a:ln>
          <a:extLst>
            <a:ext uri="{909E8E84-426E-40dd-AFC4-6F175D3DCCD1}">
              <a14:hiddenFill xmlns="" xmlns:a14="http://schemas.microsoft.com/office/drawing/2010/main">
                <a:noFill/>
              </a14:hiddenFill>
            </a:ext>
          </a:extLst>
        </p:spPr>
      </p:cxnSp>
      <p:cxnSp>
        <p:nvCxnSpPr>
          <p:cNvPr id="121" name="Connector: Elbow 79">
            <a:extLst>
              <a:ext uri="{FF2B5EF4-FFF2-40B4-BE49-F238E27FC236}">
                <a16:creationId xmlns:a16="http://schemas.microsoft.com/office/drawing/2014/main" id="{5FADB868-4974-1344-9634-4F421EDD88E2}"/>
              </a:ext>
            </a:extLst>
          </p:cNvPr>
          <p:cNvCxnSpPr>
            <a:cxnSpLocks/>
          </p:cNvCxnSpPr>
          <p:nvPr/>
        </p:nvCxnSpPr>
        <p:spPr>
          <a:xfrm rot="10800000">
            <a:off x="7104357" y="5364711"/>
            <a:ext cx="826763" cy="318953"/>
          </a:xfrm>
          <a:prstGeom prst="bentConnector3">
            <a:avLst>
              <a:gd name="adj1" fmla="val 99997"/>
            </a:avLst>
          </a:prstGeom>
          <a:ln w="19050">
            <a:solidFill>
              <a:schemeClr val="bg2">
                <a:lumMod val="9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80">
            <a:extLst>
              <a:ext uri="{FF2B5EF4-FFF2-40B4-BE49-F238E27FC236}">
                <a16:creationId xmlns:a16="http://schemas.microsoft.com/office/drawing/2014/main" id="{5FEA54A2-3C80-6949-B69A-0989BC5ECB16}"/>
              </a:ext>
            </a:extLst>
          </p:cNvPr>
          <p:cNvCxnSpPr>
            <a:cxnSpLocks/>
            <a:stCxn id="70" idx="1"/>
            <a:endCxn id="134" idx="1"/>
          </p:cNvCxnSpPr>
          <p:nvPr/>
        </p:nvCxnSpPr>
        <p:spPr>
          <a:xfrm rot="10800000" flipV="1">
            <a:off x="7040770" y="4291451"/>
            <a:ext cx="69451" cy="970818"/>
          </a:xfrm>
          <a:prstGeom prst="bentConnector3">
            <a:avLst>
              <a:gd name="adj1" fmla="val 429153"/>
            </a:avLst>
          </a:prstGeom>
          <a:ln w="190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4" name="Picture 133">
            <a:extLst>
              <a:ext uri="{FF2B5EF4-FFF2-40B4-BE49-F238E27FC236}">
                <a16:creationId xmlns:a16="http://schemas.microsoft.com/office/drawing/2014/main" id="{6B094205-6C90-BB4D-B896-A94BF3C07651}"/>
              </a:ext>
            </a:extLst>
          </p:cNvPr>
          <p:cNvPicPr>
            <a:picLocks noChangeAspect="1"/>
          </p:cNvPicPr>
          <p:nvPr/>
        </p:nvPicPr>
        <p:blipFill>
          <a:blip r:embed="rId3"/>
          <a:stretch>
            <a:fillRect/>
          </a:stretch>
        </p:blipFill>
        <p:spPr>
          <a:xfrm>
            <a:off x="7040769" y="5143364"/>
            <a:ext cx="602448" cy="237809"/>
          </a:xfrm>
          <a:prstGeom prst="rect">
            <a:avLst/>
          </a:prstGeom>
        </p:spPr>
      </p:pic>
      <p:sp>
        <p:nvSpPr>
          <p:cNvPr id="166" name="TextBox 34">
            <a:extLst>
              <a:ext uri="{FF2B5EF4-FFF2-40B4-BE49-F238E27FC236}">
                <a16:creationId xmlns:a16="http://schemas.microsoft.com/office/drawing/2014/main" id="{BD76D082-DBA7-9743-9CCF-BE35983DEABA}"/>
              </a:ext>
            </a:extLst>
          </p:cNvPr>
          <p:cNvSpPr txBox="1"/>
          <p:nvPr/>
        </p:nvSpPr>
        <p:spPr>
          <a:xfrm>
            <a:off x="6821249" y="4939791"/>
            <a:ext cx="1198960" cy="2637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t>Term. Ld. Buffer</a:t>
            </a:r>
          </a:p>
        </p:txBody>
      </p:sp>
      <p:sp>
        <p:nvSpPr>
          <p:cNvPr id="168" name="Rectangle 167">
            <a:extLst>
              <a:ext uri="{FF2B5EF4-FFF2-40B4-BE49-F238E27FC236}">
                <a16:creationId xmlns:a16="http://schemas.microsoft.com/office/drawing/2014/main" id="{14194786-CFCF-C848-B9B2-EDF505948DCB}"/>
              </a:ext>
            </a:extLst>
          </p:cNvPr>
          <p:cNvSpPr/>
          <p:nvPr/>
        </p:nvSpPr>
        <p:spPr>
          <a:xfrm>
            <a:off x="6872611" y="4026360"/>
            <a:ext cx="1846505" cy="1812466"/>
          </a:xfrm>
          <a:prstGeom prst="rect">
            <a:avLst/>
          </a:prstGeom>
          <a:noFill/>
          <a:ln w="0">
            <a:solidFill>
              <a:srgbClr val="FFC000">
                <a:alpha val="25000"/>
              </a:srgbClr>
            </a:solidFill>
          </a:ln>
          <a:effectLst>
            <a:glow rad="177800">
              <a:srgbClr val="FFC000">
                <a:alpha val="4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p>
        </p:txBody>
      </p:sp>
      <p:sp>
        <p:nvSpPr>
          <p:cNvPr id="169" name="Rectangle 168">
            <a:extLst>
              <a:ext uri="{FF2B5EF4-FFF2-40B4-BE49-F238E27FC236}">
                <a16:creationId xmlns:a16="http://schemas.microsoft.com/office/drawing/2014/main" id="{2EB2C537-9E07-BA4B-9891-42D0180F90ED}"/>
              </a:ext>
            </a:extLst>
          </p:cNvPr>
          <p:cNvSpPr/>
          <p:nvPr/>
        </p:nvSpPr>
        <p:spPr>
          <a:xfrm>
            <a:off x="9725286" y="4024791"/>
            <a:ext cx="1846505" cy="1812466"/>
          </a:xfrm>
          <a:prstGeom prst="rect">
            <a:avLst/>
          </a:prstGeom>
          <a:noFill/>
          <a:ln w="0">
            <a:solidFill>
              <a:srgbClr val="FFC000">
                <a:alpha val="25000"/>
              </a:srgbClr>
            </a:solidFill>
          </a:ln>
          <a:effectLst>
            <a:glow rad="177800">
              <a:srgbClr val="FFC000">
                <a:alpha val="4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p>
        </p:txBody>
      </p:sp>
      <p:sp>
        <p:nvSpPr>
          <p:cNvPr id="170" name="Content Placeholder 2">
            <a:extLst>
              <a:ext uri="{FF2B5EF4-FFF2-40B4-BE49-F238E27FC236}">
                <a16:creationId xmlns:a16="http://schemas.microsoft.com/office/drawing/2014/main" id="{0B95E6D1-11B9-E041-96AA-7B0E1F870EFA}"/>
              </a:ext>
            </a:extLst>
          </p:cNvPr>
          <p:cNvSpPr txBox="1">
            <a:spLocks/>
          </p:cNvSpPr>
          <p:nvPr/>
        </p:nvSpPr>
        <p:spPr>
          <a:xfrm>
            <a:off x="6705085" y="2698621"/>
            <a:ext cx="671367" cy="448434"/>
          </a:xfrm>
          <a:prstGeom prst="rect">
            <a:avLst/>
          </a:prstGeom>
          <a:noFill/>
          <a:ln w="31750">
            <a:no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a:latin typeface="+mn-lt"/>
              </a:rPr>
              <a:t>Supply</a:t>
            </a:r>
            <a:r>
              <a:rPr lang="en-US" sz="1600">
                <a:latin typeface="+mn-lt"/>
              </a:rPr>
              <a:t> slice</a:t>
            </a:r>
          </a:p>
        </p:txBody>
      </p:sp>
      <p:sp>
        <p:nvSpPr>
          <p:cNvPr id="171" name="Content Placeholder 2">
            <a:extLst>
              <a:ext uri="{FF2B5EF4-FFF2-40B4-BE49-F238E27FC236}">
                <a16:creationId xmlns:a16="http://schemas.microsoft.com/office/drawing/2014/main" id="{240DD116-50ED-C04D-8A0D-8B3720003FD8}"/>
              </a:ext>
            </a:extLst>
          </p:cNvPr>
          <p:cNvSpPr txBox="1">
            <a:spLocks/>
          </p:cNvSpPr>
          <p:nvPr/>
        </p:nvSpPr>
        <p:spPr>
          <a:xfrm>
            <a:off x="11140836" y="2691959"/>
            <a:ext cx="861910" cy="482914"/>
          </a:xfrm>
          <a:prstGeom prst="rect">
            <a:avLst/>
          </a:prstGeom>
          <a:noFill/>
          <a:ln w="31750">
            <a:no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a:latin typeface="+mn-lt"/>
              </a:rPr>
              <a:t>Compute</a:t>
            </a:r>
            <a:r>
              <a:rPr lang="en-US" sz="1600">
                <a:latin typeface="+mn-lt"/>
              </a:rPr>
              <a:t> slice</a:t>
            </a:r>
          </a:p>
        </p:txBody>
      </p:sp>
      <p:sp>
        <p:nvSpPr>
          <p:cNvPr id="172" name="Glow">
            <a:extLst>
              <a:ext uri="{FF2B5EF4-FFF2-40B4-BE49-F238E27FC236}">
                <a16:creationId xmlns:a16="http://schemas.microsoft.com/office/drawing/2014/main" id="{2664C79F-AC9E-2D4D-86F8-4CF07CD1397B}"/>
              </a:ext>
            </a:extLst>
          </p:cNvPr>
          <p:cNvSpPr/>
          <p:nvPr/>
        </p:nvSpPr>
        <p:spPr>
          <a:xfrm>
            <a:off x="7518058" y="4776797"/>
            <a:ext cx="536936" cy="164035"/>
          </a:xfrm>
          <a:prstGeom prst="rect">
            <a:avLst/>
          </a:prstGeom>
          <a:noFill/>
          <a:ln w="0">
            <a:solidFill>
              <a:srgbClr val="FFC000">
                <a:alpha val="25000"/>
              </a:srgbClr>
            </a:solidFill>
            <a:prstDash val="dash"/>
          </a:ln>
          <a:effectLst>
            <a:glow rad="177800">
              <a:srgbClr val="FFC000">
                <a:alpha val="4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Glow">
            <a:extLst>
              <a:ext uri="{FF2B5EF4-FFF2-40B4-BE49-F238E27FC236}">
                <a16:creationId xmlns:a16="http://schemas.microsoft.com/office/drawing/2014/main" id="{DC85E742-B741-CC4B-86CE-F30ACE26C4B2}"/>
              </a:ext>
            </a:extLst>
          </p:cNvPr>
          <p:cNvSpPr/>
          <p:nvPr/>
        </p:nvSpPr>
        <p:spPr>
          <a:xfrm>
            <a:off x="10390882" y="4767069"/>
            <a:ext cx="536936" cy="164035"/>
          </a:xfrm>
          <a:prstGeom prst="rect">
            <a:avLst/>
          </a:prstGeom>
          <a:noFill/>
          <a:ln w="0">
            <a:solidFill>
              <a:srgbClr val="FFC000">
                <a:alpha val="25000"/>
              </a:srgbClr>
            </a:solidFill>
            <a:prstDash val="dash"/>
          </a:ln>
          <a:effectLst>
            <a:glow rad="177800">
              <a:srgbClr val="FFC000">
                <a:alpha val="4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385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6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6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2"/>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9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3"/>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30" grpId="1" animBg="1"/>
      <p:bldP spid="97" grpId="0" animBg="1"/>
      <p:bldP spid="97" grpId="1" animBg="1"/>
      <p:bldP spid="168" grpId="0" animBg="1"/>
      <p:bldP spid="168" grpId="1" animBg="1"/>
      <p:bldP spid="169" grpId="0" animBg="1"/>
      <p:bldP spid="169" grpId="1" animBg="1"/>
      <p:bldP spid="172" grpId="0" animBg="1"/>
      <p:bldP spid="172" grpId="1" animBg="1"/>
      <p:bldP spid="17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548C4579-BA0D-3545-929B-BF47514272B9}"/>
              </a:ext>
            </a:extLst>
          </p:cNvPr>
          <p:cNvSpPr/>
          <p:nvPr/>
        </p:nvSpPr>
        <p:spPr>
          <a:xfrm>
            <a:off x="9775901" y="4830520"/>
            <a:ext cx="1330388" cy="16720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1D39148-8E8B-4147-A0CF-5FD0C1620085}"/>
              </a:ext>
            </a:extLst>
          </p:cNvPr>
          <p:cNvSpPr/>
          <p:nvPr/>
        </p:nvSpPr>
        <p:spPr>
          <a:xfrm>
            <a:off x="6501098" y="4816890"/>
            <a:ext cx="1545622" cy="16720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080975-6A52-2D4A-A051-A9F69620366E}"/>
              </a:ext>
            </a:extLst>
          </p:cNvPr>
          <p:cNvSpPr>
            <a:spLocks noGrp="1"/>
          </p:cNvSpPr>
          <p:nvPr>
            <p:ph type="title"/>
          </p:nvPr>
        </p:nvSpPr>
        <p:spPr>
          <a:xfrm>
            <a:off x="838200" y="365125"/>
            <a:ext cx="10751010" cy="1325563"/>
          </a:xfrm>
        </p:spPr>
        <p:txBody>
          <a:bodyPr/>
          <a:lstStyle/>
          <a:p>
            <a:r>
              <a:rPr lang="en-US"/>
              <a:t>Decoupling Techniques</a:t>
            </a:r>
          </a:p>
        </p:txBody>
      </p:sp>
      <p:sp>
        <p:nvSpPr>
          <p:cNvPr id="3" name="Content Placeholder 2">
            <a:extLst>
              <a:ext uri="{FF2B5EF4-FFF2-40B4-BE49-F238E27FC236}">
                <a16:creationId xmlns:a16="http://schemas.microsoft.com/office/drawing/2014/main" id="{7E7C3C1A-BF6A-C64A-AAFD-1E4039C41296}"/>
              </a:ext>
            </a:extLst>
          </p:cNvPr>
          <p:cNvSpPr>
            <a:spLocks noGrp="1"/>
          </p:cNvSpPr>
          <p:nvPr>
            <p:ph sz="half" idx="1"/>
          </p:nvPr>
        </p:nvSpPr>
        <p:spPr>
          <a:xfrm>
            <a:off x="838200" y="1635625"/>
            <a:ext cx="5257800" cy="4394472"/>
          </a:xfrm>
        </p:spPr>
        <p:txBody>
          <a:bodyPr>
            <a:normAutofit/>
          </a:bodyPr>
          <a:lstStyle/>
          <a:p>
            <a:pPr indent="-137160"/>
            <a:r>
              <a:rPr lang="en-US" sz="2000"/>
              <a:t>DAE [Smith </a:t>
            </a:r>
            <a:r>
              <a:rPr lang="en-US" sz="2000" i="1"/>
              <a:t>ISCA </a:t>
            </a:r>
            <a:r>
              <a:rPr lang="en-US" sz="2000"/>
              <a:t>‘82]: static division of a program into two independent instruction streams or “compiler slices”</a:t>
            </a:r>
          </a:p>
          <a:p>
            <a:pPr lvl="1" indent="-137160"/>
            <a:r>
              <a:rPr lang="en-US" sz="1800" i="1"/>
              <a:t>Access</a:t>
            </a:r>
            <a:r>
              <a:rPr lang="en-US" sz="1800"/>
              <a:t> thread</a:t>
            </a:r>
          </a:p>
          <a:p>
            <a:pPr lvl="2" indent="-137160"/>
            <a:r>
              <a:rPr lang="en-US" sz="1600"/>
              <a:t>Handles memory access and address computation; ”produces” data</a:t>
            </a:r>
          </a:p>
          <a:p>
            <a:pPr lvl="1" indent="-137160"/>
            <a:r>
              <a:rPr lang="en-US" sz="1800" i="1"/>
              <a:t>Execute</a:t>
            </a:r>
            <a:r>
              <a:rPr lang="en-US" sz="1800"/>
              <a:t> thread</a:t>
            </a:r>
          </a:p>
          <a:p>
            <a:pPr lvl="2" indent="-137160"/>
            <a:r>
              <a:rPr lang="en-US" sz="1600"/>
              <a:t>Performs computation; “consumes” data</a:t>
            </a:r>
          </a:p>
          <a:p>
            <a:pPr indent="-137160"/>
            <a:r>
              <a:rPr lang="en-US" sz="2000" err="1"/>
              <a:t>DeSC</a:t>
            </a:r>
            <a:r>
              <a:rPr lang="en-US" sz="2000"/>
              <a:t> [Ham </a:t>
            </a:r>
            <a:r>
              <a:rPr lang="en-US" sz="2000" i="1"/>
              <a:t>MICRO </a:t>
            </a:r>
            <a:r>
              <a:rPr lang="en-US" sz="2000"/>
              <a:t>‘15] maps Access/Execute threads to Supply/Compute cores</a:t>
            </a:r>
          </a:p>
        </p:txBody>
      </p:sp>
      <p:sp>
        <p:nvSpPr>
          <p:cNvPr id="4" name="Slide Number Placeholder 3">
            <a:extLst>
              <a:ext uri="{FF2B5EF4-FFF2-40B4-BE49-F238E27FC236}">
                <a16:creationId xmlns:a16="http://schemas.microsoft.com/office/drawing/2014/main" id="{733C640F-341E-2542-AB5A-9FAA3315A249}"/>
              </a:ext>
            </a:extLst>
          </p:cNvPr>
          <p:cNvSpPr>
            <a:spLocks noGrp="1"/>
          </p:cNvSpPr>
          <p:nvPr>
            <p:ph type="sldNum" sz="quarter" idx="12"/>
          </p:nvPr>
        </p:nvSpPr>
        <p:spPr/>
        <p:txBody>
          <a:bodyPr/>
          <a:lstStyle/>
          <a:p>
            <a:fld id="{3A98EE3D-8CD1-4C3F-BD1C-C98C9596463C}" type="slidenum">
              <a:rPr lang="en-US" smtClean="0"/>
              <a:t>48</a:t>
            </a:fld>
            <a:endParaRPr lang="en-US"/>
          </a:p>
        </p:txBody>
      </p:sp>
      <p:grpSp>
        <p:nvGrpSpPr>
          <p:cNvPr id="22" name="Group 21">
            <a:extLst>
              <a:ext uri="{FF2B5EF4-FFF2-40B4-BE49-F238E27FC236}">
                <a16:creationId xmlns:a16="http://schemas.microsoft.com/office/drawing/2014/main" id="{5DA98F8A-0499-A447-99B7-541F0533AA70}"/>
              </a:ext>
            </a:extLst>
          </p:cNvPr>
          <p:cNvGrpSpPr/>
          <p:nvPr/>
        </p:nvGrpSpPr>
        <p:grpSpPr>
          <a:xfrm>
            <a:off x="1069714" y="4976089"/>
            <a:ext cx="4844876" cy="1006964"/>
            <a:chOff x="6821405" y="651574"/>
            <a:chExt cx="4844876" cy="1006964"/>
          </a:xfrm>
        </p:grpSpPr>
        <p:sp>
          <p:nvSpPr>
            <p:cNvPr id="23" name="Right Arrow 22">
              <a:extLst>
                <a:ext uri="{FF2B5EF4-FFF2-40B4-BE49-F238E27FC236}">
                  <a16:creationId xmlns:a16="http://schemas.microsoft.com/office/drawing/2014/main" id="{A14A2553-6B54-0843-986E-9C19792E4AB2}"/>
                </a:ext>
              </a:extLst>
            </p:cNvPr>
            <p:cNvSpPr/>
            <p:nvPr/>
          </p:nvSpPr>
          <p:spPr>
            <a:xfrm>
              <a:off x="6821405" y="928863"/>
              <a:ext cx="4844876" cy="226193"/>
            </a:xfrm>
            <a:prstGeom prst="rightArrow">
              <a:avLst>
                <a:gd name="adj1" fmla="val 35601"/>
                <a:gd name="adj2" fmla="val 6799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7EF7DE7-E7D3-7647-9588-98EDC62C17F9}"/>
                </a:ext>
              </a:extLst>
            </p:cNvPr>
            <p:cNvSpPr/>
            <p:nvPr/>
          </p:nvSpPr>
          <p:spPr>
            <a:xfrm>
              <a:off x="7918825" y="904285"/>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28BDDB0-A31D-E14E-9E3B-57A6E17948FE}"/>
                </a:ext>
              </a:extLst>
            </p:cNvPr>
            <p:cNvSpPr/>
            <p:nvPr/>
          </p:nvSpPr>
          <p:spPr>
            <a:xfrm>
              <a:off x="10220947" y="914399"/>
              <a:ext cx="228600" cy="2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E5E3A38-5C98-114A-A2C1-5DF02024DB7C}"/>
                </a:ext>
              </a:extLst>
            </p:cNvPr>
            <p:cNvSpPr txBox="1"/>
            <p:nvPr/>
          </p:nvSpPr>
          <p:spPr>
            <a:xfrm>
              <a:off x="10028902" y="651574"/>
              <a:ext cx="612690" cy="307777"/>
            </a:xfrm>
            <a:prstGeom prst="rect">
              <a:avLst/>
            </a:prstGeom>
            <a:noFill/>
            <a:ln w="31750">
              <a:noFill/>
            </a:ln>
          </p:spPr>
          <p:txBody>
            <a:bodyPr wrap="square" rtlCol="0">
              <a:spAutoFit/>
            </a:bodyPr>
            <a:lstStyle/>
            <a:p>
              <a:pPr algn="ctr"/>
              <a:r>
                <a:rPr lang="en-US" sz="1400"/>
                <a:t>2015</a:t>
              </a:r>
            </a:p>
          </p:txBody>
        </p:sp>
        <p:sp>
          <p:nvSpPr>
            <p:cNvPr id="27" name="TextBox 26">
              <a:extLst>
                <a:ext uri="{FF2B5EF4-FFF2-40B4-BE49-F238E27FC236}">
                  <a16:creationId xmlns:a16="http://schemas.microsoft.com/office/drawing/2014/main" id="{4AEC97F5-458B-F54A-9D9B-4C311DC5149F}"/>
                </a:ext>
              </a:extLst>
            </p:cNvPr>
            <p:cNvSpPr txBox="1"/>
            <p:nvPr/>
          </p:nvSpPr>
          <p:spPr>
            <a:xfrm>
              <a:off x="7684772" y="653739"/>
              <a:ext cx="685800" cy="307777"/>
            </a:xfrm>
            <a:prstGeom prst="rect">
              <a:avLst/>
            </a:prstGeom>
            <a:noFill/>
            <a:ln w="31750">
              <a:noFill/>
            </a:ln>
          </p:spPr>
          <p:txBody>
            <a:bodyPr wrap="square" rtlCol="0">
              <a:spAutoFit/>
            </a:bodyPr>
            <a:lstStyle/>
            <a:p>
              <a:pPr algn="ctr"/>
              <a:r>
                <a:rPr lang="en-US" sz="1400"/>
                <a:t>1982</a:t>
              </a:r>
            </a:p>
          </p:txBody>
        </p:sp>
        <p:sp>
          <p:nvSpPr>
            <p:cNvPr id="28" name="TextBox 27">
              <a:extLst>
                <a:ext uri="{FF2B5EF4-FFF2-40B4-BE49-F238E27FC236}">
                  <a16:creationId xmlns:a16="http://schemas.microsoft.com/office/drawing/2014/main" id="{3AA08713-6E5A-C643-AC6E-C5DC8FBCA01A}"/>
                </a:ext>
              </a:extLst>
            </p:cNvPr>
            <p:cNvSpPr txBox="1"/>
            <p:nvPr/>
          </p:nvSpPr>
          <p:spPr>
            <a:xfrm>
              <a:off x="7016244" y="1067485"/>
              <a:ext cx="2022856" cy="584775"/>
            </a:xfrm>
            <a:prstGeom prst="rect">
              <a:avLst/>
            </a:prstGeom>
            <a:noFill/>
            <a:ln w="31750">
              <a:noFill/>
            </a:ln>
          </p:spPr>
          <p:txBody>
            <a:bodyPr wrap="square" rtlCol="0">
              <a:spAutoFit/>
            </a:bodyPr>
            <a:lstStyle/>
            <a:p>
              <a:pPr algn="ctr"/>
              <a:r>
                <a:rPr lang="en-US" sz="1600" b="1"/>
                <a:t>DAE: Decoupled Access/Execute</a:t>
              </a:r>
            </a:p>
          </p:txBody>
        </p:sp>
        <p:sp>
          <p:nvSpPr>
            <p:cNvPr id="29" name="TextBox 28">
              <a:extLst>
                <a:ext uri="{FF2B5EF4-FFF2-40B4-BE49-F238E27FC236}">
                  <a16:creationId xmlns:a16="http://schemas.microsoft.com/office/drawing/2014/main" id="{C5F1C156-8D5C-9A45-BF12-180473A6FFF2}"/>
                </a:ext>
              </a:extLst>
            </p:cNvPr>
            <p:cNvSpPr txBox="1"/>
            <p:nvPr/>
          </p:nvSpPr>
          <p:spPr>
            <a:xfrm>
              <a:off x="9324123" y="1073763"/>
              <a:ext cx="1995057" cy="584775"/>
            </a:xfrm>
            <a:prstGeom prst="rect">
              <a:avLst/>
            </a:prstGeom>
            <a:noFill/>
            <a:ln w="31750">
              <a:noFill/>
            </a:ln>
          </p:spPr>
          <p:txBody>
            <a:bodyPr wrap="square" rtlCol="0">
              <a:spAutoFit/>
            </a:bodyPr>
            <a:lstStyle/>
            <a:p>
              <a:pPr algn="ctr"/>
              <a:r>
                <a:rPr lang="en-US" sz="1600" b="1" err="1"/>
                <a:t>DeSC</a:t>
              </a:r>
              <a:r>
                <a:rPr lang="en-US" sz="1600" b="1"/>
                <a:t>: Decoupled Supply/Compute</a:t>
              </a:r>
            </a:p>
          </p:txBody>
        </p:sp>
      </p:grpSp>
      <p:sp>
        <p:nvSpPr>
          <p:cNvPr id="63" name="Rectangle 62">
            <a:extLst>
              <a:ext uri="{FF2B5EF4-FFF2-40B4-BE49-F238E27FC236}">
                <a16:creationId xmlns:a16="http://schemas.microsoft.com/office/drawing/2014/main" id="{C9920CE3-91BE-9B40-9CB7-78531E81F391}"/>
              </a:ext>
            </a:extLst>
          </p:cNvPr>
          <p:cNvSpPr/>
          <p:nvPr/>
        </p:nvSpPr>
        <p:spPr>
          <a:xfrm>
            <a:off x="6667898" y="5544377"/>
            <a:ext cx="1936092" cy="1690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MW_ADD">
            <a:extLst>
              <a:ext uri="{FF2B5EF4-FFF2-40B4-BE49-F238E27FC236}">
                <a16:creationId xmlns:a16="http://schemas.microsoft.com/office/drawing/2014/main" id="{9AFC2DC4-82D2-BF4C-9BE1-2D07D33375DF}"/>
              </a:ext>
            </a:extLst>
          </p:cNvPr>
          <p:cNvSpPr/>
          <p:nvPr/>
        </p:nvSpPr>
        <p:spPr>
          <a:xfrm>
            <a:off x="8087095" y="2789403"/>
            <a:ext cx="1933363" cy="1798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87F4B96-C87C-FE49-BEAF-C63427E4EF63}"/>
              </a:ext>
            </a:extLst>
          </p:cNvPr>
          <p:cNvSpPr/>
          <p:nvPr/>
        </p:nvSpPr>
        <p:spPr>
          <a:xfrm>
            <a:off x="9775901" y="5007905"/>
            <a:ext cx="1495596" cy="15027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B727A40-0496-9D42-87B3-4FE642636BEB}"/>
              </a:ext>
            </a:extLst>
          </p:cNvPr>
          <p:cNvSpPr/>
          <p:nvPr/>
        </p:nvSpPr>
        <p:spPr>
          <a:xfrm>
            <a:off x="6501098" y="5194307"/>
            <a:ext cx="1272127" cy="1796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53349BD-3D23-3E4E-9EFD-5532E963E784}"/>
              </a:ext>
            </a:extLst>
          </p:cNvPr>
          <p:cNvSpPr/>
          <p:nvPr/>
        </p:nvSpPr>
        <p:spPr>
          <a:xfrm>
            <a:off x="6501098" y="5002599"/>
            <a:ext cx="2828142" cy="1804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MW_MIN">
            <a:extLst>
              <a:ext uri="{FF2B5EF4-FFF2-40B4-BE49-F238E27FC236}">
                <a16:creationId xmlns:a16="http://schemas.microsoft.com/office/drawing/2014/main" id="{8FFB7EB5-B10E-5A4D-9EF0-E860EAE94770}"/>
              </a:ext>
            </a:extLst>
          </p:cNvPr>
          <p:cNvSpPr/>
          <p:nvPr/>
        </p:nvSpPr>
        <p:spPr>
          <a:xfrm>
            <a:off x="7946713" y="2428759"/>
            <a:ext cx="2825418" cy="18200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DCB76D9-5836-CC46-AF08-3FFF5A780CAA}"/>
              </a:ext>
            </a:extLst>
          </p:cNvPr>
          <p:cNvSpPr/>
          <p:nvPr/>
        </p:nvSpPr>
        <p:spPr>
          <a:xfrm>
            <a:off x="9777243" y="4645494"/>
            <a:ext cx="2175376" cy="16720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mpute">
            <a:extLst>
              <a:ext uri="{FF2B5EF4-FFF2-40B4-BE49-F238E27FC236}">
                <a16:creationId xmlns:a16="http://schemas.microsoft.com/office/drawing/2014/main" id="{66D55259-1F59-BA47-97A9-8368377E1FF5}"/>
              </a:ext>
            </a:extLst>
          </p:cNvPr>
          <p:cNvSpPr/>
          <p:nvPr/>
        </p:nvSpPr>
        <p:spPr>
          <a:xfrm>
            <a:off x="7946713" y="2248009"/>
            <a:ext cx="2173799" cy="16784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F959F48-B68E-D241-B6F0-5FCB4CC01101}"/>
              </a:ext>
            </a:extLst>
          </p:cNvPr>
          <p:cNvSpPr/>
          <p:nvPr/>
        </p:nvSpPr>
        <p:spPr>
          <a:xfrm>
            <a:off x="9919975" y="5381319"/>
            <a:ext cx="944956" cy="15216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B3397B2-E779-C449-A932-26E9D1FC1DF7}"/>
              </a:ext>
            </a:extLst>
          </p:cNvPr>
          <p:cNvSpPr/>
          <p:nvPr/>
        </p:nvSpPr>
        <p:spPr>
          <a:xfrm>
            <a:off x="6667898" y="5728813"/>
            <a:ext cx="2526873" cy="16413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tore">
            <a:extLst>
              <a:ext uri="{FF2B5EF4-FFF2-40B4-BE49-F238E27FC236}">
                <a16:creationId xmlns:a16="http://schemas.microsoft.com/office/drawing/2014/main" id="{4F8B5CD6-7A8F-4D4C-910D-DEC384D48900}"/>
              </a:ext>
            </a:extLst>
          </p:cNvPr>
          <p:cNvSpPr/>
          <p:nvPr/>
        </p:nvSpPr>
        <p:spPr>
          <a:xfrm>
            <a:off x="8087095" y="2989784"/>
            <a:ext cx="1869072" cy="17076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4071225-A030-A043-B774-0A5AF7ABB4FD}"/>
              </a:ext>
            </a:extLst>
          </p:cNvPr>
          <p:cNvSpPr/>
          <p:nvPr/>
        </p:nvSpPr>
        <p:spPr>
          <a:xfrm>
            <a:off x="9611441" y="4282385"/>
            <a:ext cx="1660056" cy="163110"/>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935E4BC-C063-0840-A4F1-CF057E23FA31}"/>
              </a:ext>
            </a:extLst>
          </p:cNvPr>
          <p:cNvSpPr/>
          <p:nvPr/>
        </p:nvSpPr>
        <p:spPr>
          <a:xfrm>
            <a:off x="6350291" y="4466179"/>
            <a:ext cx="1422934" cy="165783"/>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4E27EFC-03A0-C34A-AB99-98749375014A}"/>
              </a:ext>
            </a:extLst>
          </p:cNvPr>
          <p:cNvSpPr/>
          <p:nvPr/>
        </p:nvSpPr>
        <p:spPr>
          <a:xfrm>
            <a:off x="6350291" y="4286012"/>
            <a:ext cx="2006782" cy="165783"/>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53" name="Load">
            <a:extLst>
              <a:ext uri="{FF2B5EF4-FFF2-40B4-BE49-F238E27FC236}">
                <a16:creationId xmlns:a16="http://schemas.microsoft.com/office/drawing/2014/main" id="{D6814FFC-3E57-DC40-AFE7-C5EF0238D9EF}"/>
              </a:ext>
            </a:extLst>
          </p:cNvPr>
          <p:cNvSpPr/>
          <p:nvPr/>
        </p:nvSpPr>
        <p:spPr>
          <a:xfrm>
            <a:off x="7787941" y="1879660"/>
            <a:ext cx="1471886" cy="165784"/>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eSC">
            <a:extLst>
              <a:ext uri="{FF2B5EF4-FFF2-40B4-BE49-F238E27FC236}">
                <a16:creationId xmlns:a16="http://schemas.microsoft.com/office/drawing/2014/main" id="{D12DF4DB-4F87-104E-A649-388C1DC410C8}"/>
              </a:ext>
            </a:extLst>
          </p:cNvPr>
          <p:cNvSpPr/>
          <p:nvPr/>
        </p:nvSpPr>
        <p:spPr>
          <a:xfrm>
            <a:off x="3565116" y="4945182"/>
            <a:ext cx="2022856" cy="1092789"/>
          </a:xfrm>
          <a:prstGeom prst="rect">
            <a:avLst/>
          </a:prstGeom>
          <a:noFill/>
          <a:ln w="0">
            <a:solidFill>
              <a:schemeClr val="accent1">
                <a:lumMod val="40000"/>
                <a:lumOff val="60000"/>
                <a:alpha val="25000"/>
              </a:schemeClr>
            </a:solidFill>
            <a:prstDash val="dash"/>
          </a:ln>
          <a:effectLst>
            <a:glow rad="177800">
              <a:srgbClr val="0070C0">
                <a:alpha val="4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DF8637FE-6055-AE4A-9505-CCC03B8D9521}"/>
              </a:ext>
            </a:extLst>
          </p:cNvPr>
          <p:cNvGrpSpPr/>
          <p:nvPr/>
        </p:nvGrpSpPr>
        <p:grpSpPr>
          <a:xfrm>
            <a:off x="6177989" y="1287982"/>
            <a:ext cx="5854557" cy="4677183"/>
            <a:chOff x="5908210" y="898991"/>
            <a:chExt cx="5854557" cy="4677183"/>
          </a:xfrm>
        </p:grpSpPr>
        <p:sp>
          <p:nvSpPr>
            <p:cNvPr id="55" name="TextBox 54">
              <a:extLst>
                <a:ext uri="{FF2B5EF4-FFF2-40B4-BE49-F238E27FC236}">
                  <a16:creationId xmlns:a16="http://schemas.microsoft.com/office/drawing/2014/main" id="{20574476-FCF3-6842-B219-D6CF6386FD99}"/>
                </a:ext>
              </a:extLst>
            </p:cNvPr>
            <p:cNvSpPr txBox="1"/>
            <p:nvPr/>
          </p:nvSpPr>
          <p:spPr>
            <a:xfrm>
              <a:off x="7338662" y="1244561"/>
              <a:ext cx="3297994" cy="1561389"/>
            </a:xfrm>
            <a:prstGeom prst="rect">
              <a:avLst/>
            </a:prstGeom>
            <a:noFill/>
            <a:ln w="31750">
              <a:solidFill>
                <a:schemeClr val="tx1"/>
              </a:solidFill>
            </a:ln>
          </p:spPr>
          <p:txBody>
            <a:bodyPr wrap="square" lIns="45720" rIns="45720" rtlCol="0">
              <a:spAutoFit/>
            </a:bodyPr>
            <a:lstStyle/>
            <a:p>
              <a:pPr>
                <a:lnSpc>
                  <a:spcPct val="120000"/>
                </a:lnSpc>
              </a:pPr>
              <a:r>
                <a:rPr lang="en-US" sz="1000" b="1">
                  <a:latin typeface="Courier" pitchFamily="2" charset="0"/>
                </a:rPr>
                <a:t>par for</a:t>
              </a:r>
              <a:r>
                <a:rPr lang="en-US" sz="1000">
                  <a:latin typeface="Courier" pitchFamily="2" charset="0"/>
                </a:rPr>
                <a:t> (v : worklist) </a:t>
              </a:r>
            </a:p>
            <a:p>
              <a:pPr>
                <a:lnSpc>
                  <a:spcPct val="120000"/>
                </a:lnSpc>
              </a:pPr>
              <a:r>
                <a:rPr lang="en-US" sz="1000" b="1">
                  <a:latin typeface="Courier" pitchFamily="2" charset="0"/>
                </a:rPr>
                <a:t>  </a:t>
              </a:r>
              <a:r>
                <a:rPr lang="en-US" sz="1000" err="1">
                  <a:latin typeface="Courier" pitchFamily="2" charset="0"/>
                </a:rPr>
                <a:t>node_dist</a:t>
              </a:r>
              <a:r>
                <a:rPr lang="en-US" sz="1000">
                  <a:latin typeface="Courier" pitchFamily="2" charset="0"/>
                </a:rPr>
                <a:t> = </a:t>
              </a:r>
              <a:r>
                <a:rPr lang="en-US" sz="1000" err="1">
                  <a:latin typeface="Courier" pitchFamily="2" charset="0"/>
                </a:rPr>
                <a:t>dist</a:t>
              </a:r>
              <a:r>
                <a:rPr lang="en-US" sz="1000">
                  <a:latin typeface="Courier" pitchFamily="2" charset="0"/>
                </a:rPr>
                <a:t>[v]</a:t>
              </a:r>
              <a:endParaRPr lang="en-US" sz="1000" b="1">
                <a:latin typeface="Courier" pitchFamily="2" charset="0"/>
              </a:endParaRPr>
            </a:p>
            <a:p>
              <a:pPr>
                <a:lnSpc>
                  <a:spcPct val="120000"/>
                </a:lnSpc>
              </a:pPr>
              <a:r>
                <a:rPr lang="en-US" sz="1000" b="1">
                  <a:latin typeface="Courier" pitchFamily="2" charset="0"/>
                </a:rPr>
                <a:t>  for</a:t>
              </a:r>
              <a:r>
                <a:rPr lang="en-US" sz="1000">
                  <a:latin typeface="Courier" pitchFamily="2" charset="0"/>
                </a:rPr>
                <a:t> (n, </a:t>
              </a:r>
              <a:r>
                <a:rPr lang="en-US" sz="1000" err="1">
                  <a:latin typeface="Courier" pitchFamily="2" charset="0"/>
                </a:rPr>
                <a:t>e_val</a:t>
              </a:r>
              <a:r>
                <a:rPr lang="en-US" sz="1000">
                  <a:latin typeface="Courier" pitchFamily="2" charset="0"/>
                </a:rPr>
                <a:t> : neighbors[v])</a:t>
              </a:r>
            </a:p>
            <a:p>
              <a:pPr>
                <a:lnSpc>
                  <a:spcPct val="120000"/>
                </a:lnSpc>
              </a:pPr>
              <a:r>
                <a:rPr lang="en-US" sz="1000" b="1">
                  <a:solidFill>
                    <a:schemeClr val="accent6"/>
                  </a:solidFill>
                  <a:latin typeface="Courier" pitchFamily="2" charset="0"/>
                </a:rPr>
                <a:t>    </a:t>
              </a:r>
              <a:r>
                <a:rPr lang="en-US" sz="1000" err="1">
                  <a:latin typeface="Courier" pitchFamily="2" charset="0"/>
                </a:rPr>
                <a:t>new_dist</a:t>
              </a:r>
              <a:r>
                <a:rPr lang="en-US" sz="1000">
                  <a:latin typeface="Courier" pitchFamily="2" charset="0"/>
                </a:rPr>
                <a:t> = </a:t>
              </a:r>
              <a:r>
                <a:rPr lang="en-US" sz="1000" err="1">
                  <a:latin typeface="Courier" pitchFamily="2" charset="0"/>
                </a:rPr>
                <a:t>node_dist</a:t>
              </a:r>
              <a:r>
                <a:rPr lang="en-US" sz="1000">
                  <a:latin typeface="Courier" pitchFamily="2" charset="0"/>
                </a:rPr>
                <a:t> + </a:t>
              </a:r>
              <a:r>
                <a:rPr lang="en-US" sz="1000" err="1">
                  <a:latin typeface="Courier" pitchFamily="2" charset="0"/>
                </a:rPr>
                <a:t>e_val</a:t>
              </a:r>
              <a:endParaRPr lang="en-US" sz="1000">
                <a:latin typeface="Courier" pitchFamily="2" charset="0"/>
              </a:endParaRPr>
            </a:p>
            <a:p>
              <a:pPr>
                <a:lnSpc>
                  <a:spcPct val="120000"/>
                </a:lnSpc>
              </a:pPr>
              <a:r>
                <a:rPr lang="en-US" sz="1000" b="1">
                  <a:solidFill>
                    <a:schemeClr val="accent6"/>
                  </a:solidFill>
                  <a:latin typeface="Courier" pitchFamily="2" charset="0"/>
                </a:rPr>
                <a:t>    </a:t>
              </a:r>
              <a:r>
                <a:rPr lang="en-US" sz="1000">
                  <a:latin typeface="Courier" pitchFamily="2" charset="0"/>
                </a:rPr>
                <a:t>updated = </a:t>
              </a:r>
              <a:r>
                <a:rPr lang="en-US" sz="1000" b="1">
                  <a:latin typeface="Courier" pitchFamily="2" charset="0"/>
                </a:rPr>
                <a:t>RMW_MIN</a:t>
              </a:r>
              <a:r>
                <a:rPr lang="en-US" sz="1000">
                  <a:latin typeface="Courier" pitchFamily="2" charset="0"/>
                </a:rPr>
                <a:t>(&amp;</a:t>
              </a:r>
              <a:r>
                <a:rPr lang="en-US" sz="1000" err="1">
                  <a:latin typeface="Courier" pitchFamily="2" charset="0"/>
                </a:rPr>
                <a:t>dist</a:t>
              </a:r>
              <a:r>
                <a:rPr lang="en-US" sz="1000">
                  <a:latin typeface="Courier" pitchFamily="2" charset="0"/>
                </a:rPr>
                <a:t>[n], </a:t>
              </a:r>
              <a:r>
                <a:rPr lang="en-US" sz="1000" err="1">
                  <a:latin typeface="Courier" pitchFamily="2" charset="0"/>
                </a:rPr>
                <a:t>new_dist</a:t>
              </a:r>
              <a:r>
                <a:rPr lang="en-US" sz="1000">
                  <a:latin typeface="Courier" pitchFamily="2" charset="0"/>
                </a:rPr>
                <a:t>)</a:t>
              </a:r>
            </a:p>
            <a:p>
              <a:pPr>
                <a:lnSpc>
                  <a:spcPct val="120000"/>
                </a:lnSpc>
              </a:pPr>
              <a:r>
                <a:rPr lang="en-US" sz="1000" b="1">
                  <a:latin typeface="Courier" pitchFamily="2" charset="0"/>
                </a:rPr>
                <a:t>    if</a:t>
              </a:r>
              <a:r>
                <a:rPr lang="en-US" sz="1000">
                  <a:latin typeface="Courier" pitchFamily="2" charset="0"/>
                </a:rPr>
                <a:t> (updated)</a:t>
              </a:r>
            </a:p>
            <a:p>
              <a:pPr>
                <a:lnSpc>
                  <a:spcPct val="120000"/>
                </a:lnSpc>
              </a:pPr>
              <a:r>
                <a:rPr lang="en-US" sz="1000">
                  <a:latin typeface="Courier" pitchFamily="2" charset="0"/>
                </a:rPr>
                <a:t>      </a:t>
              </a:r>
              <a:r>
                <a:rPr lang="en-US" sz="1000" err="1">
                  <a:latin typeface="Courier" pitchFamily="2" charset="0"/>
                </a:rPr>
                <a:t>wl_idx</a:t>
              </a:r>
              <a:r>
                <a:rPr lang="en-US" sz="1000">
                  <a:latin typeface="Courier" pitchFamily="2" charset="0"/>
                </a:rPr>
                <a:t> = </a:t>
              </a:r>
              <a:r>
                <a:rPr lang="en-US" sz="1000" b="1">
                  <a:latin typeface="Courier" pitchFamily="2" charset="0"/>
                </a:rPr>
                <a:t>RMW_ADD</a:t>
              </a:r>
              <a:r>
                <a:rPr lang="en-US" sz="1000">
                  <a:latin typeface="Courier" pitchFamily="2" charset="0"/>
                </a:rPr>
                <a:t>(&amp;</a:t>
              </a:r>
              <a:r>
                <a:rPr lang="en-US" sz="1000" err="1">
                  <a:latin typeface="Courier" pitchFamily="2" charset="0"/>
                </a:rPr>
                <a:t>idx</a:t>
              </a:r>
              <a:r>
                <a:rPr lang="en-US" sz="1000">
                  <a:latin typeface="Courier" pitchFamily="2" charset="0"/>
                </a:rPr>
                <a:t>, 1)</a:t>
              </a:r>
            </a:p>
            <a:p>
              <a:pPr>
                <a:lnSpc>
                  <a:spcPct val="120000"/>
                </a:lnSpc>
              </a:pPr>
              <a:r>
                <a:rPr lang="en-US" sz="1000">
                  <a:latin typeface="Courier" pitchFamily="2" charset="0"/>
                </a:rPr>
                <a:t>      </a:t>
              </a:r>
              <a:r>
                <a:rPr lang="en-US" sz="1000" err="1">
                  <a:latin typeface="Courier" pitchFamily="2" charset="0"/>
                </a:rPr>
                <a:t>new_worklist</a:t>
              </a:r>
              <a:r>
                <a:rPr lang="en-US" sz="1000">
                  <a:latin typeface="Courier" pitchFamily="2" charset="0"/>
                </a:rPr>
                <a:t>[</a:t>
              </a:r>
              <a:r>
                <a:rPr lang="en-US" sz="1000" err="1">
                  <a:latin typeface="Courier" pitchFamily="2" charset="0"/>
                </a:rPr>
                <a:t>wl_idx</a:t>
              </a:r>
              <a:r>
                <a:rPr lang="en-US" sz="1000">
                  <a:latin typeface="Courier" pitchFamily="2" charset="0"/>
                </a:rPr>
                <a:t>] = n</a:t>
              </a:r>
            </a:p>
          </p:txBody>
        </p:sp>
        <p:sp>
          <p:nvSpPr>
            <p:cNvPr id="56" name="Content Placeholder 2">
              <a:extLst>
                <a:ext uri="{FF2B5EF4-FFF2-40B4-BE49-F238E27FC236}">
                  <a16:creationId xmlns:a16="http://schemas.microsoft.com/office/drawing/2014/main" id="{43436331-D95D-D74E-84CF-F861D86E41EC}"/>
                </a:ext>
              </a:extLst>
            </p:cNvPr>
            <p:cNvSpPr txBox="1">
              <a:spLocks/>
            </p:cNvSpPr>
            <p:nvPr/>
          </p:nvSpPr>
          <p:spPr>
            <a:xfrm>
              <a:off x="7560199" y="898991"/>
              <a:ext cx="2854413" cy="299049"/>
            </a:xfrm>
            <a:prstGeom prst="rect">
              <a:avLst/>
            </a:prstGeom>
            <a:solidFill>
              <a:schemeClr val="bg1"/>
            </a:solidFill>
            <a:ln w="31750">
              <a:solidFill>
                <a:schemeClr val="tx1"/>
              </a:solid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a:latin typeface="+mn-lt"/>
                </a:rPr>
                <a:t>Parallel Push-Based SSSP Kernel</a:t>
              </a:r>
            </a:p>
            <a:p>
              <a:endParaRPr lang="en-US" sz="1600">
                <a:latin typeface="+mn-lt"/>
              </a:endParaRPr>
            </a:p>
          </p:txBody>
        </p:sp>
        <p:sp>
          <p:nvSpPr>
            <p:cNvPr id="57" name="TextBox 56">
              <a:extLst>
                <a:ext uri="{FF2B5EF4-FFF2-40B4-BE49-F238E27FC236}">
                  <a16:creationId xmlns:a16="http://schemas.microsoft.com/office/drawing/2014/main" id="{C23DDEA1-3D42-154E-A200-6A9437AE0772}"/>
                </a:ext>
              </a:extLst>
            </p:cNvPr>
            <p:cNvSpPr txBox="1"/>
            <p:nvPr/>
          </p:nvSpPr>
          <p:spPr>
            <a:xfrm>
              <a:off x="5908210" y="3645517"/>
              <a:ext cx="3231502" cy="1930657"/>
            </a:xfrm>
            <a:prstGeom prst="rect">
              <a:avLst/>
            </a:prstGeom>
            <a:noFill/>
            <a:ln w="31750">
              <a:solidFill>
                <a:schemeClr val="tx1"/>
              </a:solidFill>
            </a:ln>
          </p:spPr>
          <p:txBody>
            <a:bodyPr wrap="square" lIns="45720" rIns="45720" rtlCol="0">
              <a:spAutoFit/>
            </a:bodyPr>
            <a:lstStyle/>
            <a:p>
              <a:pPr>
                <a:lnSpc>
                  <a:spcPct val="120000"/>
                </a:lnSpc>
              </a:pPr>
              <a:r>
                <a:rPr lang="en-US" sz="1000" b="1">
                  <a:latin typeface="Courier" pitchFamily="2" charset="0"/>
                </a:rPr>
                <a:t>par for</a:t>
              </a:r>
              <a:r>
                <a:rPr lang="en-US" sz="1000">
                  <a:latin typeface="Courier" pitchFamily="2" charset="0"/>
                </a:rPr>
                <a:t> (v : worklist) </a:t>
              </a:r>
            </a:p>
            <a:p>
              <a:pPr>
                <a:lnSpc>
                  <a:spcPct val="120000"/>
                </a:lnSpc>
              </a:pPr>
              <a:r>
                <a:rPr lang="en-US" sz="1000" b="1">
                  <a:latin typeface="Courier" pitchFamily="2" charset="0"/>
                </a:rPr>
                <a:t>  </a:t>
              </a:r>
              <a:r>
                <a:rPr lang="en-US" sz="1000" err="1">
                  <a:latin typeface="Courier" pitchFamily="2" charset="0"/>
                </a:rPr>
                <a:t>node_dist</a:t>
              </a:r>
              <a:r>
                <a:rPr lang="en-US" sz="1000">
                  <a:latin typeface="Courier" pitchFamily="2" charset="0"/>
                </a:rPr>
                <a:t> = </a:t>
              </a:r>
              <a:r>
                <a:rPr lang="en-US" sz="1000" b="1">
                  <a:latin typeface="Courier" pitchFamily="2" charset="0"/>
                </a:rPr>
                <a:t>LOAD</a:t>
              </a:r>
              <a:r>
                <a:rPr lang="en-US" sz="1000">
                  <a:latin typeface="Courier" pitchFamily="2" charset="0"/>
                </a:rPr>
                <a:t>(&amp;</a:t>
              </a:r>
              <a:r>
                <a:rPr lang="en-US" sz="1000" err="1">
                  <a:latin typeface="Courier" pitchFamily="2" charset="0"/>
                </a:rPr>
                <a:t>dist</a:t>
              </a:r>
              <a:r>
                <a:rPr lang="en-US" sz="1000">
                  <a:latin typeface="Courier" pitchFamily="2" charset="0"/>
                </a:rPr>
                <a:t>[v])</a:t>
              </a:r>
            </a:p>
            <a:p>
              <a:pPr>
                <a:lnSpc>
                  <a:spcPct val="120000"/>
                </a:lnSpc>
              </a:pPr>
              <a:r>
                <a:rPr lang="en-US" sz="1000" b="1">
                  <a:latin typeface="Courier" pitchFamily="2" charset="0"/>
                </a:rPr>
                <a:t>  PRODUCE</a:t>
              </a:r>
              <a:r>
                <a:rPr lang="en-US" sz="1000">
                  <a:latin typeface="Courier" pitchFamily="2" charset="0"/>
                </a:rPr>
                <a:t>(</a:t>
              </a:r>
              <a:r>
                <a:rPr lang="en-US" sz="1000" err="1">
                  <a:latin typeface="Courier" pitchFamily="2" charset="0"/>
                </a:rPr>
                <a:t>node_dist</a:t>
              </a:r>
              <a:r>
                <a:rPr lang="en-US" sz="1000">
                  <a:latin typeface="Courier" pitchFamily="2" charset="0"/>
                </a:rPr>
                <a:t>)</a:t>
              </a:r>
              <a:endParaRPr lang="en-US" sz="1000" b="1">
                <a:latin typeface="Courier" pitchFamily="2" charset="0"/>
              </a:endParaRPr>
            </a:p>
            <a:p>
              <a:pPr>
                <a:lnSpc>
                  <a:spcPct val="120000"/>
                </a:lnSpc>
              </a:pPr>
              <a:r>
                <a:rPr lang="en-US" sz="1000" b="1">
                  <a:latin typeface="Courier" pitchFamily="2" charset="0"/>
                </a:rPr>
                <a:t>  for</a:t>
              </a:r>
              <a:r>
                <a:rPr lang="en-US" sz="1000">
                  <a:latin typeface="Courier" pitchFamily="2" charset="0"/>
                </a:rPr>
                <a:t> (n, </a:t>
              </a:r>
              <a:r>
                <a:rPr lang="en-US" sz="1000" err="1">
                  <a:latin typeface="Courier" pitchFamily="2" charset="0"/>
                </a:rPr>
                <a:t>e_val</a:t>
              </a:r>
              <a:r>
                <a:rPr lang="en-US" sz="1000">
                  <a:latin typeface="Courier" pitchFamily="2" charset="0"/>
                </a:rPr>
                <a:t> : neighbors[v])</a:t>
              </a:r>
            </a:p>
            <a:p>
              <a:pPr>
                <a:lnSpc>
                  <a:spcPct val="120000"/>
                </a:lnSpc>
              </a:pPr>
              <a:r>
                <a:rPr lang="en-US" sz="1000">
                  <a:latin typeface="Courier" pitchFamily="2" charset="0"/>
                </a:rPr>
                <a:t>    </a:t>
              </a:r>
              <a:r>
                <a:rPr lang="en-US" sz="1000" err="1">
                  <a:latin typeface="Courier" pitchFamily="2" charset="0"/>
                </a:rPr>
                <a:t>new_dist</a:t>
              </a:r>
              <a:r>
                <a:rPr lang="en-US" sz="1000">
                  <a:latin typeface="Courier" pitchFamily="2" charset="0"/>
                </a:rPr>
                <a:t> = </a:t>
              </a:r>
              <a:r>
                <a:rPr lang="en-US" sz="1000" b="1">
                  <a:latin typeface="Courier" pitchFamily="2" charset="0"/>
                </a:rPr>
                <a:t>CONSUME</a:t>
              </a:r>
              <a:r>
                <a:rPr lang="en-US" sz="1000">
                  <a:latin typeface="Courier" pitchFamily="2" charset="0"/>
                </a:rPr>
                <a:t>()</a:t>
              </a:r>
            </a:p>
            <a:p>
              <a:pPr>
                <a:lnSpc>
                  <a:spcPct val="120000"/>
                </a:lnSpc>
              </a:pPr>
              <a:r>
                <a:rPr lang="en-US" sz="1000">
                  <a:latin typeface="Courier" pitchFamily="2" charset="0"/>
                </a:rPr>
                <a:t>    updated = </a:t>
              </a:r>
              <a:r>
                <a:rPr lang="en-US" sz="1000" b="1">
                  <a:latin typeface="Courier" pitchFamily="2" charset="0"/>
                </a:rPr>
                <a:t>RMW_MIN</a:t>
              </a:r>
              <a:r>
                <a:rPr lang="en-US" sz="1000">
                  <a:latin typeface="Courier" pitchFamily="2" charset="0"/>
                </a:rPr>
                <a:t>(&amp;</a:t>
              </a:r>
              <a:r>
                <a:rPr lang="en-US" sz="1000" err="1">
                  <a:latin typeface="Courier" pitchFamily="2" charset="0"/>
                </a:rPr>
                <a:t>dist</a:t>
              </a:r>
              <a:r>
                <a:rPr lang="en-US" sz="1000">
                  <a:latin typeface="Courier" pitchFamily="2" charset="0"/>
                </a:rPr>
                <a:t>[n], </a:t>
              </a:r>
              <a:r>
                <a:rPr lang="en-US" sz="1000" err="1">
                  <a:latin typeface="Courier" pitchFamily="2" charset="0"/>
                </a:rPr>
                <a:t>new_dist</a:t>
              </a:r>
              <a:r>
                <a:rPr lang="en-US" sz="1000">
                  <a:latin typeface="Courier" pitchFamily="2" charset="0"/>
                </a:rPr>
                <a:t>)</a:t>
              </a:r>
            </a:p>
            <a:p>
              <a:pPr>
                <a:lnSpc>
                  <a:spcPct val="120000"/>
                </a:lnSpc>
              </a:pPr>
              <a:r>
                <a:rPr lang="en-US" sz="1000">
                  <a:latin typeface="Courier" pitchFamily="2" charset="0"/>
                </a:rPr>
                <a:t>    </a:t>
              </a:r>
              <a:r>
                <a:rPr lang="en-US" sz="1000" b="1">
                  <a:latin typeface="Courier" pitchFamily="2" charset="0"/>
                </a:rPr>
                <a:t>PRODUCE</a:t>
              </a:r>
              <a:r>
                <a:rPr lang="en-US" sz="1000">
                  <a:latin typeface="Courier" pitchFamily="2" charset="0"/>
                </a:rPr>
                <a:t>(updated)       </a:t>
              </a:r>
            </a:p>
            <a:p>
              <a:pPr>
                <a:lnSpc>
                  <a:spcPct val="120000"/>
                </a:lnSpc>
              </a:pPr>
              <a:r>
                <a:rPr lang="en-US" sz="1000" b="1">
                  <a:latin typeface="Courier" pitchFamily="2" charset="0"/>
                </a:rPr>
                <a:t>    if</a:t>
              </a:r>
              <a:r>
                <a:rPr lang="en-US" sz="1000">
                  <a:latin typeface="Courier" pitchFamily="2" charset="0"/>
                </a:rPr>
                <a:t> (updated)</a:t>
              </a:r>
            </a:p>
            <a:p>
              <a:pPr>
                <a:lnSpc>
                  <a:spcPct val="120000"/>
                </a:lnSpc>
              </a:pPr>
              <a:r>
                <a:rPr lang="en-US" sz="1000">
                  <a:latin typeface="Courier" pitchFamily="2" charset="0"/>
                </a:rPr>
                <a:t>      </a:t>
              </a:r>
              <a:r>
                <a:rPr lang="en-US" sz="1000" err="1">
                  <a:latin typeface="Courier" pitchFamily="2" charset="0"/>
                </a:rPr>
                <a:t>wl_idx</a:t>
              </a:r>
              <a:r>
                <a:rPr lang="en-US" sz="1000">
                  <a:latin typeface="Courier" pitchFamily="2" charset="0"/>
                </a:rPr>
                <a:t> = </a:t>
              </a:r>
              <a:r>
                <a:rPr lang="en-US" sz="1000" b="1">
                  <a:latin typeface="Courier" pitchFamily="2" charset="0"/>
                </a:rPr>
                <a:t>RMW_ADD</a:t>
              </a:r>
              <a:r>
                <a:rPr lang="en-US" sz="1000">
                  <a:latin typeface="Courier" pitchFamily="2" charset="0"/>
                </a:rPr>
                <a:t>(&amp;</a:t>
              </a:r>
              <a:r>
                <a:rPr lang="en-US" sz="1000" err="1">
                  <a:latin typeface="Courier" pitchFamily="2" charset="0"/>
                </a:rPr>
                <a:t>idx</a:t>
              </a:r>
              <a:r>
                <a:rPr lang="en-US" sz="1000">
                  <a:latin typeface="Courier" pitchFamily="2" charset="0"/>
                </a:rPr>
                <a:t>, 1)</a:t>
              </a:r>
            </a:p>
            <a:p>
              <a:pPr>
                <a:lnSpc>
                  <a:spcPct val="120000"/>
                </a:lnSpc>
              </a:pPr>
              <a:r>
                <a:rPr lang="en-US" sz="1000">
                  <a:latin typeface="Courier" pitchFamily="2" charset="0"/>
                </a:rPr>
                <a:t>      </a:t>
              </a:r>
              <a:r>
                <a:rPr lang="en-US" sz="1000" b="1">
                  <a:latin typeface="Courier" pitchFamily="2" charset="0"/>
                </a:rPr>
                <a:t>STORE_ADDR</a:t>
              </a:r>
              <a:r>
                <a:rPr lang="en-US" sz="1000">
                  <a:latin typeface="Courier" pitchFamily="2" charset="0"/>
                </a:rPr>
                <a:t>(&amp;</a:t>
              </a:r>
              <a:r>
                <a:rPr lang="en-US" sz="1000" err="1">
                  <a:latin typeface="Courier" pitchFamily="2" charset="0"/>
                </a:rPr>
                <a:t>new_worklist</a:t>
              </a:r>
              <a:r>
                <a:rPr lang="en-US" sz="1000">
                  <a:latin typeface="Courier" pitchFamily="2" charset="0"/>
                </a:rPr>
                <a:t>[</a:t>
              </a:r>
              <a:r>
                <a:rPr lang="en-US" sz="1000" err="1">
                  <a:latin typeface="Courier" pitchFamily="2" charset="0"/>
                </a:rPr>
                <a:t>wl_idx</a:t>
              </a:r>
              <a:r>
                <a:rPr lang="en-US" sz="1000">
                  <a:latin typeface="Courier" pitchFamily="2" charset="0"/>
                </a:rPr>
                <a:t>])</a:t>
              </a:r>
            </a:p>
          </p:txBody>
        </p:sp>
        <p:sp>
          <p:nvSpPr>
            <p:cNvPr id="58" name="TextBox 57">
              <a:extLst>
                <a:ext uri="{FF2B5EF4-FFF2-40B4-BE49-F238E27FC236}">
                  <a16:creationId xmlns:a16="http://schemas.microsoft.com/office/drawing/2014/main" id="{C83F5E43-D845-E94F-BE13-B669F8B17F77}"/>
                </a:ext>
              </a:extLst>
            </p:cNvPr>
            <p:cNvSpPr txBox="1"/>
            <p:nvPr/>
          </p:nvSpPr>
          <p:spPr>
            <a:xfrm>
              <a:off x="9180671" y="3645517"/>
              <a:ext cx="2582096" cy="1561325"/>
            </a:xfrm>
            <a:prstGeom prst="rect">
              <a:avLst/>
            </a:prstGeom>
            <a:noFill/>
            <a:ln w="31750">
              <a:solidFill>
                <a:schemeClr val="tx1"/>
              </a:solidFill>
            </a:ln>
          </p:spPr>
          <p:txBody>
            <a:bodyPr wrap="square" lIns="45720" rIns="45720" rtlCol="0">
              <a:spAutoFit/>
            </a:bodyPr>
            <a:lstStyle/>
            <a:p>
              <a:pPr>
                <a:lnSpc>
                  <a:spcPct val="120000"/>
                </a:lnSpc>
              </a:pPr>
              <a:r>
                <a:rPr lang="en-US" sz="1000" b="1">
                  <a:latin typeface="Courier" pitchFamily="2" charset="0"/>
                </a:rPr>
                <a:t>par for</a:t>
              </a:r>
              <a:r>
                <a:rPr lang="en-US" sz="1000">
                  <a:latin typeface="Courier" pitchFamily="2" charset="0"/>
                </a:rPr>
                <a:t> (v : worklist) </a:t>
              </a:r>
            </a:p>
            <a:p>
              <a:pPr>
                <a:lnSpc>
                  <a:spcPct val="120000"/>
                </a:lnSpc>
              </a:pPr>
              <a:r>
                <a:rPr lang="en-US" sz="1000" b="1">
                  <a:latin typeface="Courier" pitchFamily="2" charset="0"/>
                </a:rPr>
                <a:t>  </a:t>
              </a:r>
              <a:r>
                <a:rPr lang="en-US" sz="1000" err="1">
                  <a:latin typeface="Courier" pitchFamily="2" charset="0"/>
                </a:rPr>
                <a:t>node_dist</a:t>
              </a:r>
              <a:r>
                <a:rPr lang="en-US" sz="1000">
                  <a:latin typeface="Courier" pitchFamily="2" charset="0"/>
                </a:rPr>
                <a:t> = </a:t>
              </a:r>
              <a:r>
                <a:rPr lang="en-US" sz="1000" b="1">
                  <a:latin typeface="Courier" pitchFamily="2" charset="0"/>
                </a:rPr>
                <a:t>CONSUME</a:t>
              </a:r>
              <a:r>
                <a:rPr lang="en-US" sz="1000">
                  <a:latin typeface="Courier" pitchFamily="2" charset="0"/>
                </a:rPr>
                <a:t>()</a:t>
              </a:r>
              <a:endParaRPr lang="en-US" sz="1000" b="1">
                <a:latin typeface="Courier" pitchFamily="2" charset="0"/>
              </a:endParaRPr>
            </a:p>
            <a:p>
              <a:pPr>
                <a:lnSpc>
                  <a:spcPct val="120000"/>
                </a:lnSpc>
              </a:pPr>
              <a:r>
                <a:rPr lang="en-US" sz="1000" b="1">
                  <a:latin typeface="Courier" pitchFamily="2" charset="0"/>
                </a:rPr>
                <a:t>  for</a:t>
              </a:r>
              <a:r>
                <a:rPr lang="en-US" sz="1000">
                  <a:latin typeface="Courier" pitchFamily="2" charset="0"/>
                </a:rPr>
                <a:t> (n, </a:t>
              </a:r>
              <a:r>
                <a:rPr lang="en-US" sz="1000" err="1">
                  <a:latin typeface="Courier" pitchFamily="2" charset="0"/>
                </a:rPr>
                <a:t>e_val</a:t>
              </a:r>
              <a:r>
                <a:rPr lang="en-US" sz="1000">
                  <a:latin typeface="Courier" pitchFamily="2" charset="0"/>
                </a:rPr>
                <a:t> : neighbors[v])</a:t>
              </a:r>
            </a:p>
            <a:p>
              <a:pPr>
                <a:lnSpc>
                  <a:spcPct val="120000"/>
                </a:lnSpc>
              </a:pPr>
              <a:r>
                <a:rPr lang="en-US" sz="1000" b="1">
                  <a:solidFill>
                    <a:schemeClr val="accent6"/>
                  </a:solidFill>
                  <a:latin typeface="Courier" pitchFamily="2" charset="0"/>
                </a:rPr>
                <a:t>    </a:t>
              </a:r>
              <a:r>
                <a:rPr lang="en-US" sz="1000" err="1">
                  <a:latin typeface="Courier" pitchFamily="2" charset="0"/>
                </a:rPr>
                <a:t>new_dist</a:t>
              </a:r>
              <a:r>
                <a:rPr lang="en-US" sz="1000">
                  <a:latin typeface="Courier" pitchFamily="2" charset="0"/>
                </a:rPr>
                <a:t> = </a:t>
              </a:r>
              <a:r>
                <a:rPr lang="en-US" sz="1000" err="1">
                  <a:latin typeface="Courier" pitchFamily="2" charset="0"/>
                </a:rPr>
                <a:t>node_dist</a:t>
              </a:r>
              <a:r>
                <a:rPr lang="en-US" sz="1000">
                  <a:latin typeface="Courier" pitchFamily="2" charset="0"/>
                </a:rPr>
                <a:t> + </a:t>
              </a:r>
              <a:r>
                <a:rPr lang="en-US" sz="1000" err="1">
                  <a:latin typeface="Courier" pitchFamily="2" charset="0"/>
                </a:rPr>
                <a:t>e_val</a:t>
              </a:r>
              <a:endParaRPr lang="en-US" sz="1000">
                <a:latin typeface="Courier" pitchFamily="2" charset="0"/>
              </a:endParaRPr>
            </a:p>
            <a:p>
              <a:pPr>
                <a:lnSpc>
                  <a:spcPct val="120000"/>
                </a:lnSpc>
              </a:pPr>
              <a:r>
                <a:rPr lang="en-US" sz="1000">
                  <a:latin typeface="Courier" pitchFamily="2" charset="0"/>
                </a:rPr>
                <a:t>    </a:t>
              </a:r>
              <a:r>
                <a:rPr lang="en-US" sz="1000" b="1">
                  <a:latin typeface="Courier" pitchFamily="2" charset="0"/>
                </a:rPr>
                <a:t>PRODUCE</a:t>
              </a:r>
              <a:r>
                <a:rPr lang="en-US" sz="1000">
                  <a:latin typeface="Courier" pitchFamily="2" charset="0"/>
                </a:rPr>
                <a:t>(</a:t>
              </a:r>
              <a:r>
                <a:rPr lang="en-US" sz="1000" err="1">
                  <a:latin typeface="Courier" pitchFamily="2" charset="0"/>
                </a:rPr>
                <a:t>new_dist</a:t>
              </a:r>
              <a:r>
                <a:rPr lang="en-US" sz="1000">
                  <a:latin typeface="Courier" pitchFamily="2" charset="0"/>
                </a:rPr>
                <a:t>)</a:t>
              </a:r>
            </a:p>
            <a:p>
              <a:pPr>
                <a:lnSpc>
                  <a:spcPct val="120000"/>
                </a:lnSpc>
              </a:pPr>
              <a:r>
                <a:rPr lang="en-US" sz="1000">
                  <a:latin typeface="Courier" pitchFamily="2" charset="0"/>
                </a:rPr>
                <a:t>    updated = </a:t>
              </a:r>
              <a:r>
                <a:rPr lang="en-US" sz="1000" b="1">
                  <a:latin typeface="Courier" pitchFamily="2" charset="0"/>
                </a:rPr>
                <a:t>CONSUME</a:t>
              </a:r>
              <a:r>
                <a:rPr lang="en-US" sz="1000">
                  <a:latin typeface="Courier" pitchFamily="2" charset="0"/>
                </a:rPr>
                <a:t>()       </a:t>
              </a:r>
            </a:p>
            <a:p>
              <a:pPr>
                <a:lnSpc>
                  <a:spcPct val="120000"/>
                </a:lnSpc>
              </a:pPr>
              <a:r>
                <a:rPr lang="en-US" sz="1000" b="1">
                  <a:latin typeface="Courier" pitchFamily="2" charset="0"/>
                </a:rPr>
                <a:t>    if</a:t>
              </a:r>
              <a:r>
                <a:rPr lang="en-US" sz="1000">
                  <a:latin typeface="Courier" pitchFamily="2" charset="0"/>
                </a:rPr>
                <a:t> (updated)</a:t>
              </a:r>
            </a:p>
            <a:p>
              <a:pPr>
                <a:lnSpc>
                  <a:spcPct val="120000"/>
                </a:lnSpc>
              </a:pPr>
              <a:r>
                <a:rPr lang="en-US" sz="1000" b="1">
                  <a:latin typeface="Courier" pitchFamily="2" charset="0"/>
                </a:rPr>
                <a:t>      STORE_VAL</a:t>
              </a:r>
              <a:r>
                <a:rPr lang="en-US" sz="1000">
                  <a:latin typeface="Courier" pitchFamily="2" charset="0"/>
                </a:rPr>
                <a:t>(n)</a:t>
              </a:r>
            </a:p>
          </p:txBody>
        </p:sp>
        <p:sp>
          <p:nvSpPr>
            <p:cNvPr id="59" name="Content Placeholder 2">
              <a:extLst>
                <a:ext uri="{FF2B5EF4-FFF2-40B4-BE49-F238E27FC236}">
                  <a16:creationId xmlns:a16="http://schemas.microsoft.com/office/drawing/2014/main" id="{755D934E-3ED1-0E4F-B0B8-1622F5DD7C34}"/>
                </a:ext>
              </a:extLst>
            </p:cNvPr>
            <p:cNvSpPr txBox="1">
              <a:spLocks/>
            </p:cNvSpPr>
            <p:nvPr/>
          </p:nvSpPr>
          <p:spPr>
            <a:xfrm>
              <a:off x="6734978" y="3284203"/>
              <a:ext cx="1566367" cy="299049"/>
            </a:xfrm>
            <a:prstGeom prst="rect">
              <a:avLst/>
            </a:prstGeom>
            <a:solidFill>
              <a:schemeClr val="bg1"/>
            </a:solidFill>
            <a:ln w="31750">
              <a:solidFill>
                <a:schemeClr val="tx1"/>
              </a:solid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a:latin typeface="+mn-lt"/>
                </a:rPr>
                <a:t>Supply</a:t>
              </a:r>
            </a:p>
            <a:p>
              <a:endParaRPr lang="en-US" sz="1600">
                <a:latin typeface="+mn-lt"/>
              </a:endParaRPr>
            </a:p>
          </p:txBody>
        </p:sp>
        <p:sp>
          <p:nvSpPr>
            <p:cNvPr id="60" name="Content Placeholder 2">
              <a:extLst>
                <a:ext uri="{FF2B5EF4-FFF2-40B4-BE49-F238E27FC236}">
                  <a16:creationId xmlns:a16="http://schemas.microsoft.com/office/drawing/2014/main" id="{76904E5F-5521-B147-9801-71FF3B85474B}"/>
                </a:ext>
              </a:extLst>
            </p:cNvPr>
            <p:cNvSpPr txBox="1">
              <a:spLocks/>
            </p:cNvSpPr>
            <p:nvPr/>
          </p:nvSpPr>
          <p:spPr>
            <a:xfrm>
              <a:off x="9589391" y="3264932"/>
              <a:ext cx="1566367" cy="299049"/>
            </a:xfrm>
            <a:prstGeom prst="rect">
              <a:avLst/>
            </a:prstGeom>
            <a:solidFill>
              <a:schemeClr val="bg1"/>
            </a:solidFill>
            <a:ln w="31750">
              <a:solidFill>
                <a:schemeClr val="tx1"/>
              </a:solid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a:latin typeface="+mn-lt"/>
                </a:rPr>
                <a:t>Compute</a:t>
              </a:r>
            </a:p>
            <a:p>
              <a:endParaRPr lang="en-US" sz="1600">
                <a:latin typeface="+mn-lt"/>
              </a:endParaRPr>
            </a:p>
          </p:txBody>
        </p:sp>
        <p:cxnSp>
          <p:nvCxnSpPr>
            <p:cNvPr id="61" name="Connector: Elbow 79">
              <a:extLst>
                <a:ext uri="{FF2B5EF4-FFF2-40B4-BE49-F238E27FC236}">
                  <a16:creationId xmlns:a16="http://schemas.microsoft.com/office/drawing/2014/main" id="{BE7C80D8-FD43-6844-BE38-4A8B9605A465}"/>
                </a:ext>
              </a:extLst>
            </p:cNvPr>
            <p:cNvCxnSpPr>
              <a:cxnSpLocks/>
              <a:stCxn id="55" idx="1"/>
              <a:endCxn id="59" idx="0"/>
            </p:cNvCxnSpPr>
            <p:nvPr/>
          </p:nvCxnSpPr>
          <p:spPr>
            <a:xfrm rot="10800000" flipH="1" flipV="1">
              <a:off x="7338662" y="2025255"/>
              <a:ext cx="179500" cy="1258947"/>
            </a:xfrm>
            <a:prstGeom prst="bentConnector4">
              <a:avLst>
                <a:gd name="adj1" fmla="val -127354"/>
                <a:gd name="adj2" fmla="val 8100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79">
              <a:extLst>
                <a:ext uri="{FF2B5EF4-FFF2-40B4-BE49-F238E27FC236}">
                  <a16:creationId xmlns:a16="http://schemas.microsoft.com/office/drawing/2014/main" id="{356417BE-A144-784E-A42D-4933CB8423E2}"/>
                </a:ext>
              </a:extLst>
            </p:cNvPr>
            <p:cNvCxnSpPr>
              <a:cxnSpLocks/>
              <a:stCxn id="55" idx="3"/>
              <a:endCxn id="60" idx="0"/>
            </p:cNvCxnSpPr>
            <p:nvPr/>
          </p:nvCxnSpPr>
          <p:spPr>
            <a:xfrm flipH="1">
              <a:off x="10372575" y="2025256"/>
              <a:ext cx="264081" cy="1239676"/>
            </a:xfrm>
            <a:prstGeom prst="bentConnector4">
              <a:avLst>
                <a:gd name="adj1" fmla="val -86564"/>
                <a:gd name="adj2" fmla="val 81488"/>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0744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63" grpId="0" animBg="1"/>
      <p:bldP spid="50" grpId="0" animBg="1"/>
      <p:bldP spid="42" grpId="0" animBg="1"/>
      <p:bldP spid="46" grpId="0" animBg="1"/>
      <p:bldP spid="49" grpId="0" animBg="1"/>
      <p:bldP spid="52" grpId="0" animBg="1"/>
      <p:bldP spid="33" grpId="0" animBg="1"/>
      <p:bldP spid="32" grpId="0" animBg="1"/>
      <p:bldP spid="36" grpId="0" animBg="1"/>
      <p:bldP spid="35" grpId="0" animBg="1"/>
      <p:bldP spid="34" grpId="0" animBg="1"/>
      <p:bldP spid="43" grpId="0" animBg="1"/>
      <p:bldP spid="45" grpId="0" animBg="1"/>
      <p:bldP spid="48" grpId="0" animBg="1"/>
      <p:bldP spid="5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5E843877-A267-8E48-8CF5-B33BE6B553E1}"/>
              </a:ext>
            </a:extLst>
          </p:cNvPr>
          <p:cNvSpPr/>
          <p:nvPr/>
        </p:nvSpPr>
        <p:spPr>
          <a:xfrm>
            <a:off x="8391372" y="3238326"/>
            <a:ext cx="1717477" cy="1557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41B59042-6C01-2E4A-8B43-1D7C4595D156}"/>
              </a:ext>
            </a:extLst>
          </p:cNvPr>
          <p:cNvSpPr/>
          <p:nvPr/>
        </p:nvSpPr>
        <p:spPr>
          <a:xfrm>
            <a:off x="6332626" y="5688954"/>
            <a:ext cx="731114" cy="1557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FDFF0AB1-DC83-CF4F-A601-B5E4953D59E4}"/>
              </a:ext>
            </a:extLst>
          </p:cNvPr>
          <p:cNvSpPr/>
          <p:nvPr/>
        </p:nvSpPr>
        <p:spPr>
          <a:xfrm>
            <a:off x="6332626" y="4959171"/>
            <a:ext cx="813562" cy="1557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E49A2537-AEFF-8942-AF0D-3FF0430F4086}"/>
              </a:ext>
            </a:extLst>
          </p:cNvPr>
          <p:cNvSpPr/>
          <p:nvPr/>
        </p:nvSpPr>
        <p:spPr>
          <a:xfrm>
            <a:off x="8773635" y="3064053"/>
            <a:ext cx="806370" cy="1557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EB2C706A-A3F7-2147-8F2B-D5673B46B1FA}"/>
              </a:ext>
            </a:extLst>
          </p:cNvPr>
          <p:cNvSpPr/>
          <p:nvPr/>
        </p:nvSpPr>
        <p:spPr>
          <a:xfrm>
            <a:off x="8847887" y="2518653"/>
            <a:ext cx="866754" cy="15579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080975-6A52-2D4A-A051-A9F69620366E}"/>
              </a:ext>
            </a:extLst>
          </p:cNvPr>
          <p:cNvSpPr>
            <a:spLocks noGrp="1"/>
          </p:cNvSpPr>
          <p:nvPr>
            <p:ph type="title"/>
          </p:nvPr>
        </p:nvSpPr>
        <p:spPr>
          <a:xfrm>
            <a:off x="838200" y="365125"/>
            <a:ext cx="10751010" cy="1325563"/>
          </a:xfrm>
        </p:spPr>
        <p:txBody>
          <a:bodyPr/>
          <a:lstStyle/>
          <a:p>
            <a:r>
              <a:rPr lang="en-US"/>
              <a:t>Exploiting Terminal Loads</a:t>
            </a:r>
          </a:p>
        </p:txBody>
      </p:sp>
      <p:sp>
        <p:nvSpPr>
          <p:cNvPr id="3" name="Slide Number Placeholder 2">
            <a:extLst>
              <a:ext uri="{FF2B5EF4-FFF2-40B4-BE49-F238E27FC236}">
                <a16:creationId xmlns:a16="http://schemas.microsoft.com/office/drawing/2014/main" id="{1FEC0F42-37E8-CB4F-9C41-5163BADB41BB}"/>
              </a:ext>
            </a:extLst>
          </p:cNvPr>
          <p:cNvSpPr>
            <a:spLocks noGrp="1"/>
          </p:cNvSpPr>
          <p:nvPr>
            <p:ph type="sldNum" sz="quarter" idx="12"/>
          </p:nvPr>
        </p:nvSpPr>
        <p:spPr/>
        <p:txBody>
          <a:bodyPr/>
          <a:lstStyle/>
          <a:p>
            <a:fld id="{3A98EE3D-8CD1-4C3F-BD1C-C98C9596463C}" type="slidenum">
              <a:rPr lang="en-US" smtClean="0"/>
              <a:t>49</a:t>
            </a:fld>
            <a:endParaRPr lang="en-US"/>
          </a:p>
        </p:txBody>
      </p:sp>
      <p:sp>
        <p:nvSpPr>
          <p:cNvPr id="49" name="Content Placeholder 2">
            <a:extLst>
              <a:ext uri="{FF2B5EF4-FFF2-40B4-BE49-F238E27FC236}">
                <a16:creationId xmlns:a16="http://schemas.microsoft.com/office/drawing/2014/main" id="{F5A83CC0-B78A-A747-BF03-8D1E1BC15B1C}"/>
              </a:ext>
            </a:extLst>
          </p:cNvPr>
          <p:cNvSpPr txBox="1">
            <a:spLocks/>
          </p:cNvSpPr>
          <p:nvPr/>
        </p:nvSpPr>
        <p:spPr>
          <a:xfrm>
            <a:off x="849327" y="1559567"/>
            <a:ext cx="4923631" cy="49333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sz="2000"/>
              <a:t>Applications can involve long-latency loads</a:t>
            </a:r>
          </a:p>
          <a:p>
            <a:pPr lvl="1">
              <a:spcAft>
                <a:spcPts val="1200"/>
              </a:spcAft>
            </a:pPr>
            <a:r>
              <a:rPr lang="en-US" sz="1800"/>
              <a:t>The </a:t>
            </a:r>
            <a:r>
              <a:rPr lang="en-US" sz="1800" i="1"/>
              <a:t>Supply </a:t>
            </a:r>
            <a:r>
              <a:rPr lang="en-US" sz="1800"/>
              <a:t>has to stall waiting for their data to return from memory</a:t>
            </a:r>
            <a:endParaRPr lang="en-US" sz="1800" i="1"/>
          </a:p>
          <a:p>
            <a:pPr lvl="1">
              <a:spcAft>
                <a:spcPts val="1200"/>
              </a:spcAft>
            </a:pPr>
            <a:r>
              <a:rPr lang="en-US" sz="1800"/>
              <a:t>In decoupled setting, the consumer of this data is often mapped onto the </a:t>
            </a:r>
            <a:r>
              <a:rPr lang="en-US" sz="1800" i="1"/>
              <a:t>Compute</a:t>
            </a:r>
            <a:endParaRPr lang="en-US" sz="1800"/>
          </a:p>
          <a:p>
            <a:pPr>
              <a:spcAft>
                <a:spcPts val="1200"/>
              </a:spcAft>
            </a:pPr>
            <a:r>
              <a:rPr lang="en-US" sz="2000" b="1"/>
              <a:t>Terminal loads</a:t>
            </a:r>
            <a:r>
              <a:rPr lang="en-US" sz="2000"/>
              <a:t>: loads that have no dependencies on the </a:t>
            </a:r>
            <a:r>
              <a:rPr lang="en-US" sz="2000" i="1"/>
              <a:t>Supply</a:t>
            </a:r>
          </a:p>
          <a:p>
            <a:pPr lvl="1">
              <a:spcAft>
                <a:spcPts val="1200"/>
              </a:spcAft>
            </a:pPr>
            <a:r>
              <a:rPr lang="en-US" sz="1800"/>
              <a:t>The</a:t>
            </a:r>
            <a:r>
              <a:rPr lang="en-US" sz="1800" i="1"/>
              <a:t> Supply </a:t>
            </a:r>
            <a:r>
              <a:rPr lang="en-US" sz="1800"/>
              <a:t>does not occupy pipeline resources waiting for their requests</a:t>
            </a:r>
          </a:p>
          <a:p>
            <a:pPr lvl="1">
              <a:spcAft>
                <a:spcPts val="1200"/>
              </a:spcAft>
            </a:pPr>
            <a:r>
              <a:rPr lang="en-US" sz="1800"/>
              <a:t>These loads can complete early and be maintained separately from other loads</a:t>
            </a:r>
          </a:p>
          <a:p>
            <a:pPr lvl="1">
              <a:spcAft>
                <a:spcPts val="1200"/>
              </a:spcAft>
            </a:pPr>
            <a:r>
              <a:rPr lang="en-US" sz="1800"/>
              <a:t>Terminal loads help maintain longer </a:t>
            </a:r>
            <a:r>
              <a:rPr lang="en-US" sz="1800" i="1"/>
              <a:t>Supply</a:t>
            </a:r>
            <a:r>
              <a:rPr lang="en-US" sz="1800"/>
              <a:t> </a:t>
            </a:r>
            <a:r>
              <a:rPr lang="en-US" sz="1800" err="1"/>
              <a:t>runahead</a:t>
            </a:r>
            <a:r>
              <a:rPr lang="en-US" sz="1800"/>
              <a:t> and exploit MLP</a:t>
            </a:r>
            <a:endParaRPr lang="en-US" sz="1600"/>
          </a:p>
        </p:txBody>
      </p:sp>
      <p:sp>
        <p:nvSpPr>
          <p:cNvPr id="48" name="TextBox 47">
            <a:extLst>
              <a:ext uri="{FF2B5EF4-FFF2-40B4-BE49-F238E27FC236}">
                <a16:creationId xmlns:a16="http://schemas.microsoft.com/office/drawing/2014/main" id="{8269CF71-A655-0247-9F4B-B8D4406DDF94}"/>
              </a:ext>
            </a:extLst>
          </p:cNvPr>
          <p:cNvSpPr txBox="1"/>
          <p:nvPr/>
        </p:nvSpPr>
        <p:spPr>
          <a:xfrm>
            <a:off x="7534417" y="1890317"/>
            <a:ext cx="2626941" cy="1745991"/>
          </a:xfrm>
          <a:prstGeom prst="rect">
            <a:avLst/>
          </a:prstGeom>
          <a:noFill/>
          <a:ln w="31750">
            <a:solidFill>
              <a:schemeClr val="tx1"/>
            </a:solidFill>
          </a:ln>
        </p:spPr>
        <p:txBody>
          <a:bodyPr wrap="square" lIns="45720" rIns="45720" rtlCol="0">
            <a:spAutoFit/>
          </a:bodyPr>
          <a:lstStyle/>
          <a:p>
            <a:pPr>
              <a:lnSpc>
                <a:spcPct val="120000"/>
              </a:lnSpc>
            </a:pPr>
            <a:r>
              <a:rPr lang="en-US" sz="1000" err="1">
                <a:latin typeface="Courier" pitchFamily="2" charset="0"/>
              </a:rPr>
              <a:t>idx</a:t>
            </a:r>
            <a:r>
              <a:rPr lang="en-US" sz="1000">
                <a:latin typeface="Courier" pitchFamily="2" charset="0"/>
              </a:rPr>
              <a:t> = 0</a:t>
            </a:r>
          </a:p>
          <a:p>
            <a:pPr>
              <a:lnSpc>
                <a:spcPct val="120000"/>
              </a:lnSpc>
            </a:pPr>
            <a:r>
              <a:rPr lang="en-US" sz="1000" b="1">
                <a:latin typeface="Courier" pitchFamily="2" charset="0"/>
              </a:rPr>
              <a:t>par for</a:t>
            </a:r>
            <a:r>
              <a:rPr lang="en-US" sz="1000">
                <a:latin typeface="Courier" pitchFamily="2" charset="0"/>
              </a:rPr>
              <a:t> (r : </a:t>
            </a:r>
            <a:r>
              <a:rPr lang="en-US" sz="1000" err="1">
                <a:latin typeface="Courier" pitchFamily="2" charset="0"/>
              </a:rPr>
              <a:t>sparse_rows</a:t>
            </a:r>
            <a:r>
              <a:rPr lang="en-US" sz="1000">
                <a:latin typeface="Courier" pitchFamily="2" charset="0"/>
              </a:rPr>
              <a:t>)</a:t>
            </a:r>
          </a:p>
          <a:p>
            <a:pPr>
              <a:lnSpc>
                <a:spcPct val="120000"/>
              </a:lnSpc>
            </a:pPr>
            <a:r>
              <a:rPr lang="en-US" sz="1000" b="1">
                <a:latin typeface="Courier" pitchFamily="2" charset="0"/>
              </a:rPr>
              <a:t>  for </a:t>
            </a:r>
            <a:r>
              <a:rPr lang="en-US" sz="1000">
                <a:latin typeface="Courier" pitchFamily="2" charset="0"/>
              </a:rPr>
              <a:t>(c : </a:t>
            </a:r>
            <a:r>
              <a:rPr lang="en-US" sz="1000" err="1">
                <a:latin typeface="Courier" pitchFamily="2" charset="0"/>
              </a:rPr>
              <a:t>sparse_cols</a:t>
            </a:r>
            <a:r>
              <a:rPr lang="en-US" sz="1000">
                <a:latin typeface="Courier" pitchFamily="2" charset="0"/>
              </a:rPr>
              <a:t>[r])</a:t>
            </a:r>
          </a:p>
          <a:p>
            <a:pPr>
              <a:lnSpc>
                <a:spcPct val="120000"/>
              </a:lnSpc>
            </a:pPr>
            <a:r>
              <a:rPr lang="en-US" sz="1000">
                <a:latin typeface="Courier" pitchFamily="2" charset="0"/>
              </a:rPr>
              <a:t>    </a:t>
            </a:r>
            <a:r>
              <a:rPr lang="en-US" sz="1000" err="1">
                <a:latin typeface="Courier" pitchFamily="2" charset="0"/>
              </a:rPr>
              <a:t>sparse_val</a:t>
            </a:r>
            <a:r>
              <a:rPr lang="en-US" sz="1000">
                <a:latin typeface="Courier" pitchFamily="2" charset="0"/>
              </a:rPr>
              <a:t> = sparse[</a:t>
            </a:r>
            <a:r>
              <a:rPr lang="en-US" sz="1000" err="1">
                <a:latin typeface="Courier" pitchFamily="2" charset="0"/>
              </a:rPr>
              <a:t>idx</a:t>
            </a:r>
            <a:r>
              <a:rPr lang="en-US" sz="1000">
                <a:latin typeface="Courier" pitchFamily="2" charset="0"/>
              </a:rPr>
              <a:t>]</a:t>
            </a:r>
          </a:p>
          <a:p>
            <a:pPr>
              <a:lnSpc>
                <a:spcPct val="120000"/>
              </a:lnSpc>
            </a:pPr>
            <a:r>
              <a:rPr lang="en-US" sz="1000">
                <a:latin typeface="Courier" pitchFamily="2" charset="0"/>
              </a:rPr>
              <a:t>    </a:t>
            </a:r>
            <a:r>
              <a:rPr lang="en-US" sz="1000" err="1">
                <a:latin typeface="Courier" pitchFamily="2" charset="0"/>
              </a:rPr>
              <a:t>idx</a:t>
            </a:r>
            <a:r>
              <a:rPr lang="en-US" sz="1000">
                <a:latin typeface="Courier" pitchFamily="2" charset="0"/>
              </a:rPr>
              <a:t>++</a:t>
            </a:r>
          </a:p>
          <a:p>
            <a:pPr>
              <a:lnSpc>
                <a:spcPct val="120000"/>
              </a:lnSpc>
            </a:pPr>
            <a:r>
              <a:rPr lang="en-US" sz="1000">
                <a:latin typeface="Courier" pitchFamily="2" charset="0"/>
              </a:rPr>
              <a:t>    </a:t>
            </a:r>
            <a:r>
              <a:rPr lang="en-US" sz="1000" err="1">
                <a:latin typeface="Courier" pitchFamily="2" charset="0"/>
              </a:rPr>
              <a:t>ptr</a:t>
            </a:r>
            <a:r>
              <a:rPr lang="en-US" sz="1000">
                <a:latin typeface="Courier" pitchFamily="2" charset="0"/>
              </a:rPr>
              <a:t> = r*NUM_ROWS + c</a:t>
            </a:r>
          </a:p>
          <a:p>
            <a:pPr>
              <a:lnSpc>
                <a:spcPct val="120000"/>
              </a:lnSpc>
            </a:pPr>
            <a:r>
              <a:rPr lang="en-US" sz="1000">
                <a:latin typeface="Courier" pitchFamily="2" charset="0"/>
              </a:rPr>
              <a:t>    </a:t>
            </a:r>
            <a:r>
              <a:rPr lang="en-US" sz="1000" err="1">
                <a:latin typeface="Courier" pitchFamily="2" charset="0"/>
              </a:rPr>
              <a:t>dense_val</a:t>
            </a:r>
            <a:r>
              <a:rPr lang="en-US" sz="1000">
                <a:latin typeface="Courier" pitchFamily="2" charset="0"/>
              </a:rPr>
              <a:t> = dense[</a:t>
            </a:r>
            <a:r>
              <a:rPr lang="en-US" sz="1000" err="1">
                <a:latin typeface="Courier" pitchFamily="2" charset="0"/>
              </a:rPr>
              <a:t>ptr</a:t>
            </a:r>
            <a:r>
              <a:rPr lang="en-US" sz="1000">
                <a:latin typeface="Courier" pitchFamily="2" charset="0"/>
              </a:rPr>
              <a:t>]</a:t>
            </a:r>
          </a:p>
          <a:p>
            <a:pPr>
              <a:lnSpc>
                <a:spcPct val="120000"/>
              </a:lnSpc>
            </a:pPr>
            <a:r>
              <a:rPr lang="en-US" sz="1000">
                <a:latin typeface="Courier" pitchFamily="2" charset="0"/>
              </a:rPr>
              <a:t>    prod = </a:t>
            </a:r>
            <a:r>
              <a:rPr lang="en-US" sz="1000" err="1">
                <a:latin typeface="Courier" pitchFamily="2" charset="0"/>
              </a:rPr>
              <a:t>sparse_val</a:t>
            </a:r>
            <a:r>
              <a:rPr lang="en-US" sz="1000">
                <a:latin typeface="Courier" pitchFamily="2" charset="0"/>
              </a:rPr>
              <a:t> * </a:t>
            </a:r>
            <a:r>
              <a:rPr lang="en-US" sz="1000" err="1">
                <a:latin typeface="Courier" pitchFamily="2" charset="0"/>
              </a:rPr>
              <a:t>dense_val</a:t>
            </a:r>
            <a:endParaRPr lang="en-US" sz="1000">
              <a:latin typeface="Courier" pitchFamily="2" charset="0"/>
            </a:endParaRPr>
          </a:p>
          <a:p>
            <a:pPr>
              <a:lnSpc>
                <a:spcPct val="120000"/>
              </a:lnSpc>
            </a:pPr>
            <a:r>
              <a:rPr lang="en-US" sz="1000">
                <a:latin typeface="Courier" pitchFamily="2" charset="0"/>
              </a:rPr>
              <a:t>    result[</a:t>
            </a:r>
            <a:r>
              <a:rPr lang="en-US" sz="1000" err="1">
                <a:latin typeface="Courier" pitchFamily="2" charset="0"/>
              </a:rPr>
              <a:t>idx</a:t>
            </a:r>
            <a:r>
              <a:rPr lang="en-US" sz="1000">
                <a:latin typeface="Courier" pitchFamily="2" charset="0"/>
              </a:rPr>
              <a:t>] = prod</a:t>
            </a:r>
          </a:p>
        </p:txBody>
      </p:sp>
      <p:sp>
        <p:nvSpPr>
          <p:cNvPr id="50" name="Content Placeholder 2">
            <a:extLst>
              <a:ext uri="{FF2B5EF4-FFF2-40B4-BE49-F238E27FC236}">
                <a16:creationId xmlns:a16="http://schemas.microsoft.com/office/drawing/2014/main" id="{20B8F91D-EC31-2044-A49D-DA30DF1E95B3}"/>
              </a:ext>
            </a:extLst>
          </p:cNvPr>
          <p:cNvSpPr txBox="1">
            <a:spLocks/>
          </p:cNvSpPr>
          <p:nvPr/>
        </p:nvSpPr>
        <p:spPr>
          <a:xfrm>
            <a:off x="7879691" y="1519264"/>
            <a:ext cx="1913815" cy="299049"/>
          </a:xfrm>
          <a:prstGeom prst="rect">
            <a:avLst/>
          </a:prstGeom>
          <a:solidFill>
            <a:schemeClr val="bg1"/>
          </a:solidFill>
          <a:ln w="31750">
            <a:solidFill>
              <a:schemeClr val="tx1"/>
            </a:solid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a:latin typeface="+mn-lt"/>
              </a:rPr>
              <a:t>SDHP Kernel</a:t>
            </a:r>
          </a:p>
          <a:p>
            <a:endParaRPr lang="en-US" sz="1600">
              <a:latin typeface="+mn-lt"/>
            </a:endParaRPr>
          </a:p>
        </p:txBody>
      </p:sp>
      <p:sp>
        <p:nvSpPr>
          <p:cNvPr id="51" name="TextBox 50">
            <a:extLst>
              <a:ext uri="{FF2B5EF4-FFF2-40B4-BE49-F238E27FC236}">
                <a16:creationId xmlns:a16="http://schemas.microsoft.com/office/drawing/2014/main" id="{B22FF053-EF7D-3E4B-A96F-D4DE062B3F3B}"/>
              </a:ext>
            </a:extLst>
          </p:cNvPr>
          <p:cNvSpPr txBox="1"/>
          <p:nvPr/>
        </p:nvSpPr>
        <p:spPr>
          <a:xfrm>
            <a:off x="6006055" y="4336648"/>
            <a:ext cx="2830544" cy="1930657"/>
          </a:xfrm>
          <a:prstGeom prst="rect">
            <a:avLst/>
          </a:prstGeom>
          <a:noFill/>
          <a:ln w="31750">
            <a:solidFill>
              <a:schemeClr val="tx1"/>
            </a:solidFill>
          </a:ln>
        </p:spPr>
        <p:txBody>
          <a:bodyPr wrap="square" lIns="45720" rIns="45720" rtlCol="0">
            <a:spAutoFit/>
          </a:bodyPr>
          <a:lstStyle/>
          <a:p>
            <a:pPr>
              <a:lnSpc>
                <a:spcPct val="120000"/>
              </a:lnSpc>
            </a:pPr>
            <a:r>
              <a:rPr lang="en-US" sz="1000" err="1">
                <a:latin typeface="Courier" pitchFamily="2" charset="0"/>
              </a:rPr>
              <a:t>idx</a:t>
            </a:r>
            <a:r>
              <a:rPr lang="en-US" sz="1000">
                <a:latin typeface="Courier" pitchFamily="2" charset="0"/>
              </a:rPr>
              <a:t> = 0</a:t>
            </a:r>
          </a:p>
          <a:p>
            <a:pPr>
              <a:lnSpc>
                <a:spcPct val="120000"/>
              </a:lnSpc>
            </a:pPr>
            <a:r>
              <a:rPr lang="en-US" sz="1000" b="1">
                <a:latin typeface="Courier" pitchFamily="2" charset="0"/>
              </a:rPr>
              <a:t>par for</a:t>
            </a:r>
            <a:r>
              <a:rPr lang="en-US" sz="1000">
                <a:latin typeface="Courier" pitchFamily="2" charset="0"/>
              </a:rPr>
              <a:t> (r : </a:t>
            </a:r>
            <a:r>
              <a:rPr lang="en-US" sz="1000" err="1">
                <a:latin typeface="Courier" pitchFamily="2" charset="0"/>
              </a:rPr>
              <a:t>sparse_rows</a:t>
            </a:r>
            <a:r>
              <a:rPr lang="en-US" sz="1000">
                <a:latin typeface="Courier" pitchFamily="2" charset="0"/>
              </a:rPr>
              <a:t>)</a:t>
            </a:r>
          </a:p>
          <a:p>
            <a:pPr>
              <a:lnSpc>
                <a:spcPct val="120000"/>
              </a:lnSpc>
            </a:pPr>
            <a:r>
              <a:rPr lang="en-US" sz="1000" b="1">
                <a:latin typeface="Courier" pitchFamily="2" charset="0"/>
              </a:rPr>
              <a:t>  for </a:t>
            </a:r>
            <a:r>
              <a:rPr lang="en-US" sz="1000">
                <a:latin typeface="Courier" pitchFamily="2" charset="0"/>
              </a:rPr>
              <a:t>(c : </a:t>
            </a:r>
            <a:r>
              <a:rPr lang="en-US" sz="1000" err="1">
                <a:latin typeface="Courier" pitchFamily="2" charset="0"/>
              </a:rPr>
              <a:t>sparse_cols</a:t>
            </a:r>
            <a:r>
              <a:rPr lang="en-US" sz="1000">
                <a:latin typeface="Courier" pitchFamily="2" charset="0"/>
              </a:rPr>
              <a:t>[r])</a:t>
            </a:r>
          </a:p>
          <a:p>
            <a:pPr>
              <a:lnSpc>
                <a:spcPct val="120000"/>
              </a:lnSpc>
            </a:pPr>
            <a:r>
              <a:rPr lang="en-US" sz="1000">
                <a:latin typeface="Courier" pitchFamily="2" charset="0"/>
              </a:rPr>
              <a:t>    </a:t>
            </a:r>
            <a:r>
              <a:rPr lang="en-US" sz="1000" err="1">
                <a:latin typeface="Courier" pitchFamily="2" charset="0"/>
              </a:rPr>
              <a:t>sparse_val</a:t>
            </a:r>
            <a:r>
              <a:rPr lang="en-US" sz="1000">
                <a:latin typeface="Courier" pitchFamily="2" charset="0"/>
              </a:rPr>
              <a:t> = </a:t>
            </a:r>
            <a:r>
              <a:rPr lang="en-US" sz="1000" b="1">
                <a:latin typeface="Courier" pitchFamily="2" charset="0"/>
              </a:rPr>
              <a:t>LOAD</a:t>
            </a:r>
            <a:r>
              <a:rPr lang="en-US" sz="1000">
                <a:latin typeface="Courier" pitchFamily="2" charset="0"/>
              </a:rPr>
              <a:t>(&amp;sparse[</a:t>
            </a:r>
            <a:r>
              <a:rPr lang="en-US" sz="1000" err="1">
                <a:latin typeface="Courier" pitchFamily="2" charset="0"/>
              </a:rPr>
              <a:t>idx</a:t>
            </a:r>
            <a:r>
              <a:rPr lang="en-US" sz="1000">
                <a:latin typeface="Courier" pitchFamily="2" charset="0"/>
              </a:rPr>
              <a:t>])</a:t>
            </a:r>
          </a:p>
          <a:p>
            <a:pPr>
              <a:lnSpc>
                <a:spcPct val="120000"/>
              </a:lnSpc>
            </a:pPr>
            <a:r>
              <a:rPr lang="en-US" sz="1000">
                <a:latin typeface="Courier" pitchFamily="2" charset="0"/>
              </a:rPr>
              <a:t>    </a:t>
            </a:r>
            <a:r>
              <a:rPr lang="en-US" sz="1000" b="1">
                <a:latin typeface="Courier" pitchFamily="2" charset="0"/>
              </a:rPr>
              <a:t>PRODUCE</a:t>
            </a:r>
            <a:r>
              <a:rPr lang="en-US" sz="1000">
                <a:latin typeface="Courier" pitchFamily="2" charset="0"/>
              </a:rPr>
              <a:t>(</a:t>
            </a:r>
            <a:r>
              <a:rPr lang="en-US" sz="1000" err="1">
                <a:latin typeface="Courier" pitchFamily="2" charset="0"/>
              </a:rPr>
              <a:t>sparse_val</a:t>
            </a:r>
            <a:r>
              <a:rPr lang="en-US" sz="1000">
                <a:latin typeface="Courier" pitchFamily="2" charset="0"/>
              </a:rPr>
              <a:t>)</a:t>
            </a:r>
          </a:p>
          <a:p>
            <a:pPr>
              <a:lnSpc>
                <a:spcPct val="120000"/>
              </a:lnSpc>
            </a:pPr>
            <a:r>
              <a:rPr lang="en-US" sz="1000">
                <a:latin typeface="Courier" pitchFamily="2" charset="0"/>
              </a:rPr>
              <a:t>    </a:t>
            </a:r>
            <a:r>
              <a:rPr lang="en-US" sz="1000" err="1">
                <a:latin typeface="Courier" pitchFamily="2" charset="0"/>
              </a:rPr>
              <a:t>idx</a:t>
            </a:r>
            <a:r>
              <a:rPr lang="en-US" sz="1000">
                <a:latin typeface="Courier" pitchFamily="2" charset="0"/>
              </a:rPr>
              <a:t>++</a:t>
            </a:r>
          </a:p>
          <a:p>
            <a:pPr>
              <a:lnSpc>
                <a:spcPct val="120000"/>
              </a:lnSpc>
            </a:pPr>
            <a:r>
              <a:rPr lang="en-US" sz="1000">
                <a:latin typeface="Courier" pitchFamily="2" charset="0"/>
              </a:rPr>
              <a:t>    </a:t>
            </a:r>
            <a:r>
              <a:rPr lang="en-US" sz="1000" err="1">
                <a:latin typeface="Courier" pitchFamily="2" charset="0"/>
              </a:rPr>
              <a:t>ptr</a:t>
            </a:r>
            <a:r>
              <a:rPr lang="en-US" sz="1000">
                <a:latin typeface="Courier" pitchFamily="2" charset="0"/>
              </a:rPr>
              <a:t> = r*NUM_ROWS + c</a:t>
            </a:r>
          </a:p>
          <a:p>
            <a:pPr>
              <a:lnSpc>
                <a:spcPct val="120000"/>
              </a:lnSpc>
            </a:pPr>
            <a:r>
              <a:rPr lang="en-US" sz="1000">
                <a:latin typeface="Courier" pitchFamily="2" charset="0"/>
              </a:rPr>
              <a:t>    </a:t>
            </a:r>
            <a:r>
              <a:rPr lang="en-US" sz="1000" err="1">
                <a:latin typeface="Courier" pitchFamily="2" charset="0"/>
              </a:rPr>
              <a:t>dense_val</a:t>
            </a:r>
            <a:r>
              <a:rPr lang="en-US" sz="1000">
                <a:latin typeface="Courier" pitchFamily="2" charset="0"/>
              </a:rPr>
              <a:t> = </a:t>
            </a:r>
            <a:r>
              <a:rPr lang="en-US" sz="1000" b="1">
                <a:latin typeface="Courier" pitchFamily="2" charset="0"/>
              </a:rPr>
              <a:t>LOAD</a:t>
            </a:r>
            <a:r>
              <a:rPr lang="en-US" sz="1000">
                <a:latin typeface="Courier" pitchFamily="2" charset="0"/>
              </a:rPr>
              <a:t>(&amp;dense[</a:t>
            </a:r>
            <a:r>
              <a:rPr lang="en-US" sz="1000" err="1">
                <a:latin typeface="Courier" pitchFamily="2" charset="0"/>
              </a:rPr>
              <a:t>ptr</a:t>
            </a:r>
            <a:r>
              <a:rPr lang="en-US" sz="1000">
                <a:latin typeface="Courier" pitchFamily="2" charset="0"/>
              </a:rPr>
              <a:t>])</a:t>
            </a:r>
          </a:p>
          <a:p>
            <a:pPr>
              <a:lnSpc>
                <a:spcPct val="120000"/>
              </a:lnSpc>
            </a:pPr>
            <a:r>
              <a:rPr lang="en-US" sz="1000">
                <a:latin typeface="Courier" pitchFamily="2" charset="0"/>
              </a:rPr>
              <a:t>    </a:t>
            </a:r>
            <a:r>
              <a:rPr lang="en-US" sz="1000" b="1">
                <a:latin typeface="Courier" pitchFamily="2" charset="0"/>
              </a:rPr>
              <a:t>PRODUCE</a:t>
            </a:r>
            <a:r>
              <a:rPr lang="en-US" sz="1000">
                <a:latin typeface="Courier" pitchFamily="2" charset="0"/>
              </a:rPr>
              <a:t>(</a:t>
            </a:r>
            <a:r>
              <a:rPr lang="en-US" sz="1000" err="1">
                <a:latin typeface="Courier" pitchFamily="2" charset="0"/>
              </a:rPr>
              <a:t>dense_val</a:t>
            </a:r>
            <a:r>
              <a:rPr lang="en-US" sz="1000">
                <a:latin typeface="Courier" pitchFamily="2" charset="0"/>
              </a:rPr>
              <a:t>)</a:t>
            </a:r>
          </a:p>
          <a:p>
            <a:pPr>
              <a:lnSpc>
                <a:spcPct val="120000"/>
              </a:lnSpc>
            </a:pPr>
            <a:r>
              <a:rPr lang="en-US" sz="1000">
                <a:latin typeface="Courier" pitchFamily="2" charset="0"/>
              </a:rPr>
              <a:t>    </a:t>
            </a:r>
            <a:r>
              <a:rPr lang="en-US" sz="1000" b="1">
                <a:latin typeface="Courier" pitchFamily="2" charset="0"/>
              </a:rPr>
              <a:t>STORE_ADDR</a:t>
            </a:r>
            <a:r>
              <a:rPr lang="en-US" sz="1000">
                <a:latin typeface="Courier" pitchFamily="2" charset="0"/>
              </a:rPr>
              <a:t>(&amp;result[</a:t>
            </a:r>
            <a:r>
              <a:rPr lang="en-US" sz="1000" err="1">
                <a:latin typeface="Courier" pitchFamily="2" charset="0"/>
              </a:rPr>
              <a:t>idx</a:t>
            </a:r>
            <a:r>
              <a:rPr lang="en-US" sz="1000">
                <a:latin typeface="Courier" pitchFamily="2" charset="0"/>
              </a:rPr>
              <a:t>])</a:t>
            </a:r>
          </a:p>
        </p:txBody>
      </p:sp>
      <p:sp>
        <p:nvSpPr>
          <p:cNvPr id="52" name="TextBox 51">
            <a:extLst>
              <a:ext uri="{FF2B5EF4-FFF2-40B4-BE49-F238E27FC236}">
                <a16:creationId xmlns:a16="http://schemas.microsoft.com/office/drawing/2014/main" id="{1E815ECD-9330-7E49-97FE-E984EA9CB584}"/>
              </a:ext>
            </a:extLst>
          </p:cNvPr>
          <p:cNvSpPr txBox="1"/>
          <p:nvPr/>
        </p:nvSpPr>
        <p:spPr>
          <a:xfrm>
            <a:off x="8962269" y="4336648"/>
            <a:ext cx="2626941" cy="1745991"/>
          </a:xfrm>
          <a:prstGeom prst="rect">
            <a:avLst/>
          </a:prstGeom>
          <a:noFill/>
          <a:ln w="31750">
            <a:solidFill>
              <a:schemeClr val="tx1"/>
            </a:solidFill>
          </a:ln>
        </p:spPr>
        <p:txBody>
          <a:bodyPr wrap="square" lIns="45720" rIns="45720" rtlCol="0">
            <a:spAutoFit/>
          </a:bodyPr>
          <a:lstStyle/>
          <a:p>
            <a:pPr>
              <a:lnSpc>
                <a:spcPct val="120000"/>
              </a:lnSpc>
            </a:pPr>
            <a:r>
              <a:rPr lang="en-US" sz="1000" err="1">
                <a:latin typeface="Courier" pitchFamily="2" charset="0"/>
              </a:rPr>
              <a:t>idx</a:t>
            </a:r>
            <a:r>
              <a:rPr lang="en-US" sz="1000">
                <a:latin typeface="Courier" pitchFamily="2" charset="0"/>
              </a:rPr>
              <a:t> = 0</a:t>
            </a:r>
          </a:p>
          <a:p>
            <a:pPr>
              <a:lnSpc>
                <a:spcPct val="120000"/>
              </a:lnSpc>
            </a:pPr>
            <a:r>
              <a:rPr lang="en-US" sz="1000" b="1">
                <a:latin typeface="Courier" pitchFamily="2" charset="0"/>
              </a:rPr>
              <a:t>par for</a:t>
            </a:r>
            <a:r>
              <a:rPr lang="en-US" sz="1000">
                <a:latin typeface="Courier" pitchFamily="2" charset="0"/>
              </a:rPr>
              <a:t> (r : </a:t>
            </a:r>
            <a:r>
              <a:rPr lang="en-US" sz="1000" err="1">
                <a:latin typeface="Courier" pitchFamily="2" charset="0"/>
              </a:rPr>
              <a:t>sparse_rows</a:t>
            </a:r>
            <a:r>
              <a:rPr lang="en-US" sz="1000">
                <a:latin typeface="Courier" pitchFamily="2" charset="0"/>
              </a:rPr>
              <a:t>)</a:t>
            </a:r>
          </a:p>
          <a:p>
            <a:pPr>
              <a:lnSpc>
                <a:spcPct val="120000"/>
              </a:lnSpc>
            </a:pPr>
            <a:r>
              <a:rPr lang="en-US" sz="1000" b="1">
                <a:latin typeface="Courier" pitchFamily="2" charset="0"/>
              </a:rPr>
              <a:t>  for </a:t>
            </a:r>
            <a:r>
              <a:rPr lang="en-US" sz="1000">
                <a:latin typeface="Courier" pitchFamily="2" charset="0"/>
              </a:rPr>
              <a:t>(c : </a:t>
            </a:r>
            <a:r>
              <a:rPr lang="en-US" sz="1000" err="1">
                <a:latin typeface="Courier" pitchFamily="2" charset="0"/>
              </a:rPr>
              <a:t>sparse_cols</a:t>
            </a:r>
            <a:r>
              <a:rPr lang="en-US" sz="1000">
                <a:latin typeface="Courier" pitchFamily="2" charset="0"/>
              </a:rPr>
              <a:t>[r])</a:t>
            </a:r>
          </a:p>
          <a:p>
            <a:pPr>
              <a:lnSpc>
                <a:spcPct val="120000"/>
              </a:lnSpc>
            </a:pPr>
            <a:r>
              <a:rPr lang="en-US" sz="1000">
                <a:latin typeface="Courier" pitchFamily="2" charset="0"/>
              </a:rPr>
              <a:t>    </a:t>
            </a:r>
            <a:r>
              <a:rPr lang="en-US" sz="1000" err="1">
                <a:latin typeface="Courier" pitchFamily="2" charset="0"/>
              </a:rPr>
              <a:t>sparse_val</a:t>
            </a:r>
            <a:r>
              <a:rPr lang="en-US" sz="1000">
                <a:latin typeface="Courier" pitchFamily="2" charset="0"/>
              </a:rPr>
              <a:t> = </a:t>
            </a:r>
            <a:r>
              <a:rPr lang="en-US" sz="1000" b="1">
                <a:latin typeface="Courier" pitchFamily="2" charset="0"/>
              </a:rPr>
              <a:t>CONSUME</a:t>
            </a:r>
            <a:r>
              <a:rPr lang="en-US" sz="1000">
                <a:latin typeface="Courier" pitchFamily="2" charset="0"/>
              </a:rPr>
              <a:t>()</a:t>
            </a:r>
          </a:p>
          <a:p>
            <a:pPr>
              <a:lnSpc>
                <a:spcPct val="120000"/>
              </a:lnSpc>
            </a:pPr>
            <a:r>
              <a:rPr lang="en-US" sz="1000">
                <a:latin typeface="Courier" pitchFamily="2" charset="0"/>
              </a:rPr>
              <a:t>    </a:t>
            </a:r>
            <a:r>
              <a:rPr lang="en-US" sz="1000" err="1">
                <a:latin typeface="Courier" pitchFamily="2" charset="0"/>
              </a:rPr>
              <a:t>idx</a:t>
            </a:r>
            <a:r>
              <a:rPr lang="en-US" sz="1000">
                <a:latin typeface="Courier" pitchFamily="2" charset="0"/>
              </a:rPr>
              <a:t>++</a:t>
            </a:r>
          </a:p>
          <a:p>
            <a:pPr>
              <a:lnSpc>
                <a:spcPct val="120000"/>
              </a:lnSpc>
            </a:pPr>
            <a:r>
              <a:rPr lang="en-US" sz="1000">
                <a:latin typeface="Courier" pitchFamily="2" charset="0"/>
              </a:rPr>
              <a:t>    </a:t>
            </a:r>
            <a:r>
              <a:rPr lang="en-US" sz="1000" err="1">
                <a:latin typeface="Courier" pitchFamily="2" charset="0"/>
              </a:rPr>
              <a:t>ptr</a:t>
            </a:r>
            <a:r>
              <a:rPr lang="en-US" sz="1000">
                <a:latin typeface="Courier" pitchFamily="2" charset="0"/>
              </a:rPr>
              <a:t> = r*NUM_ROWS + c</a:t>
            </a:r>
          </a:p>
          <a:p>
            <a:pPr>
              <a:lnSpc>
                <a:spcPct val="120000"/>
              </a:lnSpc>
            </a:pPr>
            <a:r>
              <a:rPr lang="en-US" sz="1000">
                <a:latin typeface="Courier" pitchFamily="2" charset="0"/>
              </a:rPr>
              <a:t>    </a:t>
            </a:r>
            <a:r>
              <a:rPr lang="en-US" sz="1000" err="1">
                <a:latin typeface="Courier" pitchFamily="2" charset="0"/>
              </a:rPr>
              <a:t>dense_val</a:t>
            </a:r>
            <a:r>
              <a:rPr lang="en-US" sz="1000">
                <a:latin typeface="Courier" pitchFamily="2" charset="0"/>
              </a:rPr>
              <a:t> = </a:t>
            </a:r>
            <a:r>
              <a:rPr lang="en-US" sz="1000" b="1">
                <a:latin typeface="Courier" pitchFamily="2" charset="0"/>
              </a:rPr>
              <a:t>CONSUME</a:t>
            </a:r>
            <a:r>
              <a:rPr lang="en-US" sz="1000">
                <a:latin typeface="Courier" pitchFamily="2" charset="0"/>
              </a:rPr>
              <a:t>()</a:t>
            </a:r>
            <a:endParaRPr lang="en-US" sz="1000" b="1">
              <a:latin typeface="Courier" pitchFamily="2" charset="0"/>
            </a:endParaRPr>
          </a:p>
          <a:p>
            <a:pPr>
              <a:lnSpc>
                <a:spcPct val="120000"/>
              </a:lnSpc>
            </a:pPr>
            <a:r>
              <a:rPr lang="en-US" sz="1000">
                <a:latin typeface="Courier" pitchFamily="2" charset="0"/>
              </a:rPr>
              <a:t>    prod = </a:t>
            </a:r>
            <a:r>
              <a:rPr lang="en-US" sz="1000" err="1">
                <a:latin typeface="Courier" pitchFamily="2" charset="0"/>
              </a:rPr>
              <a:t>sparse_val</a:t>
            </a:r>
            <a:r>
              <a:rPr lang="en-US" sz="1000">
                <a:latin typeface="Courier" pitchFamily="2" charset="0"/>
              </a:rPr>
              <a:t> * </a:t>
            </a:r>
            <a:r>
              <a:rPr lang="en-US" sz="1000" err="1">
                <a:latin typeface="Courier" pitchFamily="2" charset="0"/>
              </a:rPr>
              <a:t>dense_val</a:t>
            </a:r>
            <a:endParaRPr lang="en-US" sz="1000">
              <a:latin typeface="Courier" pitchFamily="2" charset="0"/>
            </a:endParaRPr>
          </a:p>
          <a:p>
            <a:pPr>
              <a:lnSpc>
                <a:spcPct val="120000"/>
              </a:lnSpc>
            </a:pPr>
            <a:r>
              <a:rPr lang="en-US" sz="1000">
                <a:latin typeface="Courier" pitchFamily="2" charset="0"/>
              </a:rPr>
              <a:t>    </a:t>
            </a:r>
            <a:r>
              <a:rPr lang="en-US" sz="1000" b="1">
                <a:latin typeface="Courier" pitchFamily="2" charset="0"/>
              </a:rPr>
              <a:t>STORE_VAL</a:t>
            </a:r>
            <a:r>
              <a:rPr lang="en-US" sz="1000">
                <a:latin typeface="Courier" pitchFamily="2" charset="0"/>
              </a:rPr>
              <a:t>(prod)</a:t>
            </a:r>
          </a:p>
        </p:txBody>
      </p:sp>
      <p:sp>
        <p:nvSpPr>
          <p:cNvPr id="53" name="Content Placeholder 2">
            <a:extLst>
              <a:ext uri="{FF2B5EF4-FFF2-40B4-BE49-F238E27FC236}">
                <a16:creationId xmlns:a16="http://schemas.microsoft.com/office/drawing/2014/main" id="{2EF19B5A-62AA-AE40-85B2-D39B86251975}"/>
              </a:ext>
            </a:extLst>
          </p:cNvPr>
          <p:cNvSpPr txBox="1">
            <a:spLocks/>
          </p:cNvSpPr>
          <p:nvPr/>
        </p:nvSpPr>
        <p:spPr>
          <a:xfrm>
            <a:off x="6638144" y="3975334"/>
            <a:ext cx="1566367" cy="299049"/>
          </a:xfrm>
          <a:prstGeom prst="rect">
            <a:avLst/>
          </a:prstGeom>
          <a:solidFill>
            <a:schemeClr val="bg1"/>
          </a:solidFill>
          <a:ln w="31750">
            <a:solidFill>
              <a:schemeClr val="tx1"/>
            </a:solid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a:latin typeface="+mn-lt"/>
              </a:rPr>
              <a:t>Supply</a:t>
            </a:r>
          </a:p>
          <a:p>
            <a:endParaRPr lang="en-US" sz="1600">
              <a:latin typeface="+mn-lt"/>
            </a:endParaRPr>
          </a:p>
        </p:txBody>
      </p:sp>
      <p:sp>
        <p:nvSpPr>
          <p:cNvPr id="54" name="Content Placeholder 2">
            <a:extLst>
              <a:ext uri="{FF2B5EF4-FFF2-40B4-BE49-F238E27FC236}">
                <a16:creationId xmlns:a16="http://schemas.microsoft.com/office/drawing/2014/main" id="{F371D2AD-220A-7247-8BF6-66CCE3CCA542}"/>
              </a:ext>
            </a:extLst>
          </p:cNvPr>
          <p:cNvSpPr txBox="1">
            <a:spLocks/>
          </p:cNvSpPr>
          <p:nvPr/>
        </p:nvSpPr>
        <p:spPr>
          <a:xfrm>
            <a:off x="9492557" y="3956063"/>
            <a:ext cx="1566367" cy="299049"/>
          </a:xfrm>
          <a:prstGeom prst="rect">
            <a:avLst/>
          </a:prstGeom>
          <a:solidFill>
            <a:schemeClr val="bg1"/>
          </a:solidFill>
          <a:ln w="31750">
            <a:solidFill>
              <a:schemeClr val="tx1"/>
            </a:solid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a:latin typeface="+mn-lt"/>
              </a:rPr>
              <a:t>Compute</a:t>
            </a:r>
          </a:p>
          <a:p>
            <a:endParaRPr lang="en-US" sz="1600">
              <a:latin typeface="+mn-lt"/>
            </a:endParaRPr>
          </a:p>
        </p:txBody>
      </p:sp>
      <p:cxnSp>
        <p:nvCxnSpPr>
          <p:cNvPr id="55" name="Connector: Elbow 79">
            <a:extLst>
              <a:ext uri="{FF2B5EF4-FFF2-40B4-BE49-F238E27FC236}">
                <a16:creationId xmlns:a16="http://schemas.microsoft.com/office/drawing/2014/main" id="{CEF27661-0B32-5749-95FD-6E6A83E736C8}"/>
              </a:ext>
            </a:extLst>
          </p:cNvPr>
          <p:cNvCxnSpPr>
            <a:cxnSpLocks/>
            <a:stCxn id="48" idx="1"/>
            <a:endCxn id="53" idx="0"/>
          </p:cNvCxnSpPr>
          <p:nvPr/>
        </p:nvCxnSpPr>
        <p:spPr>
          <a:xfrm rot="10800000" flipV="1">
            <a:off x="7421329" y="2763312"/>
            <a:ext cx="113089" cy="1212021"/>
          </a:xfrm>
          <a:prstGeom prst="bentConnector2">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79">
            <a:extLst>
              <a:ext uri="{FF2B5EF4-FFF2-40B4-BE49-F238E27FC236}">
                <a16:creationId xmlns:a16="http://schemas.microsoft.com/office/drawing/2014/main" id="{C5703252-4E1F-E944-A8E5-E76767526DC9}"/>
              </a:ext>
            </a:extLst>
          </p:cNvPr>
          <p:cNvCxnSpPr>
            <a:cxnSpLocks/>
            <a:stCxn id="48" idx="3"/>
            <a:endCxn id="54" idx="0"/>
          </p:cNvCxnSpPr>
          <p:nvPr/>
        </p:nvCxnSpPr>
        <p:spPr>
          <a:xfrm>
            <a:off x="10161358" y="2763313"/>
            <a:ext cx="114383" cy="1192750"/>
          </a:xfrm>
          <a:prstGeom prst="bentConnector2">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C292573-40C8-E64A-A7BB-C617E7064A28}"/>
              </a:ext>
            </a:extLst>
          </p:cNvPr>
          <p:cNvSpPr txBox="1"/>
          <p:nvPr/>
        </p:nvSpPr>
        <p:spPr>
          <a:xfrm>
            <a:off x="10384429" y="2232720"/>
            <a:ext cx="1295464" cy="738664"/>
          </a:xfrm>
          <a:prstGeom prst="rect">
            <a:avLst/>
          </a:prstGeom>
          <a:noFill/>
          <a:ln w="31750">
            <a:solidFill>
              <a:srgbClr val="FF0000"/>
            </a:solidFill>
          </a:ln>
        </p:spPr>
        <p:txBody>
          <a:bodyPr wrap="square" rtlCol="0">
            <a:spAutoFit/>
          </a:bodyPr>
          <a:lstStyle/>
          <a:p>
            <a:pPr algn="ctr"/>
            <a:r>
              <a:rPr lang="en-US" sz="1400">
                <a:solidFill>
                  <a:srgbClr val="FF0000"/>
                </a:solidFill>
              </a:rPr>
              <a:t>Terminal loads, no memory dependencies</a:t>
            </a:r>
          </a:p>
        </p:txBody>
      </p:sp>
      <p:cxnSp>
        <p:nvCxnSpPr>
          <p:cNvPr id="108" name="Straight Arrow Connector 107">
            <a:extLst>
              <a:ext uri="{FF2B5EF4-FFF2-40B4-BE49-F238E27FC236}">
                <a16:creationId xmlns:a16="http://schemas.microsoft.com/office/drawing/2014/main" id="{92FDA097-3D34-3B40-BEEE-6CA88A27D13E}"/>
              </a:ext>
            </a:extLst>
          </p:cNvPr>
          <p:cNvCxnSpPr>
            <a:cxnSpLocks/>
            <a:stCxn id="107" idx="1"/>
            <a:endCxn id="106" idx="3"/>
          </p:cNvCxnSpPr>
          <p:nvPr/>
        </p:nvCxnSpPr>
        <p:spPr>
          <a:xfrm flipH="1" flipV="1">
            <a:off x="9714641" y="2596551"/>
            <a:ext cx="669788" cy="550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38D6D86-3716-724C-AD95-A8F4804C2372}"/>
              </a:ext>
            </a:extLst>
          </p:cNvPr>
          <p:cNvCxnSpPr>
            <a:cxnSpLocks/>
            <a:endCxn id="109" idx="3"/>
          </p:cNvCxnSpPr>
          <p:nvPr/>
        </p:nvCxnSpPr>
        <p:spPr>
          <a:xfrm flipH="1">
            <a:off x="9580005" y="2844827"/>
            <a:ext cx="804424" cy="29712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94C26B94-351F-8749-9C92-0E9A43D02C22}"/>
              </a:ext>
            </a:extLst>
          </p:cNvPr>
          <p:cNvSpPr txBox="1"/>
          <p:nvPr/>
        </p:nvSpPr>
        <p:spPr>
          <a:xfrm>
            <a:off x="8981460" y="6196131"/>
            <a:ext cx="1197090" cy="523220"/>
          </a:xfrm>
          <a:prstGeom prst="rect">
            <a:avLst/>
          </a:prstGeom>
          <a:noFill/>
          <a:ln w="31750">
            <a:solidFill>
              <a:srgbClr val="FF0000"/>
            </a:solidFill>
          </a:ln>
        </p:spPr>
        <p:txBody>
          <a:bodyPr wrap="square" rtlCol="0">
            <a:spAutoFit/>
          </a:bodyPr>
          <a:lstStyle/>
          <a:p>
            <a:pPr algn="ctr"/>
            <a:r>
              <a:rPr lang="en-US" sz="1400">
                <a:solidFill>
                  <a:srgbClr val="FF0000"/>
                </a:solidFill>
              </a:rPr>
              <a:t>Only used on the Compute</a:t>
            </a:r>
          </a:p>
        </p:txBody>
      </p:sp>
      <p:cxnSp>
        <p:nvCxnSpPr>
          <p:cNvPr id="113" name="Straight Arrow Connector 112">
            <a:extLst>
              <a:ext uri="{FF2B5EF4-FFF2-40B4-BE49-F238E27FC236}">
                <a16:creationId xmlns:a16="http://schemas.microsoft.com/office/drawing/2014/main" id="{39B564A1-E392-3E45-9B40-4AB7ADF2CFFD}"/>
              </a:ext>
            </a:extLst>
          </p:cNvPr>
          <p:cNvCxnSpPr>
            <a:cxnSpLocks/>
            <a:stCxn id="112" idx="1"/>
            <a:endCxn id="111" idx="3"/>
          </p:cNvCxnSpPr>
          <p:nvPr/>
        </p:nvCxnSpPr>
        <p:spPr>
          <a:xfrm flipH="1" flipV="1">
            <a:off x="7146188" y="5037069"/>
            <a:ext cx="1835272" cy="142067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89E45FD-4A2D-EB46-82DE-C0CF7D24F789}"/>
              </a:ext>
            </a:extLst>
          </p:cNvPr>
          <p:cNvCxnSpPr>
            <a:cxnSpLocks/>
            <a:endCxn id="115" idx="3"/>
          </p:cNvCxnSpPr>
          <p:nvPr/>
        </p:nvCxnSpPr>
        <p:spPr>
          <a:xfrm flipH="1" flipV="1">
            <a:off x="7063740" y="5766852"/>
            <a:ext cx="1917720" cy="80438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D207A001-E1EE-5B49-BC69-C24A4C7B9B70}"/>
              </a:ext>
            </a:extLst>
          </p:cNvPr>
          <p:cNvSpPr txBox="1"/>
          <p:nvPr/>
        </p:nvSpPr>
        <p:spPr>
          <a:xfrm>
            <a:off x="6009038" y="2761148"/>
            <a:ext cx="1110671" cy="738664"/>
          </a:xfrm>
          <a:prstGeom prst="rect">
            <a:avLst/>
          </a:prstGeom>
          <a:noFill/>
          <a:ln w="31750">
            <a:solidFill>
              <a:srgbClr val="FF0000"/>
            </a:solidFill>
          </a:ln>
        </p:spPr>
        <p:txBody>
          <a:bodyPr wrap="square" rtlCol="0">
            <a:spAutoFit/>
          </a:bodyPr>
          <a:lstStyle/>
          <a:p>
            <a:pPr algn="ctr"/>
            <a:r>
              <a:rPr lang="en-US" sz="1400">
                <a:solidFill>
                  <a:srgbClr val="FF0000"/>
                </a:solidFill>
              </a:rPr>
              <a:t>Values used in Compute operation</a:t>
            </a:r>
          </a:p>
        </p:txBody>
      </p:sp>
      <p:cxnSp>
        <p:nvCxnSpPr>
          <p:cNvPr id="117" name="Straight Arrow Connector 116">
            <a:extLst>
              <a:ext uri="{FF2B5EF4-FFF2-40B4-BE49-F238E27FC236}">
                <a16:creationId xmlns:a16="http://schemas.microsoft.com/office/drawing/2014/main" id="{C1BBA802-2DBE-A84D-B485-D7022E04AD81}"/>
              </a:ext>
            </a:extLst>
          </p:cNvPr>
          <p:cNvCxnSpPr>
            <a:cxnSpLocks/>
            <a:stCxn id="116" idx="3"/>
          </p:cNvCxnSpPr>
          <p:nvPr/>
        </p:nvCxnSpPr>
        <p:spPr>
          <a:xfrm>
            <a:off x="7119709" y="3130480"/>
            <a:ext cx="1279391" cy="19296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56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15" grpId="0" animBg="1"/>
      <p:bldP spid="111" grpId="0" animBg="1"/>
      <p:bldP spid="109" grpId="0" animBg="1"/>
      <p:bldP spid="106" grpId="0" animBg="1"/>
      <p:bldP spid="107" grpId="0" animBg="1"/>
      <p:bldP spid="112" grpId="0" animBg="1"/>
      <p:bldP spid="1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32">
            <a:extLst>
              <a:ext uri="{FF2B5EF4-FFF2-40B4-BE49-F238E27FC236}">
                <a16:creationId xmlns:a16="http://schemas.microsoft.com/office/drawing/2014/main" id="{6EFB40CC-8684-694C-A6F5-018F1ED3E708}"/>
              </a:ext>
            </a:extLst>
          </p:cNvPr>
          <p:cNvSpPr/>
          <p:nvPr/>
        </p:nvSpPr>
        <p:spPr>
          <a:xfrm>
            <a:off x="676256" y="1424441"/>
            <a:ext cx="5223200" cy="473321"/>
          </a:xfrm>
          <a:prstGeom prst="roundRect">
            <a:avLst/>
          </a:prstGeom>
          <a:solidFill>
            <a:schemeClr val="accent1">
              <a:lumMod val="40000"/>
              <a:lumOff val="6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A2436362-43D2-2740-A740-8EE079190038}"/>
              </a:ext>
            </a:extLst>
          </p:cNvPr>
          <p:cNvSpPr/>
          <p:nvPr/>
        </p:nvSpPr>
        <p:spPr>
          <a:xfrm>
            <a:off x="676256" y="2020440"/>
            <a:ext cx="5223200" cy="769397"/>
          </a:xfrm>
          <a:prstGeom prst="roundRect">
            <a:avLst/>
          </a:prstGeom>
          <a:solidFill>
            <a:schemeClr val="accent1">
              <a:lumMod val="40000"/>
              <a:lumOff val="6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080975-6A52-2D4A-A051-A9F69620366E}"/>
              </a:ext>
            </a:extLst>
          </p:cNvPr>
          <p:cNvSpPr>
            <a:spLocks noGrp="1"/>
          </p:cNvSpPr>
          <p:nvPr>
            <p:ph type="title"/>
          </p:nvPr>
        </p:nvSpPr>
        <p:spPr>
          <a:xfrm>
            <a:off x="553993" y="43848"/>
            <a:ext cx="10766538" cy="1325563"/>
          </a:xfrm>
        </p:spPr>
        <p:txBody>
          <a:bodyPr/>
          <a:lstStyle/>
          <a:p>
            <a:r>
              <a:rPr lang="en-US"/>
              <a:t>Neighbor Memory Accesses: The Problem</a:t>
            </a:r>
          </a:p>
        </p:txBody>
      </p:sp>
      <p:sp>
        <p:nvSpPr>
          <p:cNvPr id="3" name="Content Placeholder 2">
            <a:extLst>
              <a:ext uri="{FF2B5EF4-FFF2-40B4-BE49-F238E27FC236}">
                <a16:creationId xmlns:a16="http://schemas.microsoft.com/office/drawing/2014/main" id="{7E7C3C1A-BF6A-C64A-AAFD-1E4039C41296}"/>
              </a:ext>
            </a:extLst>
          </p:cNvPr>
          <p:cNvSpPr>
            <a:spLocks noGrp="1"/>
          </p:cNvSpPr>
          <p:nvPr>
            <p:ph sz="half" idx="1"/>
          </p:nvPr>
        </p:nvSpPr>
        <p:spPr>
          <a:xfrm>
            <a:off x="775112" y="1492885"/>
            <a:ext cx="5222574" cy="390621"/>
          </a:xfrm>
        </p:spPr>
        <p:txBody>
          <a:bodyPr>
            <a:normAutofit/>
          </a:bodyPr>
          <a:lstStyle/>
          <a:p>
            <a:pPr marL="0" indent="0">
              <a:buNone/>
            </a:pPr>
            <a:r>
              <a:rPr lang="en-US" sz="2000"/>
              <a:t>Irregular accesses experience cache misses</a:t>
            </a:r>
          </a:p>
        </p:txBody>
      </p:sp>
      <p:sp>
        <p:nvSpPr>
          <p:cNvPr id="10" name="Slide Number Placeholder 9">
            <a:extLst>
              <a:ext uri="{FF2B5EF4-FFF2-40B4-BE49-F238E27FC236}">
                <a16:creationId xmlns:a16="http://schemas.microsoft.com/office/drawing/2014/main" id="{C9013F1D-9771-954C-B32B-744B1621C9AE}"/>
              </a:ext>
            </a:extLst>
          </p:cNvPr>
          <p:cNvSpPr>
            <a:spLocks noGrp="1"/>
          </p:cNvSpPr>
          <p:nvPr>
            <p:ph type="sldNum" sz="quarter" idx="12"/>
          </p:nvPr>
        </p:nvSpPr>
        <p:spPr/>
        <p:txBody>
          <a:bodyPr/>
          <a:lstStyle/>
          <a:p>
            <a:fld id="{3A98EE3D-8CD1-4C3F-BD1C-C98C9596463C}" type="slidenum">
              <a:rPr lang="en-US" smtClean="0"/>
              <a:t>5</a:t>
            </a:fld>
            <a:endParaRPr lang="en-US"/>
          </a:p>
        </p:txBody>
      </p:sp>
      <p:sp>
        <p:nvSpPr>
          <p:cNvPr id="24" name="TextBox 23">
            <a:extLst>
              <a:ext uri="{FF2B5EF4-FFF2-40B4-BE49-F238E27FC236}">
                <a16:creationId xmlns:a16="http://schemas.microsoft.com/office/drawing/2014/main" id="{ADE7B090-C4B3-BF4F-A0A6-10B87A0C0058}"/>
              </a:ext>
            </a:extLst>
          </p:cNvPr>
          <p:cNvSpPr txBox="1"/>
          <p:nvPr/>
        </p:nvSpPr>
        <p:spPr>
          <a:xfrm>
            <a:off x="2798187" y="3248419"/>
            <a:ext cx="2097756" cy="369332"/>
          </a:xfrm>
          <a:prstGeom prst="rect">
            <a:avLst/>
          </a:prstGeom>
          <a:solidFill>
            <a:schemeClr val="bg1"/>
          </a:solidFill>
          <a:ln w="19050">
            <a:solidFill>
              <a:schemeClr val="tx1"/>
            </a:solidFill>
          </a:ln>
        </p:spPr>
        <p:txBody>
          <a:bodyPr wrap="square" rtlCol="0">
            <a:spAutoFit/>
          </a:bodyPr>
          <a:lstStyle/>
          <a:p>
            <a:pPr algn="ctr"/>
            <a:r>
              <a:rPr lang="en-US" b="1"/>
              <a:t>CPU</a:t>
            </a:r>
          </a:p>
        </p:txBody>
      </p:sp>
      <p:sp>
        <p:nvSpPr>
          <p:cNvPr id="25" name="TextBox 24">
            <a:extLst>
              <a:ext uri="{FF2B5EF4-FFF2-40B4-BE49-F238E27FC236}">
                <a16:creationId xmlns:a16="http://schemas.microsoft.com/office/drawing/2014/main" id="{0124D7B8-7C6A-E049-9155-61DBA9B6C337}"/>
              </a:ext>
            </a:extLst>
          </p:cNvPr>
          <p:cNvSpPr txBox="1"/>
          <p:nvPr/>
        </p:nvSpPr>
        <p:spPr>
          <a:xfrm>
            <a:off x="2798187" y="3922185"/>
            <a:ext cx="2097756" cy="369332"/>
          </a:xfrm>
          <a:prstGeom prst="rect">
            <a:avLst/>
          </a:prstGeom>
          <a:solidFill>
            <a:schemeClr val="bg1"/>
          </a:solidFill>
          <a:ln w="19050">
            <a:solidFill>
              <a:schemeClr val="tx1"/>
            </a:solidFill>
          </a:ln>
        </p:spPr>
        <p:txBody>
          <a:bodyPr wrap="square" rtlCol="0">
            <a:spAutoFit/>
          </a:bodyPr>
          <a:lstStyle/>
          <a:p>
            <a:pPr algn="ctr"/>
            <a:r>
              <a:rPr lang="en-US" b="1"/>
              <a:t>L1 Cache</a:t>
            </a:r>
          </a:p>
        </p:txBody>
      </p:sp>
      <p:sp>
        <p:nvSpPr>
          <p:cNvPr id="26" name="TextBox 25">
            <a:extLst>
              <a:ext uri="{FF2B5EF4-FFF2-40B4-BE49-F238E27FC236}">
                <a16:creationId xmlns:a16="http://schemas.microsoft.com/office/drawing/2014/main" id="{F4CC0516-2C66-5341-A002-98A33F6A9F2C}"/>
              </a:ext>
            </a:extLst>
          </p:cNvPr>
          <p:cNvSpPr txBox="1"/>
          <p:nvPr/>
        </p:nvSpPr>
        <p:spPr>
          <a:xfrm>
            <a:off x="2141929" y="4722199"/>
            <a:ext cx="3410269" cy="369332"/>
          </a:xfrm>
          <a:prstGeom prst="rect">
            <a:avLst/>
          </a:prstGeom>
          <a:solidFill>
            <a:schemeClr val="bg1"/>
          </a:solidFill>
          <a:ln w="19050">
            <a:solidFill>
              <a:schemeClr val="tx1"/>
            </a:solidFill>
          </a:ln>
        </p:spPr>
        <p:txBody>
          <a:bodyPr wrap="square" rtlCol="0">
            <a:spAutoFit/>
          </a:bodyPr>
          <a:lstStyle/>
          <a:p>
            <a:pPr algn="ctr"/>
            <a:r>
              <a:rPr lang="en-US" b="1"/>
              <a:t>Last-Level Cache (LLC)</a:t>
            </a:r>
          </a:p>
        </p:txBody>
      </p:sp>
      <p:sp>
        <p:nvSpPr>
          <p:cNvPr id="27" name="TextBox 26">
            <a:extLst>
              <a:ext uri="{FF2B5EF4-FFF2-40B4-BE49-F238E27FC236}">
                <a16:creationId xmlns:a16="http://schemas.microsoft.com/office/drawing/2014/main" id="{590D74BE-A6F0-B844-9B06-88D6DF36A3FB}"/>
              </a:ext>
            </a:extLst>
          </p:cNvPr>
          <p:cNvSpPr txBox="1"/>
          <p:nvPr/>
        </p:nvSpPr>
        <p:spPr>
          <a:xfrm>
            <a:off x="1235776" y="5954137"/>
            <a:ext cx="5222574" cy="584775"/>
          </a:xfrm>
          <a:prstGeom prst="rect">
            <a:avLst/>
          </a:prstGeom>
          <a:solidFill>
            <a:schemeClr val="bg1"/>
          </a:solidFill>
          <a:ln w="19050">
            <a:solidFill>
              <a:schemeClr val="tx1"/>
            </a:solidFill>
          </a:ln>
        </p:spPr>
        <p:txBody>
          <a:bodyPr wrap="square" rtlCol="0">
            <a:spAutoFit/>
          </a:bodyPr>
          <a:lstStyle/>
          <a:p>
            <a:pPr algn="ctr"/>
            <a:endParaRPr lang="en-US" sz="700" b="1"/>
          </a:p>
          <a:p>
            <a:pPr algn="ctr"/>
            <a:r>
              <a:rPr lang="en-US" b="1"/>
              <a:t>Main Memory</a:t>
            </a:r>
          </a:p>
          <a:p>
            <a:pPr algn="ctr"/>
            <a:endParaRPr lang="en-US" sz="700" b="1"/>
          </a:p>
        </p:txBody>
      </p:sp>
      <p:cxnSp>
        <p:nvCxnSpPr>
          <p:cNvPr id="13" name="Straight Arrow Connector 12">
            <a:extLst>
              <a:ext uri="{FF2B5EF4-FFF2-40B4-BE49-F238E27FC236}">
                <a16:creationId xmlns:a16="http://schemas.microsoft.com/office/drawing/2014/main" id="{4A5325A8-9A8C-3C47-9F8B-8B98EED4D437}"/>
              </a:ext>
            </a:extLst>
          </p:cNvPr>
          <p:cNvCxnSpPr>
            <a:cxnSpLocks/>
            <a:stCxn id="24" idx="2"/>
            <a:endCxn id="25" idx="0"/>
          </p:cNvCxnSpPr>
          <p:nvPr/>
        </p:nvCxnSpPr>
        <p:spPr>
          <a:xfrm>
            <a:off x="3847065" y="3617751"/>
            <a:ext cx="0" cy="304434"/>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8F662B7-3217-6C45-A307-2DB8323F1DC7}"/>
              </a:ext>
            </a:extLst>
          </p:cNvPr>
          <p:cNvCxnSpPr>
            <a:cxnSpLocks/>
            <a:stCxn id="25" idx="2"/>
            <a:endCxn id="26" idx="0"/>
          </p:cNvCxnSpPr>
          <p:nvPr/>
        </p:nvCxnSpPr>
        <p:spPr>
          <a:xfrm flipH="1">
            <a:off x="3847064" y="4291517"/>
            <a:ext cx="1" cy="430682"/>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0634257-0B38-4748-8557-BF9518F6D263}"/>
              </a:ext>
            </a:extLst>
          </p:cNvPr>
          <p:cNvCxnSpPr>
            <a:cxnSpLocks/>
            <a:stCxn id="26" idx="2"/>
            <a:endCxn id="27" idx="0"/>
          </p:cNvCxnSpPr>
          <p:nvPr/>
        </p:nvCxnSpPr>
        <p:spPr>
          <a:xfrm flipH="1">
            <a:off x="3847063" y="5091531"/>
            <a:ext cx="1" cy="862606"/>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DCEB0C-85D0-D04F-B6BD-D63683831AA3}"/>
              </a:ext>
            </a:extLst>
          </p:cNvPr>
          <p:cNvCxnSpPr>
            <a:cxnSpLocks/>
          </p:cNvCxnSpPr>
          <p:nvPr/>
        </p:nvCxnSpPr>
        <p:spPr>
          <a:xfrm>
            <a:off x="1325928" y="3688177"/>
            <a:ext cx="0" cy="2179829"/>
          </a:xfrm>
          <a:prstGeom prst="straightConnector1">
            <a:avLst/>
          </a:prstGeom>
          <a:ln w="241300">
            <a:gradFill>
              <a:gsLst>
                <a:gs pos="0">
                  <a:srgbClr val="00B050"/>
                </a:gs>
                <a:gs pos="100000">
                  <a:srgbClr val="FF0000"/>
                </a:gs>
              </a:gsLst>
              <a:lin ang="5400000" scaled="1"/>
            </a:gra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3AACAAF-FF4D-284F-8FDD-FFC8F2C98281}"/>
              </a:ext>
            </a:extLst>
          </p:cNvPr>
          <p:cNvSpPr txBox="1"/>
          <p:nvPr/>
        </p:nvSpPr>
        <p:spPr>
          <a:xfrm>
            <a:off x="2230339" y="5371402"/>
            <a:ext cx="1595651" cy="301621"/>
          </a:xfrm>
          <a:prstGeom prst="rect">
            <a:avLst/>
          </a:prstGeom>
          <a:noFill/>
          <a:ln w="19050">
            <a:noFill/>
          </a:ln>
        </p:spPr>
        <p:txBody>
          <a:bodyPr wrap="square" tIns="27432" bIns="27432" rtlCol="0">
            <a:spAutoFit/>
          </a:bodyPr>
          <a:lstStyle/>
          <a:p>
            <a:pPr algn="ctr"/>
            <a:r>
              <a:rPr lang="en-US" sz="1600">
                <a:solidFill>
                  <a:srgbClr val="FF0000"/>
                </a:solidFill>
              </a:rPr>
              <a:t>200 cycle latency</a:t>
            </a:r>
          </a:p>
        </p:txBody>
      </p:sp>
      <p:sp>
        <p:nvSpPr>
          <p:cNvPr id="62" name="TextBox 61">
            <a:extLst>
              <a:ext uri="{FF2B5EF4-FFF2-40B4-BE49-F238E27FC236}">
                <a16:creationId xmlns:a16="http://schemas.microsoft.com/office/drawing/2014/main" id="{1DDCDEC4-97F9-6140-B4FB-DDA93562594F}"/>
              </a:ext>
            </a:extLst>
          </p:cNvPr>
          <p:cNvSpPr txBox="1"/>
          <p:nvPr/>
        </p:nvSpPr>
        <p:spPr>
          <a:xfrm>
            <a:off x="2319701" y="4360250"/>
            <a:ext cx="1528665" cy="301621"/>
          </a:xfrm>
          <a:prstGeom prst="rect">
            <a:avLst/>
          </a:prstGeom>
          <a:noFill/>
          <a:ln w="19050">
            <a:noFill/>
          </a:ln>
        </p:spPr>
        <p:txBody>
          <a:bodyPr wrap="square" tIns="27432" bIns="27432" rtlCol="0">
            <a:spAutoFit/>
          </a:bodyPr>
          <a:lstStyle/>
          <a:p>
            <a:pPr algn="ctr"/>
            <a:r>
              <a:rPr lang="en-US" sz="1600">
                <a:solidFill>
                  <a:srgbClr val="F48B00"/>
                </a:solidFill>
              </a:rPr>
              <a:t>34 cycle latency</a:t>
            </a:r>
          </a:p>
        </p:txBody>
      </p:sp>
      <p:sp>
        <p:nvSpPr>
          <p:cNvPr id="67" name="TextBox 66">
            <a:extLst>
              <a:ext uri="{FF2B5EF4-FFF2-40B4-BE49-F238E27FC236}">
                <a16:creationId xmlns:a16="http://schemas.microsoft.com/office/drawing/2014/main" id="{80D011B9-8FCD-C240-893D-FA844FD1446E}"/>
              </a:ext>
            </a:extLst>
          </p:cNvPr>
          <p:cNvSpPr txBox="1"/>
          <p:nvPr/>
        </p:nvSpPr>
        <p:spPr>
          <a:xfrm>
            <a:off x="2460705" y="3626683"/>
            <a:ext cx="1380630" cy="301621"/>
          </a:xfrm>
          <a:prstGeom prst="rect">
            <a:avLst/>
          </a:prstGeom>
          <a:noFill/>
          <a:ln w="19050">
            <a:noFill/>
          </a:ln>
        </p:spPr>
        <p:txBody>
          <a:bodyPr wrap="square" tIns="27432" bIns="27432" rtlCol="0">
            <a:spAutoFit/>
          </a:bodyPr>
          <a:lstStyle/>
          <a:p>
            <a:pPr algn="ctr"/>
            <a:r>
              <a:rPr lang="en-US" sz="1600">
                <a:solidFill>
                  <a:srgbClr val="00B050"/>
                </a:solidFill>
              </a:rPr>
              <a:t>4 cycle latency</a:t>
            </a:r>
          </a:p>
        </p:txBody>
      </p:sp>
      <p:sp>
        <p:nvSpPr>
          <p:cNvPr id="6" name="Rectangle 5">
            <a:extLst>
              <a:ext uri="{FF2B5EF4-FFF2-40B4-BE49-F238E27FC236}">
                <a16:creationId xmlns:a16="http://schemas.microsoft.com/office/drawing/2014/main" id="{7CE2D4C2-4F4D-6E48-856F-35F473B9CDD7}"/>
              </a:ext>
            </a:extLst>
          </p:cNvPr>
          <p:cNvSpPr/>
          <p:nvPr/>
        </p:nvSpPr>
        <p:spPr>
          <a:xfrm>
            <a:off x="1841729" y="3112588"/>
            <a:ext cx="4005280" cy="2165382"/>
          </a:xfrm>
          <a:prstGeom prst="rect">
            <a:avLst/>
          </a:prstGeom>
          <a:no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9891FA3-D7BA-9841-BE10-5D9CC99F4906}"/>
              </a:ext>
            </a:extLst>
          </p:cNvPr>
          <p:cNvSpPr txBox="1"/>
          <p:nvPr/>
        </p:nvSpPr>
        <p:spPr>
          <a:xfrm>
            <a:off x="4970452" y="3159170"/>
            <a:ext cx="856191" cy="301621"/>
          </a:xfrm>
          <a:prstGeom prst="rect">
            <a:avLst/>
          </a:prstGeom>
          <a:noFill/>
          <a:ln w="19050">
            <a:noFill/>
          </a:ln>
        </p:spPr>
        <p:txBody>
          <a:bodyPr wrap="square" tIns="27432" bIns="27432" rtlCol="0">
            <a:spAutoFit/>
          </a:bodyPr>
          <a:lstStyle/>
          <a:p>
            <a:pPr algn="ctr"/>
            <a:r>
              <a:rPr lang="en-US" sz="1600">
                <a:solidFill>
                  <a:schemeClr val="accent1"/>
                </a:solidFill>
              </a:rPr>
              <a:t>On-chip</a:t>
            </a:r>
          </a:p>
        </p:txBody>
      </p:sp>
      <p:sp>
        <p:nvSpPr>
          <p:cNvPr id="22" name="Rectangle 21">
            <a:extLst>
              <a:ext uri="{FF2B5EF4-FFF2-40B4-BE49-F238E27FC236}">
                <a16:creationId xmlns:a16="http://schemas.microsoft.com/office/drawing/2014/main" id="{C4AB099E-6B31-2C4C-979F-6BEED7423945}"/>
              </a:ext>
            </a:extLst>
          </p:cNvPr>
          <p:cNvSpPr/>
          <p:nvPr/>
        </p:nvSpPr>
        <p:spPr>
          <a:xfrm>
            <a:off x="6458350" y="5775196"/>
            <a:ext cx="5134928" cy="307777"/>
          </a:xfrm>
          <a:prstGeom prst="rect">
            <a:avLst/>
          </a:prstGeom>
        </p:spPr>
        <p:txBody>
          <a:bodyPr wrap="square" lIns="45720" rIns="45720">
            <a:spAutoFit/>
          </a:bodyPr>
          <a:lstStyle/>
          <a:p>
            <a:pPr algn="ctr"/>
            <a:r>
              <a:rPr lang="en-US" sz="1400" i="1"/>
              <a:t>Runtimes measured on a simulated in-order core.</a:t>
            </a:r>
          </a:p>
        </p:txBody>
      </p:sp>
      <p:pic>
        <p:nvPicPr>
          <p:cNvPr id="5" name="Picture 4">
            <a:extLst>
              <a:ext uri="{FF2B5EF4-FFF2-40B4-BE49-F238E27FC236}">
                <a16:creationId xmlns:a16="http://schemas.microsoft.com/office/drawing/2014/main" id="{B3CAF998-B3D9-154E-93FE-B60B9012F732}"/>
              </a:ext>
            </a:extLst>
          </p:cNvPr>
          <p:cNvPicPr>
            <a:picLocks noChangeAspect="1"/>
          </p:cNvPicPr>
          <p:nvPr/>
        </p:nvPicPr>
        <p:blipFill>
          <a:blip r:embed="rId3"/>
          <a:stretch>
            <a:fillRect/>
          </a:stretch>
        </p:blipFill>
        <p:spPr>
          <a:xfrm>
            <a:off x="6469810" y="1508706"/>
            <a:ext cx="5134928" cy="2179471"/>
          </a:xfrm>
          <a:prstGeom prst="rect">
            <a:avLst/>
          </a:prstGeom>
        </p:spPr>
      </p:pic>
      <p:pic>
        <p:nvPicPr>
          <p:cNvPr id="29" name="Picture 28">
            <a:extLst>
              <a:ext uri="{FF2B5EF4-FFF2-40B4-BE49-F238E27FC236}">
                <a16:creationId xmlns:a16="http://schemas.microsoft.com/office/drawing/2014/main" id="{CCA16BCE-D46F-8442-9FE4-ABAF9451AEF3}"/>
              </a:ext>
            </a:extLst>
          </p:cNvPr>
          <p:cNvPicPr>
            <a:picLocks noChangeAspect="1"/>
          </p:cNvPicPr>
          <p:nvPr/>
        </p:nvPicPr>
        <p:blipFill>
          <a:blip r:embed="rId4"/>
          <a:stretch>
            <a:fillRect/>
          </a:stretch>
        </p:blipFill>
        <p:spPr>
          <a:xfrm>
            <a:off x="6480644" y="3769968"/>
            <a:ext cx="5134927" cy="2005228"/>
          </a:xfrm>
          <a:prstGeom prst="rect">
            <a:avLst/>
          </a:prstGeom>
        </p:spPr>
      </p:pic>
      <p:sp>
        <p:nvSpPr>
          <p:cNvPr id="32" name="Rectangle 31">
            <a:extLst>
              <a:ext uri="{FF2B5EF4-FFF2-40B4-BE49-F238E27FC236}">
                <a16:creationId xmlns:a16="http://schemas.microsoft.com/office/drawing/2014/main" id="{D0A7C7BF-6B04-FE49-A59E-AD560F229CF7}"/>
              </a:ext>
            </a:extLst>
          </p:cNvPr>
          <p:cNvSpPr/>
          <p:nvPr/>
        </p:nvSpPr>
        <p:spPr>
          <a:xfrm>
            <a:off x="-14416" y="5661748"/>
            <a:ext cx="1255022" cy="1169551"/>
          </a:xfrm>
          <a:prstGeom prst="rect">
            <a:avLst/>
          </a:prstGeom>
        </p:spPr>
        <p:txBody>
          <a:bodyPr wrap="square" lIns="45720" rIns="45720">
            <a:spAutoFit/>
          </a:bodyPr>
          <a:lstStyle/>
          <a:p>
            <a:pPr algn="ctr"/>
            <a:r>
              <a:rPr lang="en-US" sz="1400">
                <a:solidFill>
                  <a:srgbClr val="C00000"/>
                </a:solidFill>
              </a:rPr>
              <a:t>Note: these latencies are an </a:t>
            </a:r>
            <a:r>
              <a:rPr lang="en-US" sz="1400" i="1">
                <a:solidFill>
                  <a:srgbClr val="C00000"/>
                </a:solidFill>
              </a:rPr>
              <a:t>example</a:t>
            </a:r>
            <a:r>
              <a:rPr lang="en-US" sz="1400">
                <a:solidFill>
                  <a:srgbClr val="C00000"/>
                </a:solidFill>
              </a:rPr>
              <a:t> for a Haswell-like core.</a:t>
            </a:r>
          </a:p>
        </p:txBody>
      </p:sp>
      <p:cxnSp>
        <p:nvCxnSpPr>
          <p:cNvPr id="31" name="Straight Connector 30">
            <a:extLst>
              <a:ext uri="{FF2B5EF4-FFF2-40B4-BE49-F238E27FC236}">
                <a16:creationId xmlns:a16="http://schemas.microsoft.com/office/drawing/2014/main" id="{7F96B3BD-5605-0544-B429-856344C07AF9}"/>
              </a:ext>
            </a:extLst>
          </p:cNvPr>
          <p:cNvCxnSpPr>
            <a:cxnSpLocks/>
          </p:cNvCxnSpPr>
          <p:nvPr/>
        </p:nvCxnSpPr>
        <p:spPr>
          <a:xfrm>
            <a:off x="568411" y="1112104"/>
            <a:ext cx="10952686" cy="0"/>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D93DD79-7E85-F349-95AE-807C8400B803}"/>
              </a:ext>
            </a:extLst>
          </p:cNvPr>
          <p:cNvSpPr/>
          <p:nvPr/>
        </p:nvSpPr>
        <p:spPr>
          <a:xfrm>
            <a:off x="775112" y="2056873"/>
            <a:ext cx="5294356" cy="707886"/>
          </a:xfrm>
          <a:prstGeom prst="rect">
            <a:avLst/>
          </a:prstGeom>
        </p:spPr>
        <p:txBody>
          <a:bodyPr wrap="square">
            <a:spAutoFit/>
          </a:bodyPr>
          <a:lstStyle/>
          <a:p>
            <a:r>
              <a:rPr lang="en-US" sz="2000" b="1"/>
              <a:t>Neighbor Memory Accesses (NMAs)</a:t>
            </a:r>
            <a:r>
              <a:rPr lang="en-US" sz="2000"/>
              <a:t>: irregular memory accesses in critical path</a:t>
            </a:r>
          </a:p>
        </p:txBody>
      </p:sp>
    </p:spTree>
    <p:extLst>
      <p:ext uri="{BB962C8B-B14F-4D97-AF65-F5344CB8AC3E}">
        <p14:creationId xmlns:p14="http://schemas.microsoft.com/office/powerpoint/2010/main" val="52749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2" grpId="0" animBg="1"/>
      <p:bldP spid="67" grpId="0" animBg="1"/>
      <p:bldP spid="3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58FA9-4CF3-3743-9A66-8A0EF32B9260}"/>
              </a:ext>
            </a:extLst>
          </p:cNvPr>
          <p:cNvSpPr>
            <a:spLocks noGrp="1"/>
          </p:cNvSpPr>
          <p:nvPr>
            <p:ph type="title"/>
          </p:nvPr>
        </p:nvSpPr>
        <p:spPr/>
        <p:txBody>
          <a:bodyPr/>
          <a:lstStyle/>
          <a:p>
            <a:r>
              <a:rPr lang="en-US"/>
              <a:t>Decoupling Hardware Support</a:t>
            </a:r>
          </a:p>
        </p:txBody>
      </p:sp>
      <p:sp>
        <p:nvSpPr>
          <p:cNvPr id="3" name="Slide Number Placeholder 2">
            <a:extLst>
              <a:ext uri="{FF2B5EF4-FFF2-40B4-BE49-F238E27FC236}">
                <a16:creationId xmlns:a16="http://schemas.microsoft.com/office/drawing/2014/main" id="{4DB2BB73-C4FE-764F-84C8-031940795590}"/>
              </a:ext>
            </a:extLst>
          </p:cNvPr>
          <p:cNvSpPr>
            <a:spLocks noGrp="1"/>
          </p:cNvSpPr>
          <p:nvPr>
            <p:ph type="sldNum" sz="quarter" idx="12"/>
          </p:nvPr>
        </p:nvSpPr>
        <p:spPr/>
        <p:txBody>
          <a:bodyPr/>
          <a:lstStyle/>
          <a:p>
            <a:fld id="{3A98EE3D-8CD1-4C3F-BD1C-C98C9596463C}" type="slidenum">
              <a:rPr lang="en-US" smtClean="0"/>
              <a:t>50</a:t>
            </a:fld>
            <a:endParaRPr lang="en-US"/>
          </a:p>
        </p:txBody>
      </p:sp>
      <p:grpSp>
        <p:nvGrpSpPr>
          <p:cNvPr id="124" name="Group 123">
            <a:extLst>
              <a:ext uri="{FF2B5EF4-FFF2-40B4-BE49-F238E27FC236}">
                <a16:creationId xmlns:a16="http://schemas.microsoft.com/office/drawing/2014/main" id="{3DA92685-83A0-5D42-A570-DB8AA717E539}"/>
              </a:ext>
            </a:extLst>
          </p:cNvPr>
          <p:cNvGrpSpPr/>
          <p:nvPr/>
        </p:nvGrpSpPr>
        <p:grpSpPr>
          <a:xfrm>
            <a:off x="5813375" y="1874238"/>
            <a:ext cx="5540425" cy="3109524"/>
            <a:chOff x="4905403" y="1420911"/>
            <a:chExt cx="5540425" cy="3109524"/>
          </a:xfrm>
        </p:grpSpPr>
        <p:grpSp>
          <p:nvGrpSpPr>
            <p:cNvPr id="126" name="Group 125">
              <a:extLst>
                <a:ext uri="{FF2B5EF4-FFF2-40B4-BE49-F238E27FC236}">
                  <a16:creationId xmlns:a16="http://schemas.microsoft.com/office/drawing/2014/main" id="{60B5F163-B9C4-3840-B26D-5B05BAA3D1B5}"/>
                </a:ext>
              </a:extLst>
            </p:cNvPr>
            <p:cNvGrpSpPr/>
            <p:nvPr/>
          </p:nvGrpSpPr>
          <p:grpSpPr>
            <a:xfrm>
              <a:off x="4905403" y="1420911"/>
              <a:ext cx="5540425" cy="3109524"/>
              <a:chOff x="3305201" y="1426104"/>
              <a:chExt cx="5540425" cy="3109524"/>
            </a:xfrm>
          </p:grpSpPr>
          <p:grpSp>
            <p:nvGrpSpPr>
              <p:cNvPr id="157" name="Group 156">
                <a:extLst>
                  <a:ext uri="{FF2B5EF4-FFF2-40B4-BE49-F238E27FC236}">
                    <a16:creationId xmlns:a16="http://schemas.microsoft.com/office/drawing/2014/main" id="{43E03B56-4E1E-FC43-8C93-D86876A400E1}"/>
                  </a:ext>
                </a:extLst>
              </p:cNvPr>
              <p:cNvGrpSpPr/>
              <p:nvPr/>
            </p:nvGrpSpPr>
            <p:grpSpPr>
              <a:xfrm>
                <a:off x="3305201" y="1426104"/>
                <a:ext cx="5540425" cy="2344812"/>
                <a:chOff x="3305201" y="1426104"/>
                <a:chExt cx="5540425" cy="2344812"/>
              </a:xfrm>
            </p:grpSpPr>
            <p:sp>
              <p:nvSpPr>
                <p:cNvPr id="168" name="Rectangle 167">
                  <a:extLst>
                    <a:ext uri="{FF2B5EF4-FFF2-40B4-BE49-F238E27FC236}">
                      <a16:creationId xmlns:a16="http://schemas.microsoft.com/office/drawing/2014/main" id="{CF0B80C2-FC47-9848-966A-36CCE888FF3E}"/>
                    </a:ext>
                  </a:extLst>
                </p:cNvPr>
                <p:cNvSpPr/>
                <p:nvPr/>
              </p:nvSpPr>
              <p:spPr>
                <a:xfrm>
                  <a:off x="3305201" y="1660341"/>
                  <a:ext cx="2115399" cy="182881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p>
              </p:txBody>
            </p:sp>
            <p:sp>
              <p:nvSpPr>
                <p:cNvPr id="169" name="Rectangle 168">
                  <a:extLst>
                    <a:ext uri="{FF2B5EF4-FFF2-40B4-BE49-F238E27FC236}">
                      <a16:creationId xmlns:a16="http://schemas.microsoft.com/office/drawing/2014/main" id="{5E9C22F8-180E-F84B-8A64-9A7AF0D9DA2A}"/>
                    </a:ext>
                  </a:extLst>
                </p:cNvPr>
                <p:cNvSpPr/>
                <p:nvPr/>
              </p:nvSpPr>
              <p:spPr>
                <a:xfrm>
                  <a:off x="6730227" y="1658669"/>
                  <a:ext cx="2115399" cy="1830489"/>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100"/>
                </a:p>
              </p:txBody>
            </p:sp>
            <p:sp>
              <p:nvSpPr>
                <p:cNvPr id="170" name="Rectangle 169">
                  <a:extLst>
                    <a:ext uri="{FF2B5EF4-FFF2-40B4-BE49-F238E27FC236}">
                      <a16:creationId xmlns:a16="http://schemas.microsoft.com/office/drawing/2014/main" id="{266217A1-92AD-F34D-9CEA-DAAE877F55B5}"/>
                    </a:ext>
                  </a:extLst>
                </p:cNvPr>
                <p:cNvSpPr/>
                <p:nvPr/>
              </p:nvSpPr>
              <p:spPr>
                <a:xfrm>
                  <a:off x="7156797" y="1728782"/>
                  <a:ext cx="1307829" cy="3599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chemeClr val="tx1"/>
                      </a:solidFill>
                    </a:rPr>
                    <a:t>Value Computation</a:t>
                  </a:r>
                </a:p>
              </p:txBody>
            </p:sp>
            <p:sp>
              <p:nvSpPr>
                <p:cNvPr id="171" name="Content Placeholder 2">
                  <a:extLst>
                    <a:ext uri="{FF2B5EF4-FFF2-40B4-BE49-F238E27FC236}">
                      <a16:creationId xmlns:a16="http://schemas.microsoft.com/office/drawing/2014/main" id="{FA1EBDFC-249B-DB44-AA94-A28A203BABD0}"/>
                    </a:ext>
                  </a:extLst>
                </p:cNvPr>
                <p:cNvSpPr txBox="1">
                  <a:spLocks/>
                </p:cNvSpPr>
                <p:nvPr/>
              </p:nvSpPr>
              <p:spPr>
                <a:xfrm>
                  <a:off x="5571336" y="3390494"/>
                  <a:ext cx="1008153" cy="380422"/>
                </a:xfrm>
                <a:prstGeom prst="rect">
                  <a:avLst/>
                </a:prstGeom>
                <a:solidFill>
                  <a:schemeClr val="bg1"/>
                </a:solidFill>
                <a:ln w="12700">
                  <a:solidFill>
                    <a:schemeClr val="tx1"/>
                  </a:solid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200">
                      <a:latin typeface="Calibri" panose="020F0502020204030204" pitchFamily="34" charset="0"/>
                      <a:cs typeface="Calibri" panose="020F0502020204030204" pitchFamily="34" charset="0"/>
                    </a:rPr>
                    <a:t>Shared L2 Cache</a:t>
                  </a:r>
                </a:p>
                <a:p>
                  <a:endParaRPr lang="en-US" sz="1400">
                    <a:latin typeface="+mn-lt"/>
                  </a:endParaRPr>
                </a:p>
              </p:txBody>
            </p:sp>
            <p:sp>
              <p:nvSpPr>
                <p:cNvPr id="172" name="Rectangle 171">
                  <a:extLst>
                    <a:ext uri="{FF2B5EF4-FFF2-40B4-BE49-F238E27FC236}">
                      <a16:creationId xmlns:a16="http://schemas.microsoft.com/office/drawing/2014/main" id="{86FC6AF4-59E6-D145-851F-9CB0C2B79C4F}"/>
                    </a:ext>
                  </a:extLst>
                </p:cNvPr>
                <p:cNvSpPr/>
                <p:nvPr/>
              </p:nvSpPr>
              <p:spPr>
                <a:xfrm>
                  <a:off x="3669600" y="1731864"/>
                  <a:ext cx="1384476" cy="38269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chemeClr val="tx1"/>
                      </a:solidFill>
                    </a:rPr>
                    <a:t>Address Calculation</a:t>
                  </a:r>
                </a:p>
              </p:txBody>
            </p:sp>
            <p:sp>
              <p:nvSpPr>
                <p:cNvPr id="173" name="TextBox 34">
                  <a:extLst>
                    <a:ext uri="{FF2B5EF4-FFF2-40B4-BE49-F238E27FC236}">
                      <a16:creationId xmlns:a16="http://schemas.microsoft.com/office/drawing/2014/main" id="{B6A86FB4-7820-EF4E-BF3A-14A24BEA163F}"/>
                    </a:ext>
                  </a:extLst>
                </p:cNvPr>
                <p:cNvSpPr txBox="1"/>
                <p:nvPr/>
              </p:nvSpPr>
              <p:spPr>
                <a:xfrm>
                  <a:off x="6743735" y="2176724"/>
                  <a:ext cx="1133974"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t>St. Value Buffer</a:t>
                  </a:r>
                </a:p>
              </p:txBody>
            </p:sp>
            <p:sp>
              <p:nvSpPr>
                <p:cNvPr id="174" name="TextBox 34">
                  <a:extLst>
                    <a:ext uri="{FF2B5EF4-FFF2-40B4-BE49-F238E27FC236}">
                      <a16:creationId xmlns:a16="http://schemas.microsoft.com/office/drawing/2014/main" id="{BA7D3522-FD11-F943-B8DA-A24CA12D9A31}"/>
                    </a:ext>
                  </a:extLst>
                </p:cNvPr>
                <p:cNvSpPr txBox="1"/>
                <p:nvPr/>
              </p:nvSpPr>
              <p:spPr>
                <a:xfrm>
                  <a:off x="3968486" y="2176724"/>
                  <a:ext cx="1198960" cy="2637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t>St. Address Buffer</a:t>
                  </a:r>
                </a:p>
              </p:txBody>
            </p:sp>
            <p:cxnSp>
              <p:nvCxnSpPr>
                <p:cNvPr id="175" name="Connector: Elbow 79">
                  <a:extLst>
                    <a:ext uri="{FF2B5EF4-FFF2-40B4-BE49-F238E27FC236}">
                      <a16:creationId xmlns:a16="http://schemas.microsoft.com/office/drawing/2014/main" id="{3FB5300E-E419-884A-ABD3-5C46F18F797C}"/>
                    </a:ext>
                  </a:extLst>
                </p:cNvPr>
                <p:cNvCxnSpPr>
                  <a:cxnSpLocks/>
                  <a:endCxn id="183" idx="3"/>
                </p:cNvCxnSpPr>
                <p:nvPr/>
              </p:nvCxnSpPr>
              <p:spPr>
                <a:xfrm rot="5400000">
                  <a:off x="7516814" y="2200254"/>
                  <a:ext cx="407821" cy="217556"/>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5A03D829-A524-974A-8801-ADE893E44C0A}"/>
                    </a:ext>
                  </a:extLst>
                </p:cNvPr>
                <p:cNvSpPr txBox="1"/>
                <p:nvPr/>
              </p:nvSpPr>
              <p:spPr>
                <a:xfrm>
                  <a:off x="5541930" y="2621189"/>
                  <a:ext cx="1037560"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t>Comm. Queue</a:t>
                  </a:r>
                </a:p>
              </p:txBody>
            </p:sp>
            <p:cxnSp>
              <p:nvCxnSpPr>
                <p:cNvPr id="177" name="Connector: Elbow 83">
                  <a:extLst>
                    <a:ext uri="{FF2B5EF4-FFF2-40B4-BE49-F238E27FC236}">
                      <a16:creationId xmlns:a16="http://schemas.microsoft.com/office/drawing/2014/main" id="{6D8E1403-57D5-1B46-91BC-E62A5841F236}"/>
                    </a:ext>
                  </a:extLst>
                </p:cNvPr>
                <p:cNvCxnSpPr>
                  <a:cxnSpLocks/>
                  <a:stCxn id="184" idx="3"/>
                  <a:endCxn id="170" idx="1"/>
                </p:cNvCxnSpPr>
                <p:nvPr/>
              </p:nvCxnSpPr>
              <p:spPr>
                <a:xfrm flipV="1">
                  <a:off x="6361934" y="1908755"/>
                  <a:ext cx="794863" cy="1045265"/>
                </a:xfrm>
                <a:prstGeom prst="bentConnector3">
                  <a:avLst>
                    <a:gd name="adj1" fmla="val 5830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8" name="TextBox 34">
                  <a:extLst>
                    <a:ext uri="{FF2B5EF4-FFF2-40B4-BE49-F238E27FC236}">
                      <a16:creationId xmlns:a16="http://schemas.microsoft.com/office/drawing/2014/main" id="{9C374F53-F49D-3A48-BADB-92421380B1CA}"/>
                    </a:ext>
                  </a:extLst>
                </p:cNvPr>
                <p:cNvSpPr txBox="1"/>
                <p:nvPr/>
              </p:nvSpPr>
              <p:spPr>
                <a:xfrm>
                  <a:off x="3329200" y="2622665"/>
                  <a:ext cx="1319409"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a:cs typeface="Arial" panose="020B0604020202020204" pitchFamily="34" charset="0"/>
                    </a:rPr>
                    <a:t>Term. Load Buffer</a:t>
                  </a:r>
                </a:p>
              </p:txBody>
            </p:sp>
            <p:cxnSp>
              <p:nvCxnSpPr>
                <p:cNvPr id="179" name="Straight Arrow Connector 178">
                  <a:extLst>
                    <a:ext uri="{FF2B5EF4-FFF2-40B4-BE49-F238E27FC236}">
                      <a16:creationId xmlns:a16="http://schemas.microsoft.com/office/drawing/2014/main" id="{5112959A-8381-1E46-82ED-8A12567F35A4}"/>
                    </a:ext>
                  </a:extLst>
                </p:cNvPr>
                <p:cNvCxnSpPr>
                  <a:cxnSpLocks/>
                  <a:stCxn id="183" idx="1"/>
                  <a:endCxn id="182" idx="3"/>
                </p:cNvCxnSpPr>
                <p:nvPr/>
              </p:nvCxnSpPr>
              <p:spPr bwMode="auto">
                <a:xfrm flipH="1" flipV="1">
                  <a:off x="4985405" y="2512117"/>
                  <a:ext cx="2024093" cy="826"/>
                </a:xfrm>
                <a:prstGeom prst="straightConnector1">
                  <a:avLst/>
                </a:prstGeom>
                <a:noFill/>
                <a:ln w="19050">
                  <a:solidFill>
                    <a:schemeClr val="tx1"/>
                  </a:solidFill>
                  <a:round/>
                  <a:headEnd/>
                  <a:tailEnd type="triangle"/>
                </a:ln>
                <a:extLst>
                  <a:ext uri="{909E8E84-426E-40dd-AFC4-6F175D3DCCD1}">
                    <a14:hiddenFill xmlns="" xmlns:a14="http://schemas.microsoft.com/office/drawing/2010/main">
                      <a:noFill/>
                    </a14:hiddenFill>
                  </a:ext>
                </a:extLst>
              </p:spPr>
            </p:cxnSp>
            <p:cxnSp>
              <p:nvCxnSpPr>
                <p:cNvPr id="180" name="Straight Arrow Connector 179">
                  <a:extLst>
                    <a:ext uri="{FF2B5EF4-FFF2-40B4-BE49-F238E27FC236}">
                      <a16:creationId xmlns:a16="http://schemas.microsoft.com/office/drawing/2014/main" id="{0E8F2A68-9FB8-EB4C-918C-9E889F047074}"/>
                    </a:ext>
                  </a:extLst>
                </p:cNvPr>
                <p:cNvCxnSpPr>
                  <a:cxnSpLocks/>
                  <a:stCxn id="181" idx="3"/>
                  <a:endCxn id="184" idx="1"/>
                </p:cNvCxnSpPr>
                <p:nvPr/>
              </p:nvCxnSpPr>
              <p:spPr bwMode="auto">
                <a:xfrm flipV="1">
                  <a:off x="4212893" y="2954020"/>
                  <a:ext cx="1546593" cy="1"/>
                </a:xfrm>
                <a:prstGeom prst="straightConnector1">
                  <a:avLst/>
                </a:prstGeom>
                <a:noFill/>
                <a:ln w="19050">
                  <a:solidFill>
                    <a:schemeClr val="accent1"/>
                  </a:solidFill>
                  <a:prstDash val="solid"/>
                  <a:round/>
                  <a:headEnd/>
                  <a:tailEnd type="triangle"/>
                </a:ln>
                <a:extLst>
                  <a:ext uri="{909E8E84-426E-40dd-AFC4-6F175D3DCCD1}">
                    <a14:hiddenFill xmlns="" xmlns:a14="http://schemas.microsoft.com/office/drawing/2010/main">
                      <a:noFill/>
                    </a14:hiddenFill>
                  </a:ext>
                </a:extLst>
              </p:spPr>
            </p:cxnSp>
            <p:pic>
              <p:nvPicPr>
                <p:cNvPr id="181" name="Picture 180">
                  <a:extLst>
                    <a:ext uri="{FF2B5EF4-FFF2-40B4-BE49-F238E27FC236}">
                      <a16:creationId xmlns:a16="http://schemas.microsoft.com/office/drawing/2014/main" id="{E801ABE2-73D0-8342-9B58-E5EA20EB4CEC}"/>
                    </a:ext>
                  </a:extLst>
                </p:cNvPr>
                <p:cNvPicPr>
                  <a:picLocks noChangeAspect="1"/>
                </p:cNvPicPr>
                <p:nvPr/>
              </p:nvPicPr>
              <p:blipFill>
                <a:blip r:embed="rId3"/>
                <a:stretch>
                  <a:fillRect/>
                </a:stretch>
              </p:blipFill>
              <p:spPr>
                <a:xfrm>
                  <a:off x="3610445" y="2835116"/>
                  <a:ext cx="602448" cy="237809"/>
                </a:xfrm>
                <a:prstGeom prst="rect">
                  <a:avLst/>
                </a:prstGeom>
              </p:spPr>
            </p:pic>
            <p:pic>
              <p:nvPicPr>
                <p:cNvPr id="182" name="Picture 181">
                  <a:extLst>
                    <a:ext uri="{FF2B5EF4-FFF2-40B4-BE49-F238E27FC236}">
                      <a16:creationId xmlns:a16="http://schemas.microsoft.com/office/drawing/2014/main" id="{3BD688CE-8882-5648-9008-EDAE68BBF9DE}"/>
                    </a:ext>
                  </a:extLst>
                </p:cNvPr>
                <p:cNvPicPr>
                  <a:picLocks noChangeAspect="1"/>
                </p:cNvPicPr>
                <p:nvPr/>
              </p:nvPicPr>
              <p:blipFill>
                <a:blip r:embed="rId3"/>
                <a:stretch>
                  <a:fillRect/>
                </a:stretch>
              </p:blipFill>
              <p:spPr>
                <a:xfrm>
                  <a:off x="4382957" y="2393212"/>
                  <a:ext cx="602448" cy="237809"/>
                </a:xfrm>
                <a:prstGeom prst="rect">
                  <a:avLst/>
                </a:prstGeom>
              </p:spPr>
            </p:pic>
            <p:pic>
              <p:nvPicPr>
                <p:cNvPr id="183" name="Picture 182">
                  <a:extLst>
                    <a:ext uri="{FF2B5EF4-FFF2-40B4-BE49-F238E27FC236}">
                      <a16:creationId xmlns:a16="http://schemas.microsoft.com/office/drawing/2014/main" id="{F9824AED-30D6-C449-8440-290187B248A4}"/>
                    </a:ext>
                  </a:extLst>
                </p:cNvPr>
                <p:cNvPicPr>
                  <a:picLocks noChangeAspect="1"/>
                </p:cNvPicPr>
                <p:nvPr/>
              </p:nvPicPr>
              <p:blipFill>
                <a:blip r:embed="rId3"/>
                <a:stretch>
                  <a:fillRect/>
                </a:stretch>
              </p:blipFill>
              <p:spPr>
                <a:xfrm>
                  <a:off x="7009498" y="2394038"/>
                  <a:ext cx="602448" cy="237809"/>
                </a:xfrm>
                <a:prstGeom prst="rect">
                  <a:avLst/>
                </a:prstGeom>
              </p:spPr>
            </p:pic>
            <p:pic>
              <p:nvPicPr>
                <p:cNvPr id="184" name="Picture 183">
                  <a:extLst>
                    <a:ext uri="{FF2B5EF4-FFF2-40B4-BE49-F238E27FC236}">
                      <a16:creationId xmlns:a16="http://schemas.microsoft.com/office/drawing/2014/main" id="{AF794EFB-14B9-7F48-8910-87040B051AF3}"/>
                    </a:ext>
                  </a:extLst>
                </p:cNvPr>
                <p:cNvPicPr>
                  <a:picLocks noChangeAspect="1"/>
                </p:cNvPicPr>
                <p:nvPr/>
              </p:nvPicPr>
              <p:blipFill>
                <a:blip r:embed="rId3"/>
                <a:stretch>
                  <a:fillRect/>
                </a:stretch>
              </p:blipFill>
              <p:spPr>
                <a:xfrm>
                  <a:off x="5759486" y="2835115"/>
                  <a:ext cx="602448" cy="237809"/>
                </a:xfrm>
                <a:prstGeom prst="rect">
                  <a:avLst/>
                </a:prstGeom>
              </p:spPr>
            </p:pic>
            <p:sp>
              <p:nvSpPr>
                <p:cNvPr id="185" name="Content Placeholder 2">
                  <a:extLst>
                    <a:ext uri="{FF2B5EF4-FFF2-40B4-BE49-F238E27FC236}">
                      <a16:creationId xmlns:a16="http://schemas.microsoft.com/office/drawing/2014/main" id="{7087994F-9BE9-8F4B-BEB5-C0ECC464618A}"/>
                    </a:ext>
                  </a:extLst>
                </p:cNvPr>
                <p:cNvSpPr txBox="1">
                  <a:spLocks/>
                </p:cNvSpPr>
                <p:nvPr/>
              </p:nvSpPr>
              <p:spPr>
                <a:xfrm>
                  <a:off x="3828011" y="1426105"/>
                  <a:ext cx="1059219" cy="227223"/>
                </a:xfrm>
                <a:prstGeom prst="rect">
                  <a:avLst/>
                </a:prstGeom>
                <a:noFill/>
                <a:ln w="31750">
                  <a:no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b="1">
                      <a:latin typeface="+mn-lt"/>
                    </a:rPr>
                    <a:t>Supply</a:t>
                  </a:r>
                </a:p>
                <a:p>
                  <a:endParaRPr lang="en-US" sz="1400">
                    <a:latin typeface="+mn-lt"/>
                  </a:endParaRPr>
                </a:p>
              </p:txBody>
            </p:sp>
            <p:sp>
              <p:nvSpPr>
                <p:cNvPr id="186" name="Content Placeholder 2">
                  <a:extLst>
                    <a:ext uri="{FF2B5EF4-FFF2-40B4-BE49-F238E27FC236}">
                      <a16:creationId xmlns:a16="http://schemas.microsoft.com/office/drawing/2014/main" id="{40EDB15D-A172-664F-94AD-F8EC7FB19ED4}"/>
                    </a:ext>
                  </a:extLst>
                </p:cNvPr>
                <p:cNvSpPr txBox="1">
                  <a:spLocks/>
                </p:cNvSpPr>
                <p:nvPr/>
              </p:nvSpPr>
              <p:spPr>
                <a:xfrm>
                  <a:off x="7220043" y="1426104"/>
                  <a:ext cx="1135769" cy="224005"/>
                </a:xfrm>
                <a:prstGeom prst="rect">
                  <a:avLst/>
                </a:prstGeom>
                <a:noFill/>
                <a:ln w="31750">
                  <a:no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b="1">
                      <a:latin typeface="+mn-lt"/>
                    </a:rPr>
                    <a:t>Compute</a:t>
                  </a:r>
                </a:p>
              </p:txBody>
            </p:sp>
            <p:cxnSp>
              <p:nvCxnSpPr>
                <p:cNvPr id="187" name="Connector: Elbow 80">
                  <a:extLst>
                    <a:ext uri="{FF2B5EF4-FFF2-40B4-BE49-F238E27FC236}">
                      <a16:creationId xmlns:a16="http://schemas.microsoft.com/office/drawing/2014/main" id="{A0FC2036-AEDD-9E46-B6A5-FBB1FDB1E91F}"/>
                    </a:ext>
                  </a:extLst>
                </p:cNvPr>
                <p:cNvCxnSpPr>
                  <a:cxnSpLocks/>
                  <a:stCxn id="172" idx="3"/>
                </p:cNvCxnSpPr>
                <p:nvPr/>
              </p:nvCxnSpPr>
              <p:spPr>
                <a:xfrm>
                  <a:off x="5054076" y="1923210"/>
                  <a:ext cx="72514" cy="1133166"/>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8" name="Rectangle 187">
                  <a:extLst>
                    <a:ext uri="{FF2B5EF4-FFF2-40B4-BE49-F238E27FC236}">
                      <a16:creationId xmlns:a16="http://schemas.microsoft.com/office/drawing/2014/main" id="{2D865DB1-1713-1444-B0F1-FF9996BD3DA1}"/>
                    </a:ext>
                  </a:extLst>
                </p:cNvPr>
                <p:cNvSpPr/>
                <p:nvPr/>
              </p:nvSpPr>
              <p:spPr>
                <a:xfrm>
                  <a:off x="4642028" y="3047013"/>
                  <a:ext cx="687905" cy="26366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chemeClr val="tx1"/>
                      </a:solidFill>
                    </a:rPr>
                    <a:t>L1 Cache</a:t>
                  </a:r>
                </a:p>
              </p:txBody>
            </p:sp>
            <p:sp>
              <p:nvSpPr>
                <p:cNvPr id="194" name="Rectangle 193">
                  <a:extLst>
                    <a:ext uri="{FF2B5EF4-FFF2-40B4-BE49-F238E27FC236}">
                      <a16:creationId xmlns:a16="http://schemas.microsoft.com/office/drawing/2014/main" id="{0D03E9AC-AE74-024D-981C-850F7AD6FFEB}"/>
                    </a:ext>
                  </a:extLst>
                </p:cNvPr>
                <p:cNvSpPr/>
                <p:nvPr/>
              </p:nvSpPr>
              <p:spPr>
                <a:xfrm>
                  <a:off x="6812031" y="3046616"/>
                  <a:ext cx="689530" cy="2644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solidFill>
                        <a:schemeClr val="tx1"/>
                      </a:solidFill>
                    </a:rPr>
                    <a:t>L1 Cache</a:t>
                  </a:r>
                </a:p>
              </p:txBody>
            </p:sp>
            <p:cxnSp>
              <p:nvCxnSpPr>
                <p:cNvPr id="195" name="Connector: Elbow 80">
                  <a:extLst>
                    <a:ext uri="{FF2B5EF4-FFF2-40B4-BE49-F238E27FC236}">
                      <a16:creationId xmlns:a16="http://schemas.microsoft.com/office/drawing/2014/main" id="{8593AB83-BED3-F643-B835-5DC88DB72C12}"/>
                    </a:ext>
                  </a:extLst>
                </p:cNvPr>
                <p:cNvCxnSpPr>
                  <a:cxnSpLocks/>
                  <a:stCxn id="188" idx="2"/>
                  <a:endCxn id="171" idx="1"/>
                </p:cNvCxnSpPr>
                <p:nvPr/>
              </p:nvCxnSpPr>
              <p:spPr>
                <a:xfrm rot="16200000" flipH="1">
                  <a:off x="5143646" y="3153014"/>
                  <a:ext cx="270025" cy="585355"/>
                </a:xfrm>
                <a:prstGeom prst="bentConnector2">
                  <a:avLst/>
                </a:prstGeom>
                <a:ln w="1905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6" name="Connector: Elbow 79">
                  <a:extLst>
                    <a:ext uri="{FF2B5EF4-FFF2-40B4-BE49-F238E27FC236}">
                      <a16:creationId xmlns:a16="http://schemas.microsoft.com/office/drawing/2014/main" id="{0C70B7D6-801D-B54C-A9D6-1D72AA4C24FF}"/>
                    </a:ext>
                  </a:extLst>
                </p:cNvPr>
                <p:cNvCxnSpPr>
                  <a:cxnSpLocks/>
                </p:cNvCxnSpPr>
                <p:nvPr/>
              </p:nvCxnSpPr>
              <p:spPr>
                <a:xfrm rot="10800000">
                  <a:off x="3610445" y="2994532"/>
                  <a:ext cx="1183136" cy="408246"/>
                </a:xfrm>
                <a:prstGeom prst="bentConnector3">
                  <a:avLst>
                    <a:gd name="adj1" fmla="val 118481"/>
                  </a:avLst>
                </a:prstGeom>
                <a:ln w="1905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7" name="Connector: Elbow 81">
                  <a:extLst>
                    <a:ext uri="{FF2B5EF4-FFF2-40B4-BE49-F238E27FC236}">
                      <a16:creationId xmlns:a16="http://schemas.microsoft.com/office/drawing/2014/main" id="{21BDA9E8-B647-A24D-9076-585868902B3D}"/>
                    </a:ext>
                  </a:extLst>
                </p:cNvPr>
                <p:cNvCxnSpPr>
                  <a:cxnSpLocks/>
                  <a:stCxn id="188" idx="3"/>
                </p:cNvCxnSpPr>
                <p:nvPr/>
              </p:nvCxnSpPr>
              <p:spPr>
                <a:xfrm flipV="1">
                  <a:off x="5329933" y="3045579"/>
                  <a:ext cx="429553" cy="13326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80">
                  <a:extLst>
                    <a:ext uri="{FF2B5EF4-FFF2-40B4-BE49-F238E27FC236}">
                      <a16:creationId xmlns:a16="http://schemas.microsoft.com/office/drawing/2014/main" id="{B9FF21F3-E800-5240-A75F-0F82D0625223}"/>
                    </a:ext>
                  </a:extLst>
                </p:cNvPr>
                <p:cNvCxnSpPr>
                  <a:cxnSpLocks/>
                  <a:endCxn id="182" idx="1"/>
                </p:cNvCxnSpPr>
                <p:nvPr/>
              </p:nvCxnSpPr>
              <p:spPr>
                <a:xfrm>
                  <a:off x="3669599" y="2043630"/>
                  <a:ext cx="713358" cy="468487"/>
                </a:xfrm>
                <a:prstGeom prst="bentConnector3">
                  <a:avLst>
                    <a:gd name="adj1" fmla="val -841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Connector: Elbow 80">
                  <a:extLst>
                    <a:ext uri="{FF2B5EF4-FFF2-40B4-BE49-F238E27FC236}">
                      <a16:creationId xmlns:a16="http://schemas.microsoft.com/office/drawing/2014/main" id="{F2AD61A3-345C-6C43-8E86-690E71B8E972}"/>
                    </a:ext>
                  </a:extLst>
                </p:cNvPr>
                <p:cNvCxnSpPr>
                  <a:cxnSpLocks/>
                </p:cNvCxnSpPr>
                <p:nvPr/>
              </p:nvCxnSpPr>
              <p:spPr>
                <a:xfrm rot="16200000" flipH="1">
                  <a:off x="4462341" y="2721054"/>
                  <a:ext cx="447762" cy="222881"/>
                </a:xfrm>
                <a:prstGeom prst="bentConnector3">
                  <a:avLst>
                    <a:gd name="adj1" fmla="val 2043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5" name="Content Placeholder 2">
                <a:extLst>
                  <a:ext uri="{FF2B5EF4-FFF2-40B4-BE49-F238E27FC236}">
                    <a16:creationId xmlns:a16="http://schemas.microsoft.com/office/drawing/2014/main" id="{3075D9D0-D4D2-1340-92C8-6E71665417DC}"/>
                  </a:ext>
                </a:extLst>
              </p:cNvPr>
              <p:cNvSpPr txBox="1">
                <a:spLocks/>
              </p:cNvSpPr>
              <p:nvPr/>
            </p:nvSpPr>
            <p:spPr>
              <a:xfrm>
                <a:off x="5420600" y="3982561"/>
                <a:ext cx="1309627" cy="553067"/>
              </a:xfrm>
              <a:prstGeom prst="rect">
                <a:avLst/>
              </a:prstGeom>
              <a:solidFill>
                <a:schemeClr val="bg1"/>
              </a:solidFill>
              <a:ln w="12700">
                <a:solidFill>
                  <a:schemeClr val="tx1"/>
                </a:solid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spcBef>
                    <a:spcPts val="0"/>
                  </a:spcBef>
                </a:pPr>
                <a:endParaRPr lang="en-US" sz="900">
                  <a:latin typeface="Calibri" panose="020F0502020204030204" pitchFamily="34" charset="0"/>
                  <a:cs typeface="Calibri" panose="020F0502020204030204" pitchFamily="34" charset="0"/>
                </a:endParaRPr>
              </a:p>
              <a:p>
                <a:pPr>
                  <a:lnSpc>
                    <a:spcPct val="100000"/>
                  </a:lnSpc>
                  <a:spcBef>
                    <a:spcPts val="0"/>
                  </a:spcBef>
                </a:pPr>
                <a:r>
                  <a:rPr lang="en-US" sz="1200">
                    <a:latin typeface="Calibri" panose="020F0502020204030204" pitchFamily="34" charset="0"/>
                    <a:cs typeface="Calibri" panose="020F0502020204030204" pitchFamily="34" charset="0"/>
                  </a:rPr>
                  <a:t>Main Memory</a:t>
                </a:r>
              </a:p>
              <a:p>
                <a:endParaRPr lang="en-US" sz="1400">
                  <a:latin typeface="+mn-lt"/>
                </a:endParaRPr>
              </a:p>
            </p:txBody>
          </p:sp>
          <p:cxnSp>
            <p:nvCxnSpPr>
              <p:cNvPr id="166" name="Connector: Elbow 80">
                <a:extLst>
                  <a:ext uri="{FF2B5EF4-FFF2-40B4-BE49-F238E27FC236}">
                    <a16:creationId xmlns:a16="http://schemas.microsoft.com/office/drawing/2014/main" id="{E91E750C-A9FE-3147-980B-11E09A01C00D}"/>
                  </a:ext>
                </a:extLst>
              </p:cNvPr>
              <p:cNvCxnSpPr>
                <a:cxnSpLocks/>
                <a:stCxn id="165" idx="0"/>
                <a:endCxn id="171" idx="2"/>
              </p:cNvCxnSpPr>
              <p:nvPr/>
            </p:nvCxnSpPr>
            <p:spPr>
              <a:xfrm rot="16200000" flipV="1">
                <a:off x="5969592" y="3876738"/>
                <a:ext cx="211645" cy="1"/>
              </a:xfrm>
              <a:prstGeom prst="bentConnector3">
                <a:avLst>
                  <a:gd name="adj1" fmla="val 50000"/>
                </a:avLst>
              </a:prstGeom>
              <a:ln w="1905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F9D2C3CD-1EFD-AC47-BE3F-D5908819A2CA}"/>
                  </a:ext>
                </a:extLst>
              </p:cNvPr>
              <p:cNvCxnSpPr>
                <a:cxnSpLocks/>
              </p:cNvCxnSpPr>
              <p:nvPr/>
            </p:nvCxnSpPr>
            <p:spPr>
              <a:xfrm>
                <a:off x="4797663" y="3310678"/>
                <a:ext cx="0" cy="92100"/>
              </a:xfrm>
              <a:prstGeom prst="straightConnector1">
                <a:avLst/>
              </a:prstGeom>
              <a:ln w="19050">
                <a:solidFill>
                  <a:schemeClr val="bg1">
                    <a:lumMod val="65000"/>
                  </a:schemeClr>
                </a:solidFill>
                <a:prstDash val="solid"/>
                <a:tailEnd type="none"/>
              </a:ln>
            </p:spPr>
            <p:style>
              <a:lnRef idx="1">
                <a:schemeClr val="accent1"/>
              </a:lnRef>
              <a:fillRef idx="0">
                <a:schemeClr val="accent1"/>
              </a:fillRef>
              <a:effectRef idx="0">
                <a:schemeClr val="accent1"/>
              </a:effectRef>
              <a:fontRef idx="minor">
                <a:schemeClr val="tx1"/>
              </a:fontRef>
            </p:style>
          </p:cxnSp>
        </p:grpSp>
        <p:cxnSp>
          <p:nvCxnSpPr>
            <p:cNvPr id="130" name="Connector: Elbow 80">
              <a:extLst>
                <a:ext uri="{FF2B5EF4-FFF2-40B4-BE49-F238E27FC236}">
                  <a16:creationId xmlns:a16="http://schemas.microsoft.com/office/drawing/2014/main" id="{EBC4ABE3-36D8-2945-B704-77EF728F4A75}"/>
                </a:ext>
              </a:extLst>
            </p:cNvPr>
            <p:cNvCxnSpPr>
              <a:cxnSpLocks/>
            </p:cNvCxnSpPr>
            <p:nvPr/>
          </p:nvCxnSpPr>
          <p:spPr>
            <a:xfrm rot="10800000" flipV="1">
              <a:off x="5210648" y="1865933"/>
              <a:ext cx="59155" cy="1030811"/>
            </a:xfrm>
            <a:prstGeom prst="bentConnector3">
              <a:avLst>
                <a:gd name="adj1" fmla="val 457092"/>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67" name="Rectangle 66">
            <a:extLst>
              <a:ext uri="{FF2B5EF4-FFF2-40B4-BE49-F238E27FC236}">
                <a16:creationId xmlns:a16="http://schemas.microsoft.com/office/drawing/2014/main" id="{FE29A651-0E8C-B148-9DD8-63005BD26C91}"/>
              </a:ext>
            </a:extLst>
          </p:cNvPr>
          <p:cNvSpPr/>
          <p:nvPr/>
        </p:nvSpPr>
        <p:spPr>
          <a:xfrm>
            <a:off x="5795322" y="5385619"/>
            <a:ext cx="5540425" cy="307777"/>
          </a:xfrm>
          <a:prstGeom prst="rect">
            <a:avLst/>
          </a:prstGeom>
        </p:spPr>
        <p:txBody>
          <a:bodyPr wrap="square">
            <a:spAutoFit/>
          </a:bodyPr>
          <a:lstStyle/>
          <a:p>
            <a:r>
              <a:rPr lang="en-US" sz="1400">
                <a:solidFill>
                  <a:schemeClr val="accent1"/>
                </a:solidFill>
              </a:rPr>
              <a:t>Blue arrows </a:t>
            </a:r>
            <a:r>
              <a:rPr lang="en-US" sz="1400"/>
              <a:t>indicate </a:t>
            </a:r>
            <a:r>
              <a:rPr lang="en-US" sz="1400" err="1"/>
              <a:t>datapath</a:t>
            </a:r>
            <a:r>
              <a:rPr lang="en-US" sz="1400"/>
              <a:t> for terminal loads.</a:t>
            </a:r>
            <a:endParaRPr lang="en-US" sz="1400">
              <a:solidFill>
                <a:schemeClr val="accent1"/>
              </a:solidFill>
            </a:endParaRPr>
          </a:p>
        </p:txBody>
      </p:sp>
      <p:sp>
        <p:nvSpPr>
          <p:cNvPr id="16" name="Rectangle 15">
            <a:extLst>
              <a:ext uri="{FF2B5EF4-FFF2-40B4-BE49-F238E27FC236}">
                <a16:creationId xmlns:a16="http://schemas.microsoft.com/office/drawing/2014/main" id="{FA3A313C-34D9-3E4A-92E9-5132C1806E10}"/>
              </a:ext>
            </a:extLst>
          </p:cNvPr>
          <p:cNvSpPr/>
          <p:nvPr/>
        </p:nvSpPr>
        <p:spPr>
          <a:xfrm>
            <a:off x="838200" y="1690132"/>
            <a:ext cx="4606882" cy="4271939"/>
          </a:xfrm>
          <a:prstGeom prst="rect">
            <a:avLst/>
          </a:prstGeom>
        </p:spPr>
        <p:txBody>
          <a:bodyPr wrap="square">
            <a:spAutoFit/>
          </a:bodyPr>
          <a:lstStyle/>
          <a:p>
            <a:pPr marL="285750" indent="-285750">
              <a:lnSpc>
                <a:spcPct val="90000"/>
              </a:lnSpc>
              <a:spcBef>
                <a:spcPts val="0"/>
              </a:spcBef>
              <a:spcAft>
                <a:spcPts val="1200"/>
              </a:spcAft>
              <a:buFont typeface="Arial" panose="020B0604020202020204" pitchFamily="34" charset="0"/>
              <a:buChar char="•"/>
            </a:pPr>
            <a:r>
              <a:rPr lang="en-US" sz="2000" b="1"/>
              <a:t>Communication Queue</a:t>
            </a:r>
            <a:endParaRPr lang="en-US" sz="2000"/>
          </a:p>
          <a:p>
            <a:pPr marL="742950" lvl="1" indent="-285750">
              <a:lnSpc>
                <a:spcPct val="90000"/>
              </a:lnSpc>
              <a:spcAft>
                <a:spcPts val="1200"/>
              </a:spcAft>
              <a:buFont typeface="Arial" panose="020B0604020202020204" pitchFamily="34" charset="0"/>
              <a:buChar char="•"/>
            </a:pPr>
            <a:r>
              <a:rPr lang="en-US"/>
              <a:t>Holds data from loads the </a:t>
            </a:r>
            <a:r>
              <a:rPr lang="en-US" i="1"/>
              <a:t>Supply</a:t>
            </a:r>
            <a:r>
              <a:rPr lang="en-US"/>
              <a:t> has completed </a:t>
            </a:r>
          </a:p>
          <a:p>
            <a:pPr marL="285750" indent="-285750">
              <a:lnSpc>
                <a:spcPct val="90000"/>
              </a:lnSpc>
              <a:spcBef>
                <a:spcPts val="0"/>
              </a:spcBef>
              <a:spcAft>
                <a:spcPts val="1200"/>
              </a:spcAft>
              <a:buFont typeface="Arial" panose="020B0604020202020204" pitchFamily="34" charset="0"/>
              <a:buChar char="•"/>
            </a:pPr>
            <a:r>
              <a:rPr lang="en-US" sz="2000" b="1"/>
              <a:t>Store Address Buffer</a:t>
            </a:r>
            <a:r>
              <a:rPr lang="en-US" sz="2000"/>
              <a:t> </a:t>
            </a:r>
          </a:p>
          <a:p>
            <a:pPr marL="742950" lvl="1" indent="-285750">
              <a:lnSpc>
                <a:spcPct val="90000"/>
              </a:lnSpc>
              <a:spcAft>
                <a:spcPts val="1200"/>
              </a:spcAft>
              <a:buFont typeface="Arial" panose="020B0604020202020204" pitchFamily="34" charset="0"/>
              <a:buChar char="•"/>
            </a:pPr>
            <a:r>
              <a:rPr lang="en-US"/>
              <a:t>Holds addresses of </a:t>
            </a:r>
            <a:r>
              <a:rPr lang="en-US" b="1">
                <a:latin typeface="Courier" pitchFamily="2" charset="0"/>
              </a:rPr>
              <a:t>STORE_ADDR</a:t>
            </a:r>
            <a:r>
              <a:rPr lang="en-US"/>
              <a:t> instructions whose values have yet to be calculated </a:t>
            </a:r>
          </a:p>
          <a:p>
            <a:pPr marL="285750" indent="-285750">
              <a:lnSpc>
                <a:spcPct val="90000"/>
              </a:lnSpc>
              <a:spcBef>
                <a:spcPts val="0"/>
              </a:spcBef>
              <a:spcAft>
                <a:spcPts val="1200"/>
              </a:spcAft>
              <a:buFont typeface="Arial" panose="020B0604020202020204" pitchFamily="34" charset="0"/>
              <a:buChar char="•"/>
            </a:pPr>
            <a:r>
              <a:rPr lang="en-US" sz="2000" b="1"/>
              <a:t>Store Value Buffer</a:t>
            </a:r>
            <a:endParaRPr lang="en-US" sz="2000"/>
          </a:p>
          <a:p>
            <a:pPr marL="742950" lvl="1" indent="-285750">
              <a:lnSpc>
                <a:spcPct val="90000"/>
              </a:lnSpc>
              <a:spcAft>
                <a:spcPts val="1200"/>
              </a:spcAft>
              <a:buFont typeface="Arial" panose="020B0604020202020204" pitchFamily="34" charset="0"/>
              <a:buChar char="•"/>
            </a:pPr>
            <a:r>
              <a:rPr lang="en-US"/>
              <a:t>Holds computed values to be forwarded to dependent loads</a:t>
            </a:r>
            <a:endParaRPr lang="en-US" b="1"/>
          </a:p>
          <a:p>
            <a:pPr marL="285750" indent="-285750">
              <a:lnSpc>
                <a:spcPct val="90000"/>
              </a:lnSpc>
              <a:spcBef>
                <a:spcPts val="0"/>
              </a:spcBef>
              <a:spcAft>
                <a:spcPts val="1200"/>
              </a:spcAft>
              <a:buFont typeface="Arial" panose="020B0604020202020204" pitchFamily="34" charset="0"/>
              <a:buChar char="•"/>
            </a:pPr>
            <a:r>
              <a:rPr lang="en-US" sz="2000" b="1"/>
              <a:t>Terminal Load Buffer</a:t>
            </a:r>
            <a:r>
              <a:rPr lang="en-US" sz="2000"/>
              <a:t> </a:t>
            </a:r>
          </a:p>
          <a:p>
            <a:pPr marL="742950" lvl="1" indent="-285750">
              <a:lnSpc>
                <a:spcPct val="90000"/>
              </a:lnSpc>
              <a:spcAft>
                <a:spcPts val="1200"/>
              </a:spcAft>
              <a:buFont typeface="Arial" panose="020B0604020202020204" pitchFamily="34" charset="0"/>
              <a:buChar char="•"/>
            </a:pPr>
            <a:r>
              <a:rPr lang="en-US"/>
              <a:t>Holds terminal load data</a:t>
            </a:r>
          </a:p>
        </p:txBody>
      </p:sp>
      <p:sp>
        <p:nvSpPr>
          <p:cNvPr id="70" name="Glow">
            <a:extLst>
              <a:ext uri="{FF2B5EF4-FFF2-40B4-BE49-F238E27FC236}">
                <a16:creationId xmlns:a16="http://schemas.microsoft.com/office/drawing/2014/main" id="{C3230A06-D0FB-9949-967B-0DBA193060DD}"/>
              </a:ext>
            </a:extLst>
          </p:cNvPr>
          <p:cNvSpPr/>
          <p:nvPr/>
        </p:nvSpPr>
        <p:spPr>
          <a:xfrm>
            <a:off x="6917158" y="2872514"/>
            <a:ext cx="536936" cy="164035"/>
          </a:xfrm>
          <a:prstGeom prst="rect">
            <a:avLst/>
          </a:prstGeom>
          <a:noFill/>
          <a:ln w="0">
            <a:solidFill>
              <a:schemeClr val="accent4">
                <a:lumMod val="40000"/>
                <a:lumOff val="60000"/>
                <a:alpha val="25000"/>
              </a:schemeClr>
            </a:solidFill>
            <a:prstDash val="dash"/>
          </a:ln>
          <a:effectLst>
            <a:glow rad="177800">
              <a:srgbClr val="FFC000">
                <a:alpha val="4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Glow">
            <a:extLst>
              <a:ext uri="{FF2B5EF4-FFF2-40B4-BE49-F238E27FC236}">
                <a16:creationId xmlns:a16="http://schemas.microsoft.com/office/drawing/2014/main" id="{02FAFAA3-D525-C846-B23C-63A762941975}"/>
              </a:ext>
            </a:extLst>
          </p:cNvPr>
          <p:cNvSpPr/>
          <p:nvPr/>
        </p:nvSpPr>
        <p:spPr>
          <a:xfrm>
            <a:off x="9547240" y="2877634"/>
            <a:ext cx="536936" cy="164035"/>
          </a:xfrm>
          <a:prstGeom prst="rect">
            <a:avLst/>
          </a:prstGeom>
          <a:noFill/>
          <a:ln w="0">
            <a:solidFill>
              <a:schemeClr val="accent4">
                <a:lumMod val="40000"/>
                <a:lumOff val="60000"/>
                <a:alpha val="25000"/>
              </a:schemeClr>
            </a:solidFill>
            <a:prstDash val="dash"/>
          </a:ln>
          <a:effectLst>
            <a:glow rad="177800">
              <a:srgbClr val="FFC000">
                <a:alpha val="4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Glow">
            <a:extLst>
              <a:ext uri="{FF2B5EF4-FFF2-40B4-BE49-F238E27FC236}">
                <a16:creationId xmlns:a16="http://schemas.microsoft.com/office/drawing/2014/main" id="{146119A5-0EB3-CD4D-9299-40A7BF907034}"/>
              </a:ext>
            </a:extLst>
          </p:cNvPr>
          <p:cNvSpPr/>
          <p:nvPr/>
        </p:nvSpPr>
        <p:spPr>
          <a:xfrm>
            <a:off x="6151102" y="3316826"/>
            <a:ext cx="536936" cy="164035"/>
          </a:xfrm>
          <a:prstGeom prst="rect">
            <a:avLst/>
          </a:prstGeom>
          <a:noFill/>
          <a:ln w="0">
            <a:solidFill>
              <a:schemeClr val="accent4">
                <a:lumMod val="40000"/>
                <a:lumOff val="60000"/>
                <a:alpha val="25000"/>
              </a:schemeClr>
            </a:solidFill>
            <a:prstDash val="dash"/>
          </a:ln>
          <a:effectLst>
            <a:glow rad="177800">
              <a:srgbClr val="FFC000">
                <a:alpha val="4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Glow">
            <a:extLst>
              <a:ext uri="{FF2B5EF4-FFF2-40B4-BE49-F238E27FC236}">
                <a16:creationId xmlns:a16="http://schemas.microsoft.com/office/drawing/2014/main" id="{D6CB2BBE-E788-704E-B058-C454FDEFCBB7}"/>
              </a:ext>
            </a:extLst>
          </p:cNvPr>
          <p:cNvSpPr/>
          <p:nvPr/>
        </p:nvSpPr>
        <p:spPr>
          <a:xfrm>
            <a:off x="8297067" y="3315533"/>
            <a:ext cx="536936" cy="164035"/>
          </a:xfrm>
          <a:prstGeom prst="rect">
            <a:avLst/>
          </a:prstGeom>
          <a:noFill/>
          <a:ln w="0">
            <a:solidFill>
              <a:schemeClr val="accent4">
                <a:lumMod val="40000"/>
                <a:lumOff val="60000"/>
                <a:alpha val="25000"/>
              </a:schemeClr>
            </a:solidFill>
            <a:prstDash val="dash"/>
          </a:ln>
          <a:effectLst>
            <a:glow rad="177800">
              <a:srgbClr val="FFC000">
                <a:alpha val="4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863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P spid="71" grpId="0" animBg="1"/>
      <p:bldP spid="71" grpId="1" animBg="1"/>
      <p:bldP spid="72" grpId="0" animBg="1"/>
      <p:bldP spid="73" grpId="0" animBg="1"/>
      <p:bldP spid="73"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58FA9-4CF3-3743-9A66-8A0EF32B9260}"/>
              </a:ext>
            </a:extLst>
          </p:cNvPr>
          <p:cNvSpPr>
            <a:spLocks noGrp="1"/>
          </p:cNvSpPr>
          <p:nvPr>
            <p:ph type="title"/>
          </p:nvPr>
        </p:nvSpPr>
        <p:spPr/>
        <p:txBody>
          <a:bodyPr>
            <a:normAutofit/>
          </a:bodyPr>
          <a:lstStyle/>
          <a:p>
            <a:r>
              <a:rPr lang="en-US" err="1"/>
              <a:t>GraphAttack</a:t>
            </a:r>
            <a:r>
              <a:rPr lang="en-US"/>
              <a:t>! Tolerates Latency in Graph Applications by Making NMAs Asynchronous</a:t>
            </a:r>
          </a:p>
        </p:txBody>
      </p:sp>
      <p:sp>
        <p:nvSpPr>
          <p:cNvPr id="3" name="Slide Number Placeholder 2">
            <a:extLst>
              <a:ext uri="{FF2B5EF4-FFF2-40B4-BE49-F238E27FC236}">
                <a16:creationId xmlns:a16="http://schemas.microsoft.com/office/drawing/2014/main" id="{BFDD37E7-6AB2-CA4A-BBB7-03D595D37648}"/>
              </a:ext>
            </a:extLst>
          </p:cNvPr>
          <p:cNvSpPr>
            <a:spLocks noGrp="1"/>
          </p:cNvSpPr>
          <p:nvPr>
            <p:ph type="sldNum" sz="quarter" idx="12"/>
          </p:nvPr>
        </p:nvSpPr>
        <p:spPr/>
        <p:txBody>
          <a:bodyPr/>
          <a:lstStyle/>
          <a:p>
            <a:fld id="{F1C86DD8-8ACC-4449-835C-8FB67FE75D39}" type="slidenum">
              <a:rPr lang="en-US" smtClean="0"/>
              <a:t>51</a:t>
            </a:fld>
            <a:endParaRPr lang="en-US"/>
          </a:p>
        </p:txBody>
      </p:sp>
      <p:sp>
        <p:nvSpPr>
          <p:cNvPr id="74" name="Content Placeholder 2">
            <a:extLst>
              <a:ext uri="{FF2B5EF4-FFF2-40B4-BE49-F238E27FC236}">
                <a16:creationId xmlns:a16="http://schemas.microsoft.com/office/drawing/2014/main" id="{59C124A8-8801-A448-8721-3F1783D2E812}"/>
              </a:ext>
            </a:extLst>
          </p:cNvPr>
          <p:cNvSpPr txBox="1">
            <a:spLocks/>
          </p:cNvSpPr>
          <p:nvPr/>
        </p:nvSpPr>
        <p:spPr>
          <a:xfrm>
            <a:off x="10868682" y="2429057"/>
            <a:ext cx="322823" cy="150275"/>
          </a:xfrm>
          <a:prstGeom prst="rect">
            <a:avLst/>
          </a:prstGeom>
          <a:noFill/>
          <a:ln w="19050">
            <a:noFill/>
          </a:ln>
        </p:spPr>
        <p:txBody>
          <a:bodyPr lIns="0" rIns="0">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50" i="1">
                <a:latin typeface="Calibri" panose="020F0502020204030204" pitchFamily="34" charset="0"/>
                <a:cs typeface="Calibri" panose="020F0502020204030204" pitchFamily="34" charset="0"/>
              </a:rPr>
              <a:t>time</a:t>
            </a:r>
            <a:endParaRPr lang="en-US" sz="1050">
              <a:latin typeface="Calibri" panose="020F0502020204030204" pitchFamily="34" charset="0"/>
              <a:cs typeface="Calibri" panose="020F0502020204030204" pitchFamily="34" charset="0"/>
            </a:endParaRPr>
          </a:p>
        </p:txBody>
      </p:sp>
      <p:cxnSp>
        <p:nvCxnSpPr>
          <p:cNvPr id="76" name="Elbow Connector 75">
            <a:extLst>
              <a:ext uri="{FF2B5EF4-FFF2-40B4-BE49-F238E27FC236}">
                <a16:creationId xmlns:a16="http://schemas.microsoft.com/office/drawing/2014/main" id="{6DCEEA4D-232D-8840-8D62-0B003AEFC8AB}"/>
              </a:ext>
            </a:extLst>
          </p:cNvPr>
          <p:cNvCxnSpPr>
            <a:cxnSpLocks/>
          </p:cNvCxnSpPr>
          <p:nvPr/>
        </p:nvCxnSpPr>
        <p:spPr>
          <a:xfrm>
            <a:off x="1033463" y="2011901"/>
            <a:ext cx="10144107" cy="390085"/>
          </a:xfrm>
          <a:prstGeom prst="bentConnector3">
            <a:avLst>
              <a:gd name="adj1" fmla="val 12"/>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4875483B-C73D-2849-BDB5-282CDCD849AA}"/>
              </a:ext>
            </a:extLst>
          </p:cNvPr>
          <p:cNvSpPr/>
          <p:nvPr/>
        </p:nvSpPr>
        <p:spPr>
          <a:xfrm>
            <a:off x="1141303" y="2121155"/>
            <a:ext cx="596523" cy="24041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LD</a:t>
            </a:r>
            <a:r>
              <a:rPr lang="en-US" sz="757">
                <a:solidFill>
                  <a:schemeClr val="tx1"/>
                </a:solidFill>
                <a:latin typeface="Courier" pitchFamily="2" charset="0"/>
              </a:rPr>
              <a:t>(</a:t>
            </a:r>
            <a:r>
              <a:rPr lang="en-US" sz="757" err="1">
                <a:solidFill>
                  <a:schemeClr val="tx1"/>
                </a:solidFill>
                <a:latin typeface="Courier" pitchFamily="2" charset="0"/>
              </a:rPr>
              <a:t>dist</a:t>
            </a:r>
            <a:r>
              <a:rPr lang="en-US" sz="757">
                <a:solidFill>
                  <a:schemeClr val="tx1"/>
                </a:solidFill>
                <a:latin typeface="Courier" pitchFamily="2" charset="0"/>
              </a:rPr>
              <a:t>)</a:t>
            </a:r>
            <a:endParaRPr lang="en-US" sz="757" b="1">
              <a:solidFill>
                <a:schemeClr val="tx1"/>
              </a:solidFill>
              <a:latin typeface="Courier" pitchFamily="2" charset="0"/>
            </a:endParaRPr>
          </a:p>
        </p:txBody>
      </p:sp>
      <p:sp>
        <p:nvSpPr>
          <p:cNvPr id="81" name="Content Placeholder 2">
            <a:extLst>
              <a:ext uri="{FF2B5EF4-FFF2-40B4-BE49-F238E27FC236}">
                <a16:creationId xmlns:a16="http://schemas.microsoft.com/office/drawing/2014/main" id="{94D60FBC-D13D-D54E-BC54-CCD0A710247D}"/>
              </a:ext>
            </a:extLst>
          </p:cNvPr>
          <p:cNvSpPr txBox="1">
            <a:spLocks/>
          </p:cNvSpPr>
          <p:nvPr/>
        </p:nvSpPr>
        <p:spPr>
          <a:xfrm rot="16200000">
            <a:off x="626617" y="2146237"/>
            <a:ext cx="623761" cy="200594"/>
          </a:xfrm>
          <a:prstGeom prst="rect">
            <a:avLst/>
          </a:prstGeom>
          <a:noFill/>
          <a:ln w="19050">
            <a:noFill/>
          </a:ln>
        </p:spPr>
        <p:txBody>
          <a:bodyPr lIns="0" rIns="0">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50" i="1" err="1">
                <a:latin typeface="Calibri" panose="020F0502020204030204" pitchFamily="34" charset="0"/>
                <a:cs typeface="Calibri" panose="020F0502020204030204" pitchFamily="34" charset="0"/>
              </a:rPr>
              <a:t>InO</a:t>
            </a:r>
            <a:r>
              <a:rPr lang="en-US" sz="1050" i="1">
                <a:latin typeface="Calibri" panose="020F0502020204030204" pitchFamily="34" charset="0"/>
                <a:cs typeface="Calibri" panose="020F0502020204030204" pitchFamily="34" charset="0"/>
              </a:rPr>
              <a:t> Core</a:t>
            </a:r>
            <a:endParaRPr lang="en-US" sz="1050">
              <a:solidFill>
                <a:srgbClr val="FF0000"/>
              </a:solidFill>
              <a:latin typeface="Calibri" panose="020F0502020204030204" pitchFamily="34" charset="0"/>
              <a:cs typeface="Calibri" panose="020F0502020204030204" pitchFamily="34" charset="0"/>
            </a:endParaRPr>
          </a:p>
        </p:txBody>
      </p:sp>
      <p:sp>
        <p:nvSpPr>
          <p:cNvPr id="82" name="Rectangle 81">
            <a:extLst>
              <a:ext uri="{FF2B5EF4-FFF2-40B4-BE49-F238E27FC236}">
                <a16:creationId xmlns:a16="http://schemas.microsoft.com/office/drawing/2014/main" id="{59E7EA6E-3720-874E-BDD0-BF50E0720F1B}"/>
              </a:ext>
            </a:extLst>
          </p:cNvPr>
          <p:cNvSpPr/>
          <p:nvPr/>
        </p:nvSpPr>
        <p:spPr>
          <a:xfrm>
            <a:off x="3219619" y="2119499"/>
            <a:ext cx="293894" cy="240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if</a:t>
            </a:r>
          </a:p>
        </p:txBody>
      </p:sp>
      <p:sp>
        <p:nvSpPr>
          <p:cNvPr id="83" name="Rectangle 82">
            <a:extLst>
              <a:ext uri="{FF2B5EF4-FFF2-40B4-BE49-F238E27FC236}">
                <a16:creationId xmlns:a16="http://schemas.microsoft.com/office/drawing/2014/main" id="{D0ABB25A-994E-0D4E-83B0-ACBFD96CF7A8}"/>
              </a:ext>
            </a:extLst>
          </p:cNvPr>
          <p:cNvSpPr/>
          <p:nvPr/>
        </p:nvSpPr>
        <p:spPr>
          <a:xfrm>
            <a:off x="3513513" y="2120327"/>
            <a:ext cx="596523" cy="23997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RMW_ADD</a:t>
            </a:r>
          </a:p>
        </p:txBody>
      </p:sp>
      <p:sp>
        <p:nvSpPr>
          <p:cNvPr id="84" name="Rectangle 83">
            <a:extLst>
              <a:ext uri="{FF2B5EF4-FFF2-40B4-BE49-F238E27FC236}">
                <a16:creationId xmlns:a16="http://schemas.microsoft.com/office/drawing/2014/main" id="{B56BA7F4-D631-7C41-BEE0-7C45454F2556}"/>
              </a:ext>
            </a:extLst>
          </p:cNvPr>
          <p:cNvSpPr/>
          <p:nvPr/>
        </p:nvSpPr>
        <p:spPr>
          <a:xfrm>
            <a:off x="4112194" y="2120098"/>
            <a:ext cx="596523" cy="2402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ST</a:t>
            </a:r>
            <a:r>
              <a:rPr lang="en-US" sz="757">
                <a:solidFill>
                  <a:schemeClr val="tx1"/>
                </a:solidFill>
                <a:latin typeface="Courier" pitchFamily="2" charset="0"/>
              </a:rPr>
              <a:t>(n)</a:t>
            </a:r>
            <a:endParaRPr lang="en-US" sz="757" b="1">
              <a:solidFill>
                <a:schemeClr val="tx1"/>
              </a:solidFill>
              <a:latin typeface="Courier" pitchFamily="2" charset="0"/>
            </a:endParaRPr>
          </a:p>
        </p:txBody>
      </p:sp>
      <p:sp>
        <p:nvSpPr>
          <p:cNvPr id="85" name="Content Placeholder 2">
            <a:extLst>
              <a:ext uri="{FF2B5EF4-FFF2-40B4-BE49-F238E27FC236}">
                <a16:creationId xmlns:a16="http://schemas.microsoft.com/office/drawing/2014/main" id="{449C42A2-53B8-5247-88DC-4CEBF134D643}"/>
              </a:ext>
            </a:extLst>
          </p:cNvPr>
          <p:cNvSpPr txBox="1">
            <a:spLocks/>
          </p:cNvSpPr>
          <p:nvPr/>
        </p:nvSpPr>
        <p:spPr>
          <a:xfrm>
            <a:off x="1033462" y="2464240"/>
            <a:ext cx="9792091" cy="173044"/>
          </a:xfrm>
          <a:prstGeom prst="rect">
            <a:avLst/>
          </a:prstGeom>
          <a:noFill/>
          <a:ln w="19050">
            <a:no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a:latin typeface="Calibri" panose="020F0502020204030204" pitchFamily="34" charset="0"/>
                <a:cs typeface="Calibri" panose="020F0502020204030204" pitchFamily="34" charset="0"/>
              </a:rPr>
              <a:t>(a) In-Order Execution</a:t>
            </a:r>
          </a:p>
        </p:txBody>
      </p:sp>
      <p:sp>
        <p:nvSpPr>
          <p:cNvPr id="94" name="Rectangle 93">
            <a:extLst>
              <a:ext uri="{FF2B5EF4-FFF2-40B4-BE49-F238E27FC236}">
                <a16:creationId xmlns:a16="http://schemas.microsoft.com/office/drawing/2014/main" id="{52114B61-DB3E-D646-AD68-6A3565BEFD0B}"/>
              </a:ext>
            </a:extLst>
          </p:cNvPr>
          <p:cNvSpPr/>
          <p:nvPr/>
        </p:nvSpPr>
        <p:spPr>
          <a:xfrm>
            <a:off x="1737826" y="2121154"/>
            <a:ext cx="293894" cy="2401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add</a:t>
            </a:r>
          </a:p>
        </p:txBody>
      </p:sp>
      <p:sp>
        <p:nvSpPr>
          <p:cNvPr id="97" name="Rectangle 96">
            <a:extLst>
              <a:ext uri="{FF2B5EF4-FFF2-40B4-BE49-F238E27FC236}">
                <a16:creationId xmlns:a16="http://schemas.microsoft.com/office/drawing/2014/main" id="{2B40FE62-61D6-F84A-81B2-6E8DC0A2F68F}"/>
              </a:ext>
            </a:extLst>
          </p:cNvPr>
          <p:cNvSpPr/>
          <p:nvPr/>
        </p:nvSpPr>
        <p:spPr>
          <a:xfrm>
            <a:off x="6190565" y="2119599"/>
            <a:ext cx="293894" cy="240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if</a:t>
            </a:r>
          </a:p>
        </p:txBody>
      </p:sp>
      <p:sp>
        <p:nvSpPr>
          <p:cNvPr id="98" name="Rectangle 97">
            <a:extLst>
              <a:ext uri="{FF2B5EF4-FFF2-40B4-BE49-F238E27FC236}">
                <a16:creationId xmlns:a16="http://schemas.microsoft.com/office/drawing/2014/main" id="{53DA909D-8D4E-114E-884A-964E87A8BF52}"/>
              </a:ext>
            </a:extLst>
          </p:cNvPr>
          <p:cNvSpPr/>
          <p:nvPr/>
        </p:nvSpPr>
        <p:spPr>
          <a:xfrm>
            <a:off x="6485257" y="2119913"/>
            <a:ext cx="596523" cy="23997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RMW_ADD</a:t>
            </a:r>
          </a:p>
        </p:txBody>
      </p:sp>
      <p:sp>
        <p:nvSpPr>
          <p:cNvPr id="99" name="Rectangle 98">
            <a:extLst>
              <a:ext uri="{FF2B5EF4-FFF2-40B4-BE49-F238E27FC236}">
                <a16:creationId xmlns:a16="http://schemas.microsoft.com/office/drawing/2014/main" id="{8E90AE08-A319-4747-8A5C-6BD6DF85144A}"/>
              </a:ext>
            </a:extLst>
          </p:cNvPr>
          <p:cNvSpPr/>
          <p:nvPr/>
        </p:nvSpPr>
        <p:spPr>
          <a:xfrm>
            <a:off x="7080676" y="2119798"/>
            <a:ext cx="596523" cy="2402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ST</a:t>
            </a:r>
            <a:r>
              <a:rPr lang="en-US" sz="757">
                <a:solidFill>
                  <a:schemeClr val="tx1"/>
                </a:solidFill>
                <a:latin typeface="Courier" pitchFamily="2" charset="0"/>
              </a:rPr>
              <a:t>(n)</a:t>
            </a:r>
            <a:endParaRPr lang="en-US" sz="757" b="1">
              <a:solidFill>
                <a:schemeClr val="tx1"/>
              </a:solidFill>
              <a:latin typeface="Courier" pitchFamily="2" charset="0"/>
            </a:endParaRPr>
          </a:p>
        </p:txBody>
      </p:sp>
      <p:sp>
        <p:nvSpPr>
          <p:cNvPr id="100" name="Rectangle 99">
            <a:extLst>
              <a:ext uri="{FF2B5EF4-FFF2-40B4-BE49-F238E27FC236}">
                <a16:creationId xmlns:a16="http://schemas.microsoft.com/office/drawing/2014/main" id="{565795CD-7D8D-7E43-BE56-3E6F03738351}"/>
              </a:ext>
            </a:extLst>
          </p:cNvPr>
          <p:cNvSpPr/>
          <p:nvPr/>
        </p:nvSpPr>
        <p:spPr>
          <a:xfrm>
            <a:off x="4708717" y="2121393"/>
            <a:ext cx="293894" cy="23891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add</a:t>
            </a:r>
          </a:p>
        </p:txBody>
      </p:sp>
      <p:sp>
        <p:nvSpPr>
          <p:cNvPr id="101" name="Rectangle 100">
            <a:extLst>
              <a:ext uri="{FF2B5EF4-FFF2-40B4-BE49-F238E27FC236}">
                <a16:creationId xmlns:a16="http://schemas.microsoft.com/office/drawing/2014/main" id="{A8DB48FB-6D4C-9D49-B651-4E0287AAA4B8}"/>
              </a:ext>
            </a:extLst>
          </p:cNvPr>
          <p:cNvSpPr/>
          <p:nvPr/>
        </p:nvSpPr>
        <p:spPr>
          <a:xfrm>
            <a:off x="9160896" y="2120098"/>
            <a:ext cx="293894" cy="23770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if</a:t>
            </a:r>
          </a:p>
        </p:txBody>
      </p:sp>
      <p:sp>
        <p:nvSpPr>
          <p:cNvPr id="102" name="Rectangle 101">
            <a:extLst>
              <a:ext uri="{FF2B5EF4-FFF2-40B4-BE49-F238E27FC236}">
                <a16:creationId xmlns:a16="http://schemas.microsoft.com/office/drawing/2014/main" id="{CB3FACDE-BA86-C144-9974-CDD1E6893AAE}"/>
              </a:ext>
            </a:extLst>
          </p:cNvPr>
          <p:cNvSpPr/>
          <p:nvPr/>
        </p:nvSpPr>
        <p:spPr>
          <a:xfrm>
            <a:off x="9454790" y="2120927"/>
            <a:ext cx="596523" cy="23687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RMW_ADD</a:t>
            </a:r>
          </a:p>
        </p:txBody>
      </p:sp>
      <p:sp>
        <p:nvSpPr>
          <p:cNvPr id="103" name="Rectangle 102">
            <a:extLst>
              <a:ext uri="{FF2B5EF4-FFF2-40B4-BE49-F238E27FC236}">
                <a16:creationId xmlns:a16="http://schemas.microsoft.com/office/drawing/2014/main" id="{39D64502-8011-0E45-A6C5-76CF04586C61}"/>
              </a:ext>
            </a:extLst>
          </p:cNvPr>
          <p:cNvSpPr/>
          <p:nvPr/>
        </p:nvSpPr>
        <p:spPr>
          <a:xfrm>
            <a:off x="10053470" y="2120698"/>
            <a:ext cx="596523" cy="23687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ST</a:t>
            </a:r>
            <a:r>
              <a:rPr lang="en-US" sz="757">
                <a:solidFill>
                  <a:schemeClr val="tx1"/>
                </a:solidFill>
                <a:latin typeface="Courier" pitchFamily="2" charset="0"/>
              </a:rPr>
              <a:t>(n)</a:t>
            </a:r>
            <a:endParaRPr lang="en-US" sz="757" b="1">
              <a:solidFill>
                <a:schemeClr val="tx1"/>
              </a:solidFill>
              <a:latin typeface="Courier" pitchFamily="2" charset="0"/>
            </a:endParaRPr>
          </a:p>
        </p:txBody>
      </p:sp>
      <p:sp>
        <p:nvSpPr>
          <p:cNvPr id="104" name="Rectangle 103">
            <a:extLst>
              <a:ext uri="{FF2B5EF4-FFF2-40B4-BE49-F238E27FC236}">
                <a16:creationId xmlns:a16="http://schemas.microsoft.com/office/drawing/2014/main" id="{558C6343-4EA9-FF46-9A5F-CFF8B45D9ABF}"/>
              </a:ext>
            </a:extLst>
          </p:cNvPr>
          <p:cNvSpPr/>
          <p:nvPr/>
        </p:nvSpPr>
        <p:spPr>
          <a:xfrm>
            <a:off x="7675047" y="2119827"/>
            <a:ext cx="293894" cy="2401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add</a:t>
            </a:r>
          </a:p>
        </p:txBody>
      </p:sp>
      <p:grpSp>
        <p:nvGrpSpPr>
          <p:cNvPr id="4" name="Group 3">
            <a:extLst>
              <a:ext uri="{FF2B5EF4-FFF2-40B4-BE49-F238E27FC236}">
                <a16:creationId xmlns:a16="http://schemas.microsoft.com/office/drawing/2014/main" id="{D076AD86-9F46-4A40-BD97-F9F4029C2F52}"/>
              </a:ext>
            </a:extLst>
          </p:cNvPr>
          <p:cNvGrpSpPr/>
          <p:nvPr/>
        </p:nvGrpSpPr>
        <p:grpSpPr>
          <a:xfrm>
            <a:off x="3792955" y="3705939"/>
            <a:ext cx="4606090" cy="2084026"/>
            <a:chOff x="4203346" y="4385817"/>
            <a:chExt cx="4606090" cy="2084026"/>
          </a:xfrm>
        </p:grpSpPr>
        <p:sp>
          <p:nvSpPr>
            <p:cNvPr id="144" name="Rectangle 143">
              <a:extLst>
                <a:ext uri="{FF2B5EF4-FFF2-40B4-BE49-F238E27FC236}">
                  <a16:creationId xmlns:a16="http://schemas.microsoft.com/office/drawing/2014/main" id="{33FB8CA5-0F63-2248-AD6A-C1609E511CCF}"/>
                </a:ext>
              </a:extLst>
            </p:cNvPr>
            <p:cNvSpPr/>
            <p:nvPr/>
          </p:nvSpPr>
          <p:spPr>
            <a:xfrm>
              <a:off x="6728169" y="5311925"/>
              <a:ext cx="762897" cy="1901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B55E5699-5672-2A43-8C4F-4E575A6F1730}"/>
                </a:ext>
              </a:extLst>
            </p:cNvPr>
            <p:cNvSpPr txBox="1"/>
            <p:nvPr/>
          </p:nvSpPr>
          <p:spPr>
            <a:xfrm>
              <a:off x="4203346" y="4385817"/>
              <a:ext cx="4606090" cy="1815882"/>
            </a:xfrm>
            <a:prstGeom prst="rect">
              <a:avLst/>
            </a:prstGeom>
            <a:noFill/>
          </p:spPr>
          <p:txBody>
            <a:bodyPr wrap="square" rtlCol="0">
              <a:spAutoFit/>
            </a:bodyPr>
            <a:lstStyle/>
            <a:p>
              <a:r>
                <a:rPr lang="en-US" sz="1400" b="1">
                  <a:latin typeface="Courier" pitchFamily="2" charset="0"/>
                </a:rPr>
                <a:t>par for </a:t>
              </a:r>
              <a:r>
                <a:rPr lang="en-US" sz="1400">
                  <a:latin typeface="Courier" pitchFamily="2" charset="0"/>
                </a:rPr>
                <a:t>(v : worklist)</a:t>
              </a:r>
            </a:p>
            <a:p>
              <a:r>
                <a:rPr lang="en-US" sz="1400">
                  <a:latin typeface="Courier" pitchFamily="2" charset="0"/>
                </a:rPr>
                <a:t>  </a:t>
              </a:r>
              <a:r>
                <a:rPr lang="en-US" sz="1400" err="1">
                  <a:latin typeface="Courier" pitchFamily="2" charset="0"/>
                </a:rPr>
                <a:t>node_dist</a:t>
              </a:r>
              <a:r>
                <a:rPr lang="en-US" sz="1400">
                  <a:latin typeface="Courier" pitchFamily="2" charset="0"/>
                </a:rPr>
                <a:t> = </a:t>
              </a:r>
              <a:r>
                <a:rPr lang="en-US" sz="1400" b="1">
                  <a:latin typeface="Courier" pitchFamily="2" charset="0"/>
                </a:rPr>
                <a:t>LOAD</a:t>
              </a:r>
              <a:r>
                <a:rPr lang="en-US" sz="1400">
                  <a:latin typeface="Courier" pitchFamily="2" charset="0"/>
                </a:rPr>
                <a:t>(&amp;</a:t>
              </a:r>
              <a:r>
                <a:rPr lang="en-US" sz="1400" err="1">
                  <a:latin typeface="Courier" pitchFamily="2" charset="0"/>
                </a:rPr>
                <a:t>dist</a:t>
              </a:r>
              <a:r>
                <a:rPr lang="en-US" sz="1400">
                  <a:latin typeface="Courier" pitchFamily="2" charset="0"/>
                </a:rPr>
                <a:t>[v])</a:t>
              </a:r>
            </a:p>
            <a:p>
              <a:r>
                <a:rPr lang="en-US" sz="1400" b="1">
                  <a:latin typeface="Courier" pitchFamily="2" charset="0"/>
                </a:rPr>
                <a:t>  for </a:t>
              </a:r>
              <a:r>
                <a:rPr lang="en-US" sz="1400">
                  <a:latin typeface="Courier" pitchFamily="2" charset="0"/>
                </a:rPr>
                <a:t>(n, </a:t>
              </a:r>
              <a:r>
                <a:rPr lang="en-US" sz="1400" err="1">
                  <a:latin typeface="Courier" pitchFamily="2" charset="0"/>
                </a:rPr>
                <a:t>e_val</a:t>
              </a:r>
              <a:r>
                <a:rPr lang="en-US" sz="1400">
                  <a:latin typeface="Courier" pitchFamily="2" charset="0"/>
                </a:rPr>
                <a:t> : neighbors[v])</a:t>
              </a:r>
            </a:p>
            <a:p>
              <a:r>
                <a:rPr lang="en-US" sz="1400">
                  <a:latin typeface="Courier" pitchFamily="2" charset="0"/>
                </a:rPr>
                <a:t>    </a:t>
              </a:r>
              <a:r>
                <a:rPr lang="en-US" sz="1400" err="1">
                  <a:latin typeface="Courier" pitchFamily="2" charset="0"/>
                </a:rPr>
                <a:t>new_dist</a:t>
              </a:r>
              <a:r>
                <a:rPr lang="en-US" sz="1400">
                  <a:latin typeface="Courier" pitchFamily="2" charset="0"/>
                </a:rPr>
                <a:t> = </a:t>
              </a:r>
              <a:r>
                <a:rPr lang="en-US" sz="1400" err="1">
                  <a:latin typeface="Courier" pitchFamily="2" charset="0"/>
                </a:rPr>
                <a:t>node_dist</a:t>
              </a:r>
              <a:r>
                <a:rPr lang="en-US" sz="1400">
                  <a:latin typeface="Courier" pitchFamily="2" charset="0"/>
                </a:rPr>
                <a:t> + </a:t>
              </a:r>
              <a:r>
                <a:rPr lang="en-US" sz="1400" err="1">
                  <a:latin typeface="Courier" pitchFamily="2" charset="0"/>
                </a:rPr>
                <a:t>e_val</a:t>
              </a:r>
              <a:endParaRPr lang="en-US" sz="1400">
                <a:latin typeface="Courier" pitchFamily="2" charset="0"/>
              </a:endParaRPr>
            </a:p>
            <a:p>
              <a:r>
                <a:rPr lang="en-US" sz="1400">
                  <a:latin typeface="Courier" pitchFamily="2" charset="0"/>
                </a:rPr>
                <a:t>    updated = </a:t>
              </a:r>
              <a:r>
                <a:rPr lang="en-US" sz="1400" b="1">
                  <a:latin typeface="Courier" pitchFamily="2" charset="0"/>
                </a:rPr>
                <a:t>RMW_MIN</a:t>
              </a:r>
              <a:r>
                <a:rPr lang="en-US" sz="1400">
                  <a:latin typeface="Courier" pitchFamily="2" charset="0"/>
                </a:rPr>
                <a:t>(&amp;</a:t>
              </a:r>
              <a:r>
                <a:rPr lang="en-US" sz="1400" err="1">
                  <a:latin typeface="Courier" pitchFamily="2" charset="0"/>
                </a:rPr>
                <a:t>dist</a:t>
              </a:r>
              <a:r>
                <a:rPr lang="en-US" sz="1400">
                  <a:latin typeface="Courier" pitchFamily="2" charset="0"/>
                </a:rPr>
                <a:t>[n], </a:t>
              </a:r>
              <a:r>
                <a:rPr lang="en-US" sz="1400" err="1">
                  <a:latin typeface="Courier" pitchFamily="2" charset="0"/>
                </a:rPr>
                <a:t>new_dist</a:t>
              </a:r>
              <a:r>
                <a:rPr lang="en-US" sz="1400">
                  <a:latin typeface="Courier" pitchFamily="2" charset="0"/>
                </a:rPr>
                <a:t>)</a:t>
              </a:r>
            </a:p>
            <a:p>
              <a:r>
                <a:rPr lang="en-US" sz="1400" b="1">
                  <a:latin typeface="Courier" pitchFamily="2" charset="0"/>
                </a:rPr>
                <a:t>    if </a:t>
              </a:r>
              <a:r>
                <a:rPr lang="en-US" sz="1400">
                  <a:latin typeface="Courier" pitchFamily="2" charset="0"/>
                </a:rPr>
                <a:t>(updated)</a:t>
              </a:r>
            </a:p>
            <a:p>
              <a:r>
                <a:rPr lang="en-US" sz="1400">
                  <a:latin typeface="Courier" pitchFamily="2" charset="0"/>
                </a:rPr>
                <a:t>      </a:t>
              </a:r>
              <a:r>
                <a:rPr lang="en-US" sz="1400" err="1">
                  <a:latin typeface="Courier" pitchFamily="2" charset="0"/>
                </a:rPr>
                <a:t>wl_idx</a:t>
              </a:r>
              <a:r>
                <a:rPr lang="en-US" sz="1400">
                  <a:latin typeface="Courier" pitchFamily="2" charset="0"/>
                </a:rPr>
                <a:t> = </a:t>
              </a:r>
              <a:r>
                <a:rPr lang="en-US" sz="1400" b="1">
                  <a:latin typeface="Courier" pitchFamily="2" charset="0"/>
                </a:rPr>
                <a:t>RMW_ADD</a:t>
              </a:r>
              <a:r>
                <a:rPr lang="en-US" sz="1400">
                  <a:latin typeface="Courier" pitchFamily="2" charset="0"/>
                </a:rPr>
                <a:t>(&amp;</a:t>
              </a:r>
              <a:r>
                <a:rPr lang="en-US" sz="1400" err="1">
                  <a:latin typeface="Courier" pitchFamily="2" charset="0"/>
                </a:rPr>
                <a:t>idx</a:t>
              </a:r>
              <a:r>
                <a:rPr lang="en-US" sz="1400">
                  <a:latin typeface="Courier" pitchFamily="2" charset="0"/>
                </a:rPr>
                <a:t>, 1)</a:t>
              </a:r>
            </a:p>
            <a:p>
              <a:r>
                <a:rPr lang="en-US" sz="1400" b="1">
                  <a:latin typeface="Courier" pitchFamily="2" charset="0"/>
                </a:rPr>
                <a:t>      STORE</a:t>
              </a:r>
              <a:r>
                <a:rPr lang="en-US" sz="1400">
                  <a:latin typeface="Courier" pitchFamily="2" charset="0"/>
                </a:rPr>
                <a:t>(&amp;</a:t>
              </a:r>
              <a:r>
                <a:rPr lang="en-US" sz="1400" err="1">
                  <a:latin typeface="Courier" pitchFamily="2" charset="0"/>
                </a:rPr>
                <a:t>new_worklist</a:t>
              </a:r>
              <a:r>
                <a:rPr lang="en-US" sz="1400">
                  <a:latin typeface="Courier" pitchFamily="2" charset="0"/>
                </a:rPr>
                <a:t>[</a:t>
              </a:r>
              <a:r>
                <a:rPr lang="en-US" sz="1400" err="1">
                  <a:latin typeface="Courier" pitchFamily="2" charset="0"/>
                </a:rPr>
                <a:t>wl_idx</a:t>
              </a:r>
              <a:r>
                <a:rPr lang="en-US" sz="1400">
                  <a:latin typeface="Courier" pitchFamily="2" charset="0"/>
                </a:rPr>
                <a:t>], n)</a:t>
              </a:r>
            </a:p>
          </p:txBody>
        </p:sp>
        <p:sp>
          <p:nvSpPr>
            <p:cNvPr id="132" name="Content Placeholder 2">
              <a:extLst>
                <a:ext uri="{FF2B5EF4-FFF2-40B4-BE49-F238E27FC236}">
                  <a16:creationId xmlns:a16="http://schemas.microsoft.com/office/drawing/2014/main" id="{7C480105-B1F8-344A-90CE-253BBD388E04}"/>
                </a:ext>
              </a:extLst>
            </p:cNvPr>
            <p:cNvSpPr txBox="1">
              <a:spLocks/>
            </p:cNvSpPr>
            <p:nvPr/>
          </p:nvSpPr>
          <p:spPr>
            <a:xfrm>
              <a:off x="4203346" y="6226045"/>
              <a:ext cx="4606090" cy="243798"/>
            </a:xfrm>
            <a:prstGeom prst="rect">
              <a:avLst/>
            </a:prstGeom>
            <a:noFill/>
            <a:ln w="19050">
              <a:no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a:latin typeface="Calibri" panose="020F0502020204030204" pitchFamily="34" charset="0"/>
                  <a:cs typeface="Calibri" panose="020F0502020204030204" pitchFamily="34" charset="0"/>
                </a:rPr>
                <a:t>Original Push-Based Parallel SSSP Kernel</a:t>
              </a:r>
            </a:p>
            <a:p>
              <a:endParaRPr lang="en-US" sz="1050">
                <a:latin typeface="Calibri" panose="020F0502020204030204" pitchFamily="34" charset="0"/>
                <a:cs typeface="Calibri" panose="020F0502020204030204" pitchFamily="34" charset="0"/>
              </a:endParaRPr>
            </a:p>
          </p:txBody>
        </p:sp>
      </p:grpSp>
      <p:sp>
        <p:nvSpPr>
          <p:cNvPr id="141" name="Rectangle 140">
            <a:extLst>
              <a:ext uri="{FF2B5EF4-FFF2-40B4-BE49-F238E27FC236}">
                <a16:creationId xmlns:a16="http://schemas.microsoft.com/office/drawing/2014/main" id="{90878077-DCF7-774F-A46F-E3145080E012}"/>
              </a:ext>
            </a:extLst>
          </p:cNvPr>
          <p:cNvSpPr/>
          <p:nvPr/>
        </p:nvSpPr>
        <p:spPr>
          <a:xfrm>
            <a:off x="7970033" y="2119499"/>
            <a:ext cx="1188679" cy="238303"/>
          </a:xfrm>
          <a:prstGeom prst="rect">
            <a:avLst/>
          </a:prstGeom>
          <a:noFill/>
          <a:ln w="25400">
            <a:solidFill>
              <a:srgbClr val="FFC000"/>
            </a:solidFill>
          </a:ln>
          <a:effectLst>
            <a:glow>
              <a:srgbClr val="FF0000">
                <a:alpha val="75000"/>
              </a:srgbClr>
            </a:glow>
          </a:effectLst>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RMW_MIN</a:t>
            </a:r>
          </a:p>
        </p:txBody>
      </p:sp>
      <p:sp>
        <p:nvSpPr>
          <p:cNvPr id="142" name="Rectangle 141">
            <a:extLst>
              <a:ext uri="{FF2B5EF4-FFF2-40B4-BE49-F238E27FC236}">
                <a16:creationId xmlns:a16="http://schemas.microsoft.com/office/drawing/2014/main" id="{F3F87752-2FCB-834E-8C6C-1285245C0B9E}"/>
              </a:ext>
            </a:extLst>
          </p:cNvPr>
          <p:cNvSpPr/>
          <p:nvPr/>
        </p:nvSpPr>
        <p:spPr>
          <a:xfrm>
            <a:off x="5002276" y="2121342"/>
            <a:ext cx="1188679" cy="238303"/>
          </a:xfrm>
          <a:prstGeom prst="rect">
            <a:avLst/>
          </a:prstGeom>
          <a:noFill/>
          <a:ln w="25400">
            <a:solidFill>
              <a:srgbClr val="FFC000"/>
            </a:solidFill>
          </a:ln>
          <a:effectLst>
            <a:glow>
              <a:srgbClr val="FF0000">
                <a:alpha val="75000"/>
              </a:srgbClr>
            </a:glow>
          </a:effectLst>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RMW_MIN</a:t>
            </a:r>
          </a:p>
        </p:txBody>
      </p:sp>
      <p:sp>
        <p:nvSpPr>
          <p:cNvPr id="143" name="Rectangle 142">
            <a:extLst>
              <a:ext uri="{FF2B5EF4-FFF2-40B4-BE49-F238E27FC236}">
                <a16:creationId xmlns:a16="http://schemas.microsoft.com/office/drawing/2014/main" id="{F95BA013-C9E4-D744-964C-61363A3DC9CC}"/>
              </a:ext>
            </a:extLst>
          </p:cNvPr>
          <p:cNvSpPr/>
          <p:nvPr/>
        </p:nvSpPr>
        <p:spPr>
          <a:xfrm>
            <a:off x="2031330" y="2121356"/>
            <a:ext cx="1188679" cy="238304"/>
          </a:xfrm>
          <a:prstGeom prst="rect">
            <a:avLst/>
          </a:prstGeom>
          <a:noFill/>
          <a:ln w="25400">
            <a:solidFill>
              <a:srgbClr val="FFC000"/>
            </a:solidFill>
          </a:ln>
          <a:effectLst>
            <a:glow>
              <a:srgbClr val="FF0000">
                <a:alpha val="75000"/>
              </a:srgbClr>
            </a:glow>
          </a:effectLst>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RMW_MIN</a:t>
            </a:r>
          </a:p>
        </p:txBody>
      </p:sp>
      <p:cxnSp>
        <p:nvCxnSpPr>
          <p:cNvPr id="130" name="Straight Arrow Connector 129">
            <a:extLst>
              <a:ext uri="{FF2B5EF4-FFF2-40B4-BE49-F238E27FC236}">
                <a16:creationId xmlns:a16="http://schemas.microsoft.com/office/drawing/2014/main" id="{78E906FD-7067-494E-BCF4-F7933C487D1A}"/>
              </a:ext>
            </a:extLst>
          </p:cNvPr>
          <p:cNvCxnSpPr>
            <a:cxnSpLocks/>
            <a:stCxn id="152" idx="3"/>
            <a:endCxn id="153" idx="1"/>
          </p:cNvCxnSpPr>
          <p:nvPr/>
        </p:nvCxnSpPr>
        <p:spPr>
          <a:xfrm>
            <a:off x="5077474" y="4080296"/>
            <a:ext cx="368581" cy="4199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14C51BC1-2520-234C-841F-EF75EFBFEBCC}"/>
              </a:ext>
            </a:extLst>
          </p:cNvPr>
          <p:cNvSpPr/>
          <p:nvPr/>
        </p:nvSpPr>
        <p:spPr>
          <a:xfrm>
            <a:off x="4061659" y="3970822"/>
            <a:ext cx="1015815" cy="21894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012BB28C-F2EB-E740-9703-C365BB409F30}"/>
              </a:ext>
            </a:extLst>
          </p:cNvPr>
          <p:cNvSpPr/>
          <p:nvPr/>
        </p:nvSpPr>
        <p:spPr>
          <a:xfrm>
            <a:off x="5446055" y="4399061"/>
            <a:ext cx="1010389" cy="20234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4" name="Straight Arrow Connector 153">
            <a:extLst>
              <a:ext uri="{FF2B5EF4-FFF2-40B4-BE49-F238E27FC236}">
                <a16:creationId xmlns:a16="http://schemas.microsoft.com/office/drawing/2014/main" id="{2B693F3B-79FA-CA41-B39F-FD07F1ACE4A0}"/>
              </a:ext>
            </a:extLst>
          </p:cNvPr>
          <p:cNvCxnSpPr>
            <a:cxnSpLocks/>
            <a:stCxn id="155" idx="3"/>
            <a:endCxn id="156" idx="1"/>
          </p:cNvCxnSpPr>
          <p:nvPr/>
        </p:nvCxnSpPr>
        <p:spPr>
          <a:xfrm>
            <a:off x="5196114" y="4503519"/>
            <a:ext cx="2065136" cy="223077"/>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3EB42D81-2B7A-174D-A36D-15176508F1B1}"/>
              </a:ext>
            </a:extLst>
          </p:cNvPr>
          <p:cNvSpPr/>
          <p:nvPr/>
        </p:nvSpPr>
        <p:spPr>
          <a:xfrm>
            <a:off x="4279109" y="4397329"/>
            <a:ext cx="917005" cy="212379"/>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62C40586-C6C1-554B-9A23-56663089BBA0}"/>
              </a:ext>
            </a:extLst>
          </p:cNvPr>
          <p:cNvSpPr/>
          <p:nvPr/>
        </p:nvSpPr>
        <p:spPr>
          <a:xfrm>
            <a:off x="7261250" y="4631508"/>
            <a:ext cx="885058" cy="190175"/>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7" name="Straight Arrow Connector 156">
            <a:extLst>
              <a:ext uri="{FF2B5EF4-FFF2-40B4-BE49-F238E27FC236}">
                <a16:creationId xmlns:a16="http://schemas.microsoft.com/office/drawing/2014/main" id="{596489DC-24DE-9E4A-B94C-285313C708F0}"/>
              </a:ext>
            </a:extLst>
          </p:cNvPr>
          <p:cNvCxnSpPr>
            <a:cxnSpLocks/>
            <a:stCxn id="165" idx="3"/>
            <a:endCxn id="166" idx="0"/>
          </p:cNvCxnSpPr>
          <p:nvPr/>
        </p:nvCxnSpPr>
        <p:spPr>
          <a:xfrm>
            <a:off x="5048182" y="4726689"/>
            <a:ext cx="49757" cy="116888"/>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E65F0B51-8A9B-0744-88B9-6C04FD647FAB}"/>
              </a:ext>
            </a:extLst>
          </p:cNvPr>
          <p:cNvSpPr/>
          <p:nvPr/>
        </p:nvSpPr>
        <p:spPr>
          <a:xfrm>
            <a:off x="4285286" y="4633577"/>
            <a:ext cx="762896" cy="186224"/>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0EABB8B0-BE07-974D-90F9-5FEB3A53AC78}"/>
              </a:ext>
            </a:extLst>
          </p:cNvPr>
          <p:cNvSpPr/>
          <p:nvPr/>
        </p:nvSpPr>
        <p:spPr>
          <a:xfrm>
            <a:off x="4720453" y="4843577"/>
            <a:ext cx="754971" cy="18622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2A893873-8151-4541-9CA2-0AD0F1BF3F2B}"/>
              </a:ext>
            </a:extLst>
          </p:cNvPr>
          <p:cNvGrpSpPr/>
          <p:nvPr/>
        </p:nvGrpSpPr>
        <p:grpSpPr>
          <a:xfrm>
            <a:off x="4524693" y="2997473"/>
            <a:ext cx="2944743" cy="307777"/>
            <a:chOff x="4532435" y="3017405"/>
            <a:chExt cx="2944743" cy="307777"/>
          </a:xfrm>
        </p:grpSpPr>
        <p:sp>
          <p:nvSpPr>
            <p:cNvPr id="167" name="Rectangle 166">
              <a:extLst>
                <a:ext uri="{FF2B5EF4-FFF2-40B4-BE49-F238E27FC236}">
                  <a16:creationId xmlns:a16="http://schemas.microsoft.com/office/drawing/2014/main" id="{8018DB34-5420-5F45-9768-9A56A3C53ADD}"/>
                </a:ext>
              </a:extLst>
            </p:cNvPr>
            <p:cNvSpPr/>
            <p:nvPr/>
          </p:nvSpPr>
          <p:spPr>
            <a:xfrm>
              <a:off x="4532435" y="3053994"/>
              <a:ext cx="1188679" cy="238303"/>
            </a:xfrm>
            <a:prstGeom prst="rect">
              <a:avLst/>
            </a:prstGeom>
            <a:noFill/>
            <a:ln w="25400">
              <a:solidFill>
                <a:srgbClr val="FFC000"/>
              </a:solidFill>
            </a:ln>
            <a:effectLst>
              <a:glow>
                <a:srgbClr val="FF0000">
                  <a:alpha val="75000"/>
                </a:srgbClr>
              </a:glow>
            </a:effectLst>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757" b="1">
                <a:solidFill>
                  <a:schemeClr val="tx1"/>
                </a:solidFill>
                <a:latin typeface="Courier" pitchFamily="2" charset="0"/>
              </a:endParaRPr>
            </a:p>
          </p:txBody>
        </p:sp>
        <p:sp>
          <p:nvSpPr>
            <p:cNvPr id="168" name="TextBox 167">
              <a:extLst>
                <a:ext uri="{FF2B5EF4-FFF2-40B4-BE49-F238E27FC236}">
                  <a16:creationId xmlns:a16="http://schemas.microsoft.com/office/drawing/2014/main" id="{3B173E94-F133-F241-A46B-BC1ABEDA5083}"/>
                </a:ext>
              </a:extLst>
            </p:cNvPr>
            <p:cNvSpPr txBox="1"/>
            <p:nvPr/>
          </p:nvSpPr>
          <p:spPr>
            <a:xfrm>
              <a:off x="5727230" y="3017405"/>
              <a:ext cx="1749948" cy="307777"/>
            </a:xfrm>
            <a:prstGeom prst="rect">
              <a:avLst/>
            </a:prstGeom>
            <a:noFill/>
          </p:spPr>
          <p:txBody>
            <a:bodyPr wrap="square" rtlCol="0">
              <a:spAutoFit/>
            </a:bodyPr>
            <a:lstStyle/>
            <a:p>
              <a:pPr algn="ctr"/>
              <a:r>
                <a:rPr lang="en-US" sz="1400"/>
                <a:t>= NMA (long-latency)</a:t>
              </a:r>
            </a:p>
          </p:txBody>
        </p:sp>
      </p:grpSp>
      <p:cxnSp>
        <p:nvCxnSpPr>
          <p:cNvPr id="170" name="Straight Arrow Connector 169">
            <a:extLst>
              <a:ext uri="{FF2B5EF4-FFF2-40B4-BE49-F238E27FC236}">
                <a16:creationId xmlns:a16="http://schemas.microsoft.com/office/drawing/2014/main" id="{EE7B6FCB-7385-3149-A090-71CA7CECFF82}"/>
              </a:ext>
            </a:extLst>
          </p:cNvPr>
          <p:cNvCxnSpPr>
            <a:cxnSpLocks/>
            <a:stCxn id="171" idx="3"/>
            <a:endCxn id="172" idx="0"/>
          </p:cNvCxnSpPr>
          <p:nvPr/>
        </p:nvCxnSpPr>
        <p:spPr>
          <a:xfrm>
            <a:off x="4621923" y="4936690"/>
            <a:ext cx="220762" cy="104827"/>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88985A96-FCA1-C146-A6B3-E40E223A9C26}"/>
              </a:ext>
            </a:extLst>
          </p:cNvPr>
          <p:cNvSpPr/>
          <p:nvPr/>
        </p:nvSpPr>
        <p:spPr>
          <a:xfrm>
            <a:off x="4283762" y="4843578"/>
            <a:ext cx="338161" cy="18622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24E29E37-8BB8-DA4C-92C5-9F4FAF1339CE}"/>
              </a:ext>
            </a:extLst>
          </p:cNvPr>
          <p:cNvSpPr/>
          <p:nvPr/>
        </p:nvSpPr>
        <p:spPr>
          <a:xfrm>
            <a:off x="4489255" y="5041517"/>
            <a:ext cx="706859" cy="21185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3" name="Straight Arrow Connector 172">
            <a:extLst>
              <a:ext uri="{FF2B5EF4-FFF2-40B4-BE49-F238E27FC236}">
                <a16:creationId xmlns:a16="http://schemas.microsoft.com/office/drawing/2014/main" id="{9B8B8058-B94A-954D-838F-DDD88A182029}"/>
              </a:ext>
            </a:extLst>
          </p:cNvPr>
          <p:cNvCxnSpPr>
            <a:cxnSpLocks/>
            <a:stCxn id="174" idx="3"/>
            <a:endCxn id="175" idx="0"/>
          </p:cNvCxnSpPr>
          <p:nvPr/>
        </p:nvCxnSpPr>
        <p:spPr>
          <a:xfrm>
            <a:off x="6766560" y="5134630"/>
            <a:ext cx="238855" cy="120027"/>
          </a:xfrm>
          <a:prstGeom prst="straightConnector1">
            <a:avLst/>
          </a:prstGeom>
          <a:ln w="1905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26D2A78F-FF50-7C47-851E-3D4C94B00867}"/>
              </a:ext>
            </a:extLst>
          </p:cNvPr>
          <p:cNvSpPr/>
          <p:nvPr/>
        </p:nvSpPr>
        <p:spPr>
          <a:xfrm>
            <a:off x="6426457" y="5041518"/>
            <a:ext cx="340103" cy="186224"/>
          </a:xfrm>
          <a:prstGeom prst="rect">
            <a:avLst/>
          </a:prstGeom>
          <a:noFill/>
          <a:ln w="190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B7BB7193-7643-F74A-86B9-AC8D80E5F818}"/>
              </a:ext>
            </a:extLst>
          </p:cNvPr>
          <p:cNvSpPr/>
          <p:nvPr/>
        </p:nvSpPr>
        <p:spPr>
          <a:xfrm>
            <a:off x="6623966" y="5254657"/>
            <a:ext cx="762897" cy="223077"/>
          </a:xfrm>
          <a:prstGeom prst="rect">
            <a:avLst/>
          </a:prstGeom>
          <a:noFill/>
          <a:ln w="190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1B3C7D33-391D-4C46-A0A1-8CD9812D0872}"/>
              </a:ext>
            </a:extLst>
          </p:cNvPr>
          <p:cNvSpPr txBox="1"/>
          <p:nvPr/>
        </p:nvSpPr>
        <p:spPr>
          <a:xfrm>
            <a:off x="1188150" y="4282801"/>
            <a:ext cx="2287084" cy="738664"/>
          </a:xfrm>
          <a:prstGeom prst="rect">
            <a:avLst/>
          </a:prstGeom>
          <a:noFill/>
        </p:spPr>
        <p:txBody>
          <a:bodyPr wrap="square" rtlCol="0">
            <a:spAutoFit/>
          </a:bodyPr>
          <a:lstStyle/>
          <a:p>
            <a:pPr algn="ctr"/>
            <a:r>
              <a:rPr lang="en-US" sz="1400">
                <a:solidFill>
                  <a:srgbClr val="FF0000"/>
                </a:solidFill>
              </a:rPr>
              <a:t>Due to dependencies, each instruction must wait for the previous one to complete.</a:t>
            </a:r>
          </a:p>
        </p:txBody>
      </p:sp>
      <p:sp>
        <p:nvSpPr>
          <p:cNvPr id="43" name="Left Brace 42">
            <a:extLst>
              <a:ext uri="{FF2B5EF4-FFF2-40B4-BE49-F238E27FC236}">
                <a16:creationId xmlns:a16="http://schemas.microsoft.com/office/drawing/2014/main" id="{906D9BA8-D444-844F-B57B-4D209F09CB78}"/>
              </a:ext>
            </a:extLst>
          </p:cNvPr>
          <p:cNvSpPr/>
          <p:nvPr/>
        </p:nvSpPr>
        <p:spPr>
          <a:xfrm>
            <a:off x="3456346" y="3772424"/>
            <a:ext cx="251883" cy="1749397"/>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7" name="Straight Arrow Connector 176">
            <a:extLst>
              <a:ext uri="{FF2B5EF4-FFF2-40B4-BE49-F238E27FC236}">
                <a16:creationId xmlns:a16="http://schemas.microsoft.com/office/drawing/2014/main" id="{67E20BFD-CA87-714E-AAF5-B092F7CBBEDA}"/>
              </a:ext>
            </a:extLst>
          </p:cNvPr>
          <p:cNvCxnSpPr>
            <a:cxnSpLocks/>
          </p:cNvCxnSpPr>
          <p:nvPr/>
        </p:nvCxnSpPr>
        <p:spPr>
          <a:xfrm>
            <a:off x="1591522" y="2302735"/>
            <a:ext cx="29260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C6F3CFDE-6D1E-4F4E-AF65-1F7FB849200E}"/>
              </a:ext>
            </a:extLst>
          </p:cNvPr>
          <p:cNvCxnSpPr>
            <a:cxnSpLocks/>
          </p:cNvCxnSpPr>
          <p:nvPr/>
        </p:nvCxnSpPr>
        <p:spPr>
          <a:xfrm>
            <a:off x="1892597" y="2302735"/>
            <a:ext cx="292608" cy="1858"/>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5B5F3ADB-050F-6943-A3EC-1613ADBC8D63}"/>
              </a:ext>
            </a:extLst>
          </p:cNvPr>
          <p:cNvCxnSpPr>
            <a:cxnSpLocks/>
          </p:cNvCxnSpPr>
          <p:nvPr/>
        </p:nvCxnSpPr>
        <p:spPr>
          <a:xfrm>
            <a:off x="3068846" y="2306259"/>
            <a:ext cx="292608"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5EE8C491-BFBF-0249-9041-43FC75833A09}"/>
              </a:ext>
            </a:extLst>
          </p:cNvPr>
          <p:cNvCxnSpPr>
            <a:cxnSpLocks/>
          </p:cNvCxnSpPr>
          <p:nvPr/>
        </p:nvCxnSpPr>
        <p:spPr>
          <a:xfrm>
            <a:off x="3400365" y="2306259"/>
            <a:ext cx="293163" cy="208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B3A6B101-3F34-9840-B268-966491C63B58}"/>
              </a:ext>
            </a:extLst>
          </p:cNvPr>
          <p:cNvCxnSpPr>
            <a:cxnSpLocks/>
          </p:cNvCxnSpPr>
          <p:nvPr/>
        </p:nvCxnSpPr>
        <p:spPr>
          <a:xfrm>
            <a:off x="3989606" y="2308341"/>
            <a:ext cx="295218" cy="0"/>
          </a:xfrm>
          <a:prstGeom prst="straightConnector1">
            <a:avLst/>
          </a:prstGeom>
          <a:ln w="1905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46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153" grpId="0" animBg="1"/>
      <p:bldP spid="155" grpId="0" animBg="1"/>
      <p:bldP spid="156" grpId="0" animBg="1"/>
      <p:bldP spid="165" grpId="0" animBg="1"/>
      <p:bldP spid="166" grpId="0" animBg="1"/>
      <p:bldP spid="171" grpId="0" animBg="1"/>
      <p:bldP spid="172" grpId="0" animBg="1"/>
      <p:bldP spid="174" grpId="0" animBg="1"/>
      <p:bldP spid="175" grpId="0" animBg="1"/>
      <p:bldP spid="176" grpId="0"/>
      <p:bldP spid="4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143">
            <a:extLst>
              <a:ext uri="{FF2B5EF4-FFF2-40B4-BE49-F238E27FC236}">
                <a16:creationId xmlns:a16="http://schemas.microsoft.com/office/drawing/2014/main" id="{33FB8CA5-0F63-2248-AD6A-C1609E511CCF}"/>
              </a:ext>
            </a:extLst>
          </p:cNvPr>
          <p:cNvSpPr/>
          <p:nvPr/>
        </p:nvSpPr>
        <p:spPr>
          <a:xfrm>
            <a:off x="4484163" y="5207211"/>
            <a:ext cx="613147" cy="15183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058FA9-4CF3-3743-9A66-8A0EF32B9260}"/>
              </a:ext>
            </a:extLst>
          </p:cNvPr>
          <p:cNvSpPr>
            <a:spLocks noGrp="1"/>
          </p:cNvSpPr>
          <p:nvPr>
            <p:ph type="title"/>
          </p:nvPr>
        </p:nvSpPr>
        <p:spPr/>
        <p:txBody>
          <a:bodyPr>
            <a:normAutofit/>
          </a:bodyPr>
          <a:lstStyle/>
          <a:p>
            <a:r>
              <a:rPr lang="en-US" err="1"/>
              <a:t>GraphAttack</a:t>
            </a:r>
            <a:r>
              <a:rPr lang="en-US"/>
              <a:t>! Tolerates Latency in Graph Applications by Making NMAs Asynchronous</a:t>
            </a:r>
          </a:p>
        </p:txBody>
      </p:sp>
      <p:sp>
        <p:nvSpPr>
          <p:cNvPr id="3" name="Slide Number Placeholder 2">
            <a:extLst>
              <a:ext uri="{FF2B5EF4-FFF2-40B4-BE49-F238E27FC236}">
                <a16:creationId xmlns:a16="http://schemas.microsoft.com/office/drawing/2014/main" id="{BFDD37E7-6AB2-CA4A-BBB7-03D595D37648}"/>
              </a:ext>
            </a:extLst>
          </p:cNvPr>
          <p:cNvSpPr>
            <a:spLocks noGrp="1"/>
          </p:cNvSpPr>
          <p:nvPr>
            <p:ph type="sldNum" sz="quarter" idx="12"/>
          </p:nvPr>
        </p:nvSpPr>
        <p:spPr/>
        <p:txBody>
          <a:bodyPr/>
          <a:lstStyle/>
          <a:p>
            <a:fld id="{F1C86DD8-8ACC-4449-835C-8FB67FE75D39}" type="slidenum">
              <a:rPr lang="en-US" smtClean="0"/>
              <a:t>52</a:t>
            </a:fld>
            <a:endParaRPr lang="en-US"/>
          </a:p>
        </p:txBody>
      </p:sp>
      <p:sp>
        <p:nvSpPr>
          <p:cNvPr id="75" name="Content Placeholder 2">
            <a:extLst>
              <a:ext uri="{FF2B5EF4-FFF2-40B4-BE49-F238E27FC236}">
                <a16:creationId xmlns:a16="http://schemas.microsoft.com/office/drawing/2014/main" id="{2BDB73FA-21BC-AE41-B720-72D037891999}"/>
              </a:ext>
            </a:extLst>
          </p:cNvPr>
          <p:cNvSpPr txBox="1">
            <a:spLocks/>
          </p:cNvSpPr>
          <p:nvPr/>
        </p:nvSpPr>
        <p:spPr>
          <a:xfrm>
            <a:off x="10038713" y="3799690"/>
            <a:ext cx="322823" cy="150275"/>
          </a:xfrm>
          <a:prstGeom prst="rect">
            <a:avLst/>
          </a:prstGeom>
          <a:noFill/>
          <a:ln w="19050">
            <a:noFill/>
          </a:ln>
        </p:spPr>
        <p:txBody>
          <a:bodyPr lIns="0" rIns="0">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50" i="1">
                <a:latin typeface="Calibri" panose="020F0502020204030204" pitchFamily="34" charset="0"/>
                <a:cs typeface="Calibri" panose="020F0502020204030204" pitchFamily="34" charset="0"/>
              </a:rPr>
              <a:t>time</a:t>
            </a:r>
            <a:endParaRPr lang="en-US" sz="1050">
              <a:latin typeface="Calibri" panose="020F0502020204030204" pitchFamily="34" charset="0"/>
              <a:cs typeface="Calibri" panose="020F0502020204030204" pitchFamily="34" charset="0"/>
            </a:endParaRPr>
          </a:p>
        </p:txBody>
      </p:sp>
      <p:sp>
        <p:nvSpPr>
          <p:cNvPr id="78" name="Content Placeholder 2">
            <a:extLst>
              <a:ext uri="{FF2B5EF4-FFF2-40B4-BE49-F238E27FC236}">
                <a16:creationId xmlns:a16="http://schemas.microsoft.com/office/drawing/2014/main" id="{CC900B4D-DD4E-1B42-A9B7-9E4684242CBE}"/>
              </a:ext>
            </a:extLst>
          </p:cNvPr>
          <p:cNvSpPr txBox="1">
            <a:spLocks/>
          </p:cNvSpPr>
          <p:nvPr/>
        </p:nvSpPr>
        <p:spPr>
          <a:xfrm rot="16200000">
            <a:off x="730307" y="2982843"/>
            <a:ext cx="469762" cy="253976"/>
          </a:xfrm>
          <a:prstGeom prst="rect">
            <a:avLst/>
          </a:prstGeom>
          <a:noFill/>
          <a:ln w="19050">
            <a:noFill/>
          </a:ln>
        </p:spPr>
        <p:txBody>
          <a:bodyPr lIns="0" rIns="0">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50" i="1">
                <a:latin typeface="Calibri" panose="020F0502020204030204" pitchFamily="34" charset="0"/>
                <a:cs typeface="Calibri" panose="020F0502020204030204" pitchFamily="34" charset="0"/>
              </a:rPr>
              <a:t>Supply</a:t>
            </a:r>
            <a:endParaRPr lang="en-US" sz="1050">
              <a:solidFill>
                <a:srgbClr val="FF0000"/>
              </a:solidFill>
              <a:latin typeface="Calibri" panose="020F0502020204030204" pitchFamily="34" charset="0"/>
              <a:cs typeface="Calibri" panose="020F0502020204030204" pitchFamily="34" charset="0"/>
            </a:endParaRPr>
          </a:p>
        </p:txBody>
      </p:sp>
      <p:sp>
        <p:nvSpPr>
          <p:cNvPr id="79" name="Content Placeholder 2">
            <a:extLst>
              <a:ext uri="{FF2B5EF4-FFF2-40B4-BE49-F238E27FC236}">
                <a16:creationId xmlns:a16="http://schemas.microsoft.com/office/drawing/2014/main" id="{8C9BC2FE-A5F5-4142-A1A9-43563D2D07ED}"/>
              </a:ext>
            </a:extLst>
          </p:cNvPr>
          <p:cNvSpPr txBox="1">
            <a:spLocks/>
          </p:cNvSpPr>
          <p:nvPr/>
        </p:nvSpPr>
        <p:spPr>
          <a:xfrm rot="16200000">
            <a:off x="683759" y="3508037"/>
            <a:ext cx="512999" cy="204114"/>
          </a:xfrm>
          <a:prstGeom prst="rect">
            <a:avLst/>
          </a:prstGeom>
          <a:noFill/>
          <a:ln w="19050">
            <a:noFill/>
          </a:ln>
        </p:spPr>
        <p:txBody>
          <a:bodyPr lIns="0" rIns="0">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50" i="1">
                <a:latin typeface="Calibri" panose="020F0502020204030204" pitchFamily="34" charset="0"/>
                <a:cs typeface="Calibri" panose="020F0502020204030204" pitchFamily="34" charset="0"/>
              </a:rPr>
              <a:t>Compute</a:t>
            </a:r>
            <a:endParaRPr lang="en-US" sz="1050">
              <a:latin typeface="Calibri" panose="020F0502020204030204" pitchFamily="34" charset="0"/>
              <a:cs typeface="Calibri" panose="020F0502020204030204" pitchFamily="34" charset="0"/>
            </a:endParaRPr>
          </a:p>
        </p:txBody>
      </p:sp>
      <p:cxnSp>
        <p:nvCxnSpPr>
          <p:cNvPr id="80" name="Straight Connector 79">
            <a:extLst>
              <a:ext uri="{FF2B5EF4-FFF2-40B4-BE49-F238E27FC236}">
                <a16:creationId xmlns:a16="http://schemas.microsoft.com/office/drawing/2014/main" id="{35FB5ACA-B07C-4B41-B95A-A3D456F996D1}"/>
              </a:ext>
            </a:extLst>
          </p:cNvPr>
          <p:cNvCxnSpPr>
            <a:cxnSpLocks/>
          </p:cNvCxnSpPr>
          <p:nvPr/>
        </p:nvCxnSpPr>
        <p:spPr>
          <a:xfrm>
            <a:off x="1051750" y="3350166"/>
            <a:ext cx="9165400" cy="2255"/>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6" name="Elbow Connector 85">
            <a:extLst>
              <a:ext uri="{FF2B5EF4-FFF2-40B4-BE49-F238E27FC236}">
                <a16:creationId xmlns:a16="http://schemas.microsoft.com/office/drawing/2014/main" id="{DCD750F7-C933-3B4B-A734-BEBC7683D972}"/>
              </a:ext>
            </a:extLst>
          </p:cNvPr>
          <p:cNvCxnSpPr>
            <a:cxnSpLocks/>
          </p:cNvCxnSpPr>
          <p:nvPr/>
        </p:nvCxnSpPr>
        <p:spPr>
          <a:xfrm>
            <a:off x="1042316" y="3049736"/>
            <a:ext cx="9319220" cy="667224"/>
          </a:xfrm>
          <a:prstGeom prst="bentConnector3">
            <a:avLst>
              <a:gd name="adj1" fmla="val 54"/>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Content Placeholder 2">
            <a:extLst>
              <a:ext uri="{FF2B5EF4-FFF2-40B4-BE49-F238E27FC236}">
                <a16:creationId xmlns:a16="http://schemas.microsoft.com/office/drawing/2014/main" id="{8E3C30DE-4841-564C-9382-9873A7E58C0B}"/>
              </a:ext>
            </a:extLst>
          </p:cNvPr>
          <p:cNvSpPr txBox="1">
            <a:spLocks/>
          </p:cNvSpPr>
          <p:nvPr/>
        </p:nvSpPr>
        <p:spPr>
          <a:xfrm>
            <a:off x="1034294" y="3746393"/>
            <a:ext cx="9791258" cy="191461"/>
          </a:xfrm>
          <a:prstGeom prst="rect">
            <a:avLst/>
          </a:prstGeom>
          <a:noFill/>
          <a:ln w="19050">
            <a:no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a:latin typeface="Calibri" panose="020F0502020204030204" pitchFamily="34" charset="0"/>
                <a:cs typeface="Calibri" panose="020F0502020204030204" pitchFamily="34" charset="0"/>
              </a:rPr>
              <a:t>(b) </a:t>
            </a:r>
            <a:r>
              <a:rPr lang="en-US" sz="1400" err="1">
                <a:latin typeface="Calibri" panose="020F0502020204030204" pitchFamily="34" charset="0"/>
                <a:cs typeface="Calibri" panose="020F0502020204030204" pitchFamily="34" charset="0"/>
              </a:rPr>
              <a:t>DeSC</a:t>
            </a:r>
            <a:endParaRPr lang="en-US" sz="1400">
              <a:latin typeface="Calibri" panose="020F0502020204030204" pitchFamily="34" charset="0"/>
              <a:cs typeface="Calibri" panose="020F0502020204030204" pitchFamily="34" charset="0"/>
            </a:endParaRPr>
          </a:p>
          <a:p>
            <a:endParaRPr lang="en-US" sz="1050">
              <a:latin typeface="Calibri" panose="020F0502020204030204" pitchFamily="34" charset="0"/>
              <a:cs typeface="Calibri" panose="020F0502020204030204" pitchFamily="34" charset="0"/>
            </a:endParaRPr>
          </a:p>
        </p:txBody>
      </p:sp>
      <p:sp>
        <p:nvSpPr>
          <p:cNvPr id="105" name="Rectangle 104">
            <a:extLst>
              <a:ext uri="{FF2B5EF4-FFF2-40B4-BE49-F238E27FC236}">
                <a16:creationId xmlns:a16="http://schemas.microsoft.com/office/drawing/2014/main" id="{AF75516C-1FFA-A747-81E7-D876C79CC172}"/>
              </a:ext>
            </a:extLst>
          </p:cNvPr>
          <p:cNvSpPr/>
          <p:nvPr/>
        </p:nvSpPr>
        <p:spPr>
          <a:xfrm>
            <a:off x="1153072" y="3052902"/>
            <a:ext cx="596523" cy="24041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LD</a:t>
            </a:r>
            <a:r>
              <a:rPr lang="en-US" sz="757">
                <a:solidFill>
                  <a:schemeClr val="tx1"/>
                </a:solidFill>
                <a:latin typeface="Courier" pitchFamily="2" charset="0"/>
              </a:rPr>
              <a:t>(</a:t>
            </a:r>
            <a:r>
              <a:rPr lang="en-US" sz="757" err="1">
                <a:solidFill>
                  <a:schemeClr val="tx1"/>
                </a:solidFill>
                <a:latin typeface="Courier" pitchFamily="2" charset="0"/>
              </a:rPr>
              <a:t>dist</a:t>
            </a:r>
            <a:r>
              <a:rPr lang="en-US" sz="757">
                <a:solidFill>
                  <a:schemeClr val="tx1"/>
                </a:solidFill>
                <a:latin typeface="Courier" pitchFamily="2" charset="0"/>
              </a:rPr>
              <a:t>)</a:t>
            </a:r>
            <a:endParaRPr lang="en-US" sz="757" b="1">
              <a:solidFill>
                <a:schemeClr val="tx1"/>
              </a:solidFill>
              <a:latin typeface="Courier" pitchFamily="2" charset="0"/>
            </a:endParaRPr>
          </a:p>
        </p:txBody>
      </p:sp>
      <p:sp>
        <p:nvSpPr>
          <p:cNvPr id="106" name="Rectangle 105">
            <a:extLst>
              <a:ext uri="{FF2B5EF4-FFF2-40B4-BE49-F238E27FC236}">
                <a16:creationId xmlns:a16="http://schemas.microsoft.com/office/drawing/2014/main" id="{75BED374-99D3-1E4B-80CC-017DE66C0CDD}"/>
              </a:ext>
            </a:extLst>
          </p:cNvPr>
          <p:cNvSpPr/>
          <p:nvPr/>
        </p:nvSpPr>
        <p:spPr>
          <a:xfrm>
            <a:off x="3225190" y="3052238"/>
            <a:ext cx="293894" cy="240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if</a:t>
            </a:r>
          </a:p>
        </p:txBody>
      </p:sp>
      <p:sp>
        <p:nvSpPr>
          <p:cNvPr id="107" name="Rectangle 106">
            <a:extLst>
              <a:ext uri="{FF2B5EF4-FFF2-40B4-BE49-F238E27FC236}">
                <a16:creationId xmlns:a16="http://schemas.microsoft.com/office/drawing/2014/main" id="{CB26B5B6-2F9A-E449-A78A-998D2642A259}"/>
              </a:ext>
            </a:extLst>
          </p:cNvPr>
          <p:cNvSpPr/>
          <p:nvPr/>
        </p:nvSpPr>
        <p:spPr>
          <a:xfrm>
            <a:off x="3519085" y="3053067"/>
            <a:ext cx="596523" cy="23997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RMW_ADD</a:t>
            </a:r>
          </a:p>
        </p:txBody>
      </p:sp>
      <p:sp>
        <p:nvSpPr>
          <p:cNvPr id="108" name="Rectangle 107">
            <a:extLst>
              <a:ext uri="{FF2B5EF4-FFF2-40B4-BE49-F238E27FC236}">
                <a16:creationId xmlns:a16="http://schemas.microsoft.com/office/drawing/2014/main" id="{921F1A7F-B37C-8A40-B910-B28F627537D3}"/>
              </a:ext>
            </a:extLst>
          </p:cNvPr>
          <p:cNvSpPr/>
          <p:nvPr/>
        </p:nvSpPr>
        <p:spPr>
          <a:xfrm>
            <a:off x="4117765" y="3052838"/>
            <a:ext cx="596523" cy="2402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ST_ADDR</a:t>
            </a:r>
            <a:r>
              <a:rPr lang="en-US" sz="757">
                <a:solidFill>
                  <a:schemeClr val="tx1"/>
                </a:solidFill>
                <a:latin typeface="Courier" pitchFamily="2" charset="0"/>
              </a:rPr>
              <a:t>(n)</a:t>
            </a:r>
            <a:endParaRPr lang="en-US" sz="757" b="1">
              <a:solidFill>
                <a:schemeClr val="tx1"/>
              </a:solidFill>
              <a:latin typeface="Courier" pitchFamily="2" charset="0"/>
            </a:endParaRPr>
          </a:p>
        </p:txBody>
      </p:sp>
      <p:sp>
        <p:nvSpPr>
          <p:cNvPr id="109" name="Rectangle 108">
            <a:extLst>
              <a:ext uri="{FF2B5EF4-FFF2-40B4-BE49-F238E27FC236}">
                <a16:creationId xmlns:a16="http://schemas.microsoft.com/office/drawing/2014/main" id="{40EF989B-A80D-8242-8196-B4DF24BD5303}"/>
              </a:ext>
            </a:extLst>
          </p:cNvPr>
          <p:cNvSpPr/>
          <p:nvPr/>
        </p:nvSpPr>
        <p:spPr>
          <a:xfrm>
            <a:off x="1749595" y="3412881"/>
            <a:ext cx="293894" cy="2401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add</a:t>
            </a:r>
          </a:p>
        </p:txBody>
      </p:sp>
      <p:sp>
        <p:nvSpPr>
          <p:cNvPr id="110" name="Rectangle 109">
            <a:extLst>
              <a:ext uri="{FF2B5EF4-FFF2-40B4-BE49-F238E27FC236}">
                <a16:creationId xmlns:a16="http://schemas.microsoft.com/office/drawing/2014/main" id="{D234440D-4476-3649-96D1-DD5B139E8900}"/>
              </a:ext>
            </a:extLst>
          </p:cNvPr>
          <p:cNvSpPr/>
          <p:nvPr/>
        </p:nvSpPr>
        <p:spPr>
          <a:xfrm>
            <a:off x="5916725" y="3056620"/>
            <a:ext cx="293894" cy="240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if</a:t>
            </a:r>
          </a:p>
        </p:txBody>
      </p:sp>
      <p:sp>
        <p:nvSpPr>
          <p:cNvPr id="111" name="Rectangle 110">
            <a:extLst>
              <a:ext uri="{FF2B5EF4-FFF2-40B4-BE49-F238E27FC236}">
                <a16:creationId xmlns:a16="http://schemas.microsoft.com/office/drawing/2014/main" id="{1A7FE390-F4B8-074C-92C1-ED8D9CF6D154}"/>
              </a:ext>
            </a:extLst>
          </p:cNvPr>
          <p:cNvSpPr/>
          <p:nvPr/>
        </p:nvSpPr>
        <p:spPr>
          <a:xfrm>
            <a:off x="6210619" y="3057449"/>
            <a:ext cx="596523" cy="23997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RMW_ADD</a:t>
            </a:r>
          </a:p>
        </p:txBody>
      </p:sp>
      <p:sp>
        <p:nvSpPr>
          <p:cNvPr id="112" name="Rectangle 111">
            <a:extLst>
              <a:ext uri="{FF2B5EF4-FFF2-40B4-BE49-F238E27FC236}">
                <a16:creationId xmlns:a16="http://schemas.microsoft.com/office/drawing/2014/main" id="{471FEEC0-6776-6544-B6A5-5E6680B40736}"/>
              </a:ext>
            </a:extLst>
          </p:cNvPr>
          <p:cNvSpPr/>
          <p:nvPr/>
        </p:nvSpPr>
        <p:spPr>
          <a:xfrm>
            <a:off x="6809299" y="3057220"/>
            <a:ext cx="596523" cy="2402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ST_ADDR</a:t>
            </a:r>
            <a:r>
              <a:rPr lang="en-US" sz="757">
                <a:solidFill>
                  <a:schemeClr val="tx1"/>
                </a:solidFill>
                <a:latin typeface="Courier" pitchFamily="2" charset="0"/>
              </a:rPr>
              <a:t>(n)</a:t>
            </a:r>
            <a:endParaRPr lang="en-US" sz="757" b="1">
              <a:solidFill>
                <a:schemeClr val="tx1"/>
              </a:solidFill>
              <a:latin typeface="Courier" pitchFamily="2" charset="0"/>
            </a:endParaRPr>
          </a:p>
        </p:txBody>
      </p:sp>
      <p:sp>
        <p:nvSpPr>
          <p:cNvPr id="113" name="Rectangle 112">
            <a:extLst>
              <a:ext uri="{FF2B5EF4-FFF2-40B4-BE49-F238E27FC236}">
                <a16:creationId xmlns:a16="http://schemas.microsoft.com/office/drawing/2014/main" id="{44D66768-69AF-5743-A4A4-3B6049138F44}"/>
              </a:ext>
            </a:extLst>
          </p:cNvPr>
          <p:cNvSpPr/>
          <p:nvPr/>
        </p:nvSpPr>
        <p:spPr>
          <a:xfrm>
            <a:off x="3814714" y="3407246"/>
            <a:ext cx="293894" cy="2401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add</a:t>
            </a:r>
          </a:p>
        </p:txBody>
      </p:sp>
      <p:sp>
        <p:nvSpPr>
          <p:cNvPr id="114" name="Rectangle 113">
            <a:extLst>
              <a:ext uri="{FF2B5EF4-FFF2-40B4-BE49-F238E27FC236}">
                <a16:creationId xmlns:a16="http://schemas.microsoft.com/office/drawing/2014/main" id="{FE679F6E-DBB5-5E4C-B832-DB055BE2BDCC}"/>
              </a:ext>
            </a:extLst>
          </p:cNvPr>
          <p:cNvSpPr/>
          <p:nvPr/>
        </p:nvSpPr>
        <p:spPr>
          <a:xfrm>
            <a:off x="8604330" y="3060893"/>
            <a:ext cx="293894" cy="240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if</a:t>
            </a:r>
          </a:p>
        </p:txBody>
      </p:sp>
      <p:sp>
        <p:nvSpPr>
          <p:cNvPr id="115" name="Rectangle 114">
            <a:extLst>
              <a:ext uri="{FF2B5EF4-FFF2-40B4-BE49-F238E27FC236}">
                <a16:creationId xmlns:a16="http://schemas.microsoft.com/office/drawing/2014/main" id="{96A6C3CA-D005-1947-9F93-7E0E8AE79687}"/>
              </a:ext>
            </a:extLst>
          </p:cNvPr>
          <p:cNvSpPr/>
          <p:nvPr/>
        </p:nvSpPr>
        <p:spPr>
          <a:xfrm>
            <a:off x="8898224" y="3061721"/>
            <a:ext cx="596523" cy="23997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RMW_ADD</a:t>
            </a:r>
          </a:p>
        </p:txBody>
      </p:sp>
      <p:sp>
        <p:nvSpPr>
          <p:cNvPr id="116" name="Rectangle 115">
            <a:extLst>
              <a:ext uri="{FF2B5EF4-FFF2-40B4-BE49-F238E27FC236}">
                <a16:creationId xmlns:a16="http://schemas.microsoft.com/office/drawing/2014/main" id="{DF73D226-B546-BF42-B9F5-A4D42A0C3A7C}"/>
              </a:ext>
            </a:extLst>
          </p:cNvPr>
          <p:cNvSpPr/>
          <p:nvPr/>
        </p:nvSpPr>
        <p:spPr>
          <a:xfrm>
            <a:off x="9496904" y="3061492"/>
            <a:ext cx="596523" cy="2402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ST_ADDR</a:t>
            </a:r>
            <a:r>
              <a:rPr lang="en-US" sz="757">
                <a:solidFill>
                  <a:schemeClr val="tx1"/>
                </a:solidFill>
                <a:latin typeface="Courier" pitchFamily="2" charset="0"/>
              </a:rPr>
              <a:t>(n)</a:t>
            </a:r>
            <a:endParaRPr lang="en-US" sz="757" b="1">
              <a:solidFill>
                <a:schemeClr val="tx1"/>
              </a:solidFill>
              <a:latin typeface="Courier" pitchFamily="2" charset="0"/>
            </a:endParaRPr>
          </a:p>
        </p:txBody>
      </p:sp>
      <p:sp>
        <p:nvSpPr>
          <p:cNvPr id="117" name="Rectangle 116">
            <a:extLst>
              <a:ext uri="{FF2B5EF4-FFF2-40B4-BE49-F238E27FC236}">
                <a16:creationId xmlns:a16="http://schemas.microsoft.com/office/drawing/2014/main" id="{65B901E1-6EDB-2648-AF14-C9E62BAD6D40}"/>
              </a:ext>
            </a:extLst>
          </p:cNvPr>
          <p:cNvSpPr/>
          <p:nvPr/>
        </p:nvSpPr>
        <p:spPr>
          <a:xfrm>
            <a:off x="6503934" y="3409217"/>
            <a:ext cx="293894" cy="2401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add</a:t>
            </a:r>
          </a:p>
        </p:txBody>
      </p:sp>
      <p:sp>
        <p:nvSpPr>
          <p:cNvPr id="138" name="Rectangle 137">
            <a:extLst>
              <a:ext uri="{FF2B5EF4-FFF2-40B4-BE49-F238E27FC236}">
                <a16:creationId xmlns:a16="http://schemas.microsoft.com/office/drawing/2014/main" id="{21D60B06-D97D-504B-A296-9E289C4DE9B2}"/>
              </a:ext>
            </a:extLst>
          </p:cNvPr>
          <p:cNvSpPr/>
          <p:nvPr/>
        </p:nvSpPr>
        <p:spPr>
          <a:xfrm>
            <a:off x="2044594" y="3052733"/>
            <a:ext cx="1178300" cy="231939"/>
          </a:xfrm>
          <a:prstGeom prst="rect">
            <a:avLst/>
          </a:prstGeom>
          <a:noFill/>
          <a:ln w="25400">
            <a:solidFill>
              <a:srgbClr val="FFC000"/>
            </a:solidFill>
          </a:ln>
          <a:effectLst>
            <a:glow>
              <a:srgbClr val="FF0000">
                <a:alpha val="75000"/>
              </a:srgbClr>
            </a:glow>
          </a:effectLst>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RMW_MIN</a:t>
            </a:r>
          </a:p>
        </p:txBody>
      </p:sp>
      <p:sp>
        <p:nvSpPr>
          <p:cNvPr id="139" name="Rectangle 138">
            <a:extLst>
              <a:ext uri="{FF2B5EF4-FFF2-40B4-BE49-F238E27FC236}">
                <a16:creationId xmlns:a16="http://schemas.microsoft.com/office/drawing/2014/main" id="{AA82C312-0BC7-0E43-A3BC-0C3C13A2C6FB}"/>
              </a:ext>
            </a:extLst>
          </p:cNvPr>
          <p:cNvSpPr/>
          <p:nvPr/>
        </p:nvSpPr>
        <p:spPr>
          <a:xfrm>
            <a:off x="4719776" y="3054832"/>
            <a:ext cx="1188679" cy="231939"/>
          </a:xfrm>
          <a:prstGeom prst="rect">
            <a:avLst/>
          </a:prstGeom>
          <a:noFill/>
          <a:ln w="25400">
            <a:solidFill>
              <a:srgbClr val="FFC000"/>
            </a:solidFill>
          </a:ln>
          <a:effectLst>
            <a:glow>
              <a:srgbClr val="FF0000">
                <a:alpha val="75000"/>
              </a:srgbClr>
            </a:glow>
          </a:effectLst>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RMW_MIN</a:t>
            </a:r>
          </a:p>
        </p:txBody>
      </p:sp>
      <p:sp>
        <p:nvSpPr>
          <p:cNvPr id="140" name="Rectangle 139">
            <a:extLst>
              <a:ext uri="{FF2B5EF4-FFF2-40B4-BE49-F238E27FC236}">
                <a16:creationId xmlns:a16="http://schemas.microsoft.com/office/drawing/2014/main" id="{6AEB7EE7-BB35-2742-A97B-E7387AA039D0}"/>
              </a:ext>
            </a:extLst>
          </p:cNvPr>
          <p:cNvSpPr/>
          <p:nvPr/>
        </p:nvSpPr>
        <p:spPr>
          <a:xfrm>
            <a:off x="7409126" y="3056251"/>
            <a:ext cx="1188679" cy="231939"/>
          </a:xfrm>
          <a:prstGeom prst="rect">
            <a:avLst/>
          </a:prstGeom>
          <a:noFill/>
          <a:ln w="25400">
            <a:solidFill>
              <a:srgbClr val="FFC000"/>
            </a:solidFill>
          </a:ln>
          <a:effectLst>
            <a:glow>
              <a:srgbClr val="FF0000">
                <a:alpha val="75000"/>
              </a:srgbClr>
            </a:glow>
          </a:effectLst>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RMW_MIN</a:t>
            </a:r>
          </a:p>
        </p:txBody>
      </p:sp>
      <p:sp>
        <p:nvSpPr>
          <p:cNvPr id="95" name="Rectangle 94">
            <a:extLst>
              <a:ext uri="{FF2B5EF4-FFF2-40B4-BE49-F238E27FC236}">
                <a16:creationId xmlns:a16="http://schemas.microsoft.com/office/drawing/2014/main" id="{957BA427-A48E-9C4E-B2E7-C35BA716F4D7}"/>
              </a:ext>
            </a:extLst>
          </p:cNvPr>
          <p:cNvSpPr/>
          <p:nvPr/>
        </p:nvSpPr>
        <p:spPr>
          <a:xfrm>
            <a:off x="3225190" y="3407756"/>
            <a:ext cx="293894" cy="240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if</a:t>
            </a:r>
          </a:p>
        </p:txBody>
      </p:sp>
      <p:sp>
        <p:nvSpPr>
          <p:cNvPr id="124" name="Rectangle 123">
            <a:extLst>
              <a:ext uri="{FF2B5EF4-FFF2-40B4-BE49-F238E27FC236}">
                <a16:creationId xmlns:a16="http://schemas.microsoft.com/office/drawing/2014/main" id="{8CEE848D-1D23-0947-AAB0-3043E592ADB7}"/>
              </a:ext>
            </a:extLst>
          </p:cNvPr>
          <p:cNvSpPr/>
          <p:nvPr/>
        </p:nvSpPr>
        <p:spPr>
          <a:xfrm>
            <a:off x="5911814" y="3406940"/>
            <a:ext cx="293894" cy="240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if</a:t>
            </a:r>
          </a:p>
        </p:txBody>
      </p:sp>
      <p:sp>
        <p:nvSpPr>
          <p:cNvPr id="125" name="Rectangle 124">
            <a:extLst>
              <a:ext uri="{FF2B5EF4-FFF2-40B4-BE49-F238E27FC236}">
                <a16:creationId xmlns:a16="http://schemas.microsoft.com/office/drawing/2014/main" id="{716E3B2F-A29D-9E4D-8FAD-04E243053D85}"/>
              </a:ext>
            </a:extLst>
          </p:cNvPr>
          <p:cNvSpPr/>
          <p:nvPr/>
        </p:nvSpPr>
        <p:spPr>
          <a:xfrm>
            <a:off x="8604330" y="3404783"/>
            <a:ext cx="293894" cy="240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if</a:t>
            </a:r>
          </a:p>
        </p:txBody>
      </p:sp>
      <p:sp>
        <p:nvSpPr>
          <p:cNvPr id="126" name="Rectangle 125">
            <a:extLst>
              <a:ext uri="{FF2B5EF4-FFF2-40B4-BE49-F238E27FC236}">
                <a16:creationId xmlns:a16="http://schemas.microsoft.com/office/drawing/2014/main" id="{61063C73-8782-864B-B685-84DAFF593719}"/>
              </a:ext>
            </a:extLst>
          </p:cNvPr>
          <p:cNvSpPr/>
          <p:nvPr/>
        </p:nvSpPr>
        <p:spPr>
          <a:xfrm>
            <a:off x="3518353" y="3409838"/>
            <a:ext cx="293894" cy="240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SV</a:t>
            </a:r>
            <a:r>
              <a:rPr lang="en-US" sz="757">
                <a:solidFill>
                  <a:schemeClr val="tx1"/>
                </a:solidFill>
                <a:latin typeface="Courier" pitchFamily="2" charset="0"/>
              </a:rPr>
              <a:t>(n)</a:t>
            </a:r>
          </a:p>
        </p:txBody>
      </p:sp>
      <p:sp>
        <p:nvSpPr>
          <p:cNvPr id="128" name="Rectangle 127">
            <a:extLst>
              <a:ext uri="{FF2B5EF4-FFF2-40B4-BE49-F238E27FC236}">
                <a16:creationId xmlns:a16="http://schemas.microsoft.com/office/drawing/2014/main" id="{9A7EBE0C-BEA2-E14B-87A2-CB3B818E4C11}"/>
              </a:ext>
            </a:extLst>
          </p:cNvPr>
          <p:cNvSpPr/>
          <p:nvPr/>
        </p:nvSpPr>
        <p:spPr>
          <a:xfrm>
            <a:off x="6208442" y="3406259"/>
            <a:ext cx="293894" cy="240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SV</a:t>
            </a:r>
            <a:r>
              <a:rPr lang="en-US" sz="757">
                <a:solidFill>
                  <a:schemeClr val="tx1"/>
                </a:solidFill>
                <a:latin typeface="Courier" pitchFamily="2" charset="0"/>
              </a:rPr>
              <a:t>(n)</a:t>
            </a:r>
          </a:p>
        </p:txBody>
      </p:sp>
      <p:sp>
        <p:nvSpPr>
          <p:cNvPr id="129" name="Rectangle 128">
            <a:extLst>
              <a:ext uri="{FF2B5EF4-FFF2-40B4-BE49-F238E27FC236}">
                <a16:creationId xmlns:a16="http://schemas.microsoft.com/office/drawing/2014/main" id="{AE1570F5-1DC4-2040-828A-C0BE35FA7621}"/>
              </a:ext>
            </a:extLst>
          </p:cNvPr>
          <p:cNvSpPr/>
          <p:nvPr/>
        </p:nvSpPr>
        <p:spPr>
          <a:xfrm>
            <a:off x="8897493" y="3404783"/>
            <a:ext cx="293894" cy="240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SV</a:t>
            </a:r>
            <a:r>
              <a:rPr lang="en-US" sz="757">
                <a:solidFill>
                  <a:schemeClr val="tx1"/>
                </a:solidFill>
                <a:latin typeface="Courier" pitchFamily="2" charset="0"/>
              </a:rPr>
              <a:t>(n)</a:t>
            </a:r>
          </a:p>
        </p:txBody>
      </p:sp>
      <p:grpSp>
        <p:nvGrpSpPr>
          <p:cNvPr id="6" name="Group 5">
            <a:extLst>
              <a:ext uri="{FF2B5EF4-FFF2-40B4-BE49-F238E27FC236}">
                <a16:creationId xmlns:a16="http://schemas.microsoft.com/office/drawing/2014/main" id="{F4C76256-C851-0A4E-850E-38F9EB814BBA}"/>
              </a:ext>
            </a:extLst>
          </p:cNvPr>
          <p:cNvGrpSpPr/>
          <p:nvPr/>
        </p:nvGrpSpPr>
        <p:grpSpPr>
          <a:xfrm>
            <a:off x="2467791" y="4120816"/>
            <a:ext cx="7570922" cy="2432912"/>
            <a:chOff x="2020563" y="4330653"/>
            <a:chExt cx="7570922" cy="2432912"/>
          </a:xfrm>
        </p:grpSpPr>
        <p:sp>
          <p:nvSpPr>
            <p:cNvPr id="132" name="Content Placeholder 2">
              <a:extLst>
                <a:ext uri="{FF2B5EF4-FFF2-40B4-BE49-F238E27FC236}">
                  <a16:creationId xmlns:a16="http://schemas.microsoft.com/office/drawing/2014/main" id="{7C480105-B1F8-344A-90CE-253BBD388E04}"/>
                </a:ext>
              </a:extLst>
            </p:cNvPr>
            <p:cNvSpPr txBox="1">
              <a:spLocks/>
            </p:cNvSpPr>
            <p:nvPr/>
          </p:nvSpPr>
          <p:spPr>
            <a:xfrm>
              <a:off x="2032025" y="6500137"/>
              <a:ext cx="3615189" cy="250866"/>
            </a:xfrm>
            <a:prstGeom prst="rect">
              <a:avLst/>
            </a:prstGeom>
            <a:noFill/>
            <a:ln w="19050">
              <a:no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a:latin typeface="Calibri" panose="020F0502020204030204" pitchFamily="34" charset="0"/>
                  <a:cs typeface="Calibri" panose="020F0502020204030204" pitchFamily="34" charset="0"/>
                </a:rPr>
                <a:t>Parallel Push-Based SSSP Kernel </a:t>
              </a:r>
              <a:r>
                <a:rPr lang="en-US" sz="1400" i="1">
                  <a:latin typeface="Calibri" panose="020F0502020204030204" pitchFamily="34" charset="0"/>
                  <a:cs typeface="Calibri" panose="020F0502020204030204" pitchFamily="34" charset="0"/>
                </a:rPr>
                <a:t>Supply</a:t>
              </a:r>
              <a:r>
                <a:rPr lang="en-US" sz="1400">
                  <a:latin typeface="Calibri" panose="020F0502020204030204" pitchFamily="34" charset="0"/>
                  <a:cs typeface="Calibri" panose="020F0502020204030204" pitchFamily="34" charset="0"/>
                </a:rPr>
                <a:t> Slice</a:t>
              </a:r>
            </a:p>
            <a:p>
              <a:endParaRPr lang="en-US" sz="105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25B63113-6D56-D248-A7D0-264B02F47604}"/>
                </a:ext>
              </a:extLst>
            </p:cNvPr>
            <p:cNvSpPr/>
            <p:nvPr/>
          </p:nvSpPr>
          <p:spPr>
            <a:xfrm>
              <a:off x="2020563" y="4330653"/>
              <a:ext cx="3638115" cy="2114490"/>
            </a:xfrm>
            <a:prstGeom prst="rect">
              <a:avLst/>
            </a:prstGeom>
          </p:spPr>
          <p:txBody>
            <a:bodyPr wrap="square">
              <a:spAutoFit/>
            </a:bodyPr>
            <a:lstStyle/>
            <a:p>
              <a:pPr>
                <a:lnSpc>
                  <a:spcPct val="120000"/>
                </a:lnSpc>
              </a:pPr>
              <a:r>
                <a:rPr lang="en-US" sz="1100" b="1">
                  <a:latin typeface="Courier" pitchFamily="2" charset="0"/>
                </a:rPr>
                <a:t>par for</a:t>
              </a:r>
              <a:r>
                <a:rPr lang="en-US" sz="1100">
                  <a:latin typeface="Courier" pitchFamily="2" charset="0"/>
                </a:rPr>
                <a:t> (v : worklist) </a:t>
              </a:r>
            </a:p>
            <a:p>
              <a:pPr>
                <a:lnSpc>
                  <a:spcPct val="120000"/>
                </a:lnSpc>
              </a:pPr>
              <a:r>
                <a:rPr lang="en-US" sz="1100" b="1">
                  <a:latin typeface="Courier" pitchFamily="2" charset="0"/>
                </a:rPr>
                <a:t>  </a:t>
              </a:r>
              <a:r>
                <a:rPr lang="en-US" sz="1100" err="1">
                  <a:latin typeface="Courier" pitchFamily="2" charset="0"/>
                </a:rPr>
                <a:t>node_dist</a:t>
              </a:r>
              <a:r>
                <a:rPr lang="en-US" sz="1100">
                  <a:latin typeface="Courier" pitchFamily="2" charset="0"/>
                </a:rPr>
                <a:t> = </a:t>
              </a:r>
              <a:r>
                <a:rPr lang="en-US" sz="1100" b="1">
                  <a:latin typeface="Courier" pitchFamily="2" charset="0"/>
                </a:rPr>
                <a:t>LOAD</a:t>
              </a:r>
              <a:r>
                <a:rPr lang="en-US" sz="1100">
                  <a:latin typeface="Courier" pitchFamily="2" charset="0"/>
                </a:rPr>
                <a:t>(&amp;</a:t>
              </a:r>
              <a:r>
                <a:rPr lang="en-US" sz="1100" err="1">
                  <a:latin typeface="Courier" pitchFamily="2" charset="0"/>
                </a:rPr>
                <a:t>dist</a:t>
              </a:r>
              <a:r>
                <a:rPr lang="en-US" sz="1100">
                  <a:latin typeface="Courier" pitchFamily="2" charset="0"/>
                </a:rPr>
                <a:t>[v])</a:t>
              </a:r>
            </a:p>
            <a:p>
              <a:pPr>
                <a:lnSpc>
                  <a:spcPct val="120000"/>
                </a:lnSpc>
              </a:pPr>
              <a:r>
                <a:rPr lang="en-US" sz="1100" b="1">
                  <a:latin typeface="Courier" pitchFamily="2" charset="0"/>
                </a:rPr>
                <a:t>  PRODUCE</a:t>
              </a:r>
              <a:r>
                <a:rPr lang="en-US" sz="1100">
                  <a:latin typeface="Courier" pitchFamily="2" charset="0"/>
                </a:rPr>
                <a:t>(</a:t>
              </a:r>
              <a:r>
                <a:rPr lang="en-US" sz="1100" err="1">
                  <a:latin typeface="Courier" pitchFamily="2" charset="0"/>
                </a:rPr>
                <a:t>node_dist</a:t>
              </a:r>
              <a:r>
                <a:rPr lang="en-US" sz="1100">
                  <a:latin typeface="Courier" pitchFamily="2" charset="0"/>
                </a:rPr>
                <a:t>)</a:t>
              </a:r>
              <a:endParaRPr lang="en-US" sz="1100" b="1">
                <a:latin typeface="Courier" pitchFamily="2" charset="0"/>
              </a:endParaRPr>
            </a:p>
            <a:p>
              <a:pPr>
                <a:lnSpc>
                  <a:spcPct val="120000"/>
                </a:lnSpc>
              </a:pPr>
              <a:r>
                <a:rPr lang="en-US" sz="1100" b="1">
                  <a:latin typeface="Courier" pitchFamily="2" charset="0"/>
                </a:rPr>
                <a:t>  for</a:t>
              </a:r>
              <a:r>
                <a:rPr lang="en-US" sz="1100">
                  <a:latin typeface="Courier" pitchFamily="2" charset="0"/>
                </a:rPr>
                <a:t> (n, </a:t>
              </a:r>
              <a:r>
                <a:rPr lang="en-US" sz="1100" err="1">
                  <a:latin typeface="Courier" pitchFamily="2" charset="0"/>
                </a:rPr>
                <a:t>e_val</a:t>
              </a:r>
              <a:r>
                <a:rPr lang="en-US" sz="1100">
                  <a:latin typeface="Courier" pitchFamily="2" charset="0"/>
                </a:rPr>
                <a:t> : neighbors[v])</a:t>
              </a:r>
            </a:p>
            <a:p>
              <a:pPr>
                <a:lnSpc>
                  <a:spcPct val="120000"/>
                </a:lnSpc>
              </a:pPr>
              <a:r>
                <a:rPr lang="en-US" sz="1100">
                  <a:latin typeface="Courier" pitchFamily="2" charset="0"/>
                </a:rPr>
                <a:t>    </a:t>
              </a:r>
              <a:r>
                <a:rPr lang="en-US" sz="1100" err="1">
                  <a:latin typeface="Courier" pitchFamily="2" charset="0"/>
                </a:rPr>
                <a:t>new_dist</a:t>
              </a:r>
              <a:r>
                <a:rPr lang="en-US" sz="1100">
                  <a:latin typeface="Courier" pitchFamily="2" charset="0"/>
                </a:rPr>
                <a:t> = </a:t>
              </a:r>
              <a:r>
                <a:rPr lang="en-US" sz="1100" b="1">
                  <a:latin typeface="Courier" pitchFamily="2" charset="0"/>
                </a:rPr>
                <a:t>CONSUME</a:t>
              </a:r>
              <a:r>
                <a:rPr lang="en-US" sz="1100">
                  <a:latin typeface="Courier" pitchFamily="2" charset="0"/>
                </a:rPr>
                <a:t>()</a:t>
              </a:r>
            </a:p>
            <a:p>
              <a:pPr>
                <a:lnSpc>
                  <a:spcPct val="120000"/>
                </a:lnSpc>
              </a:pPr>
              <a:r>
                <a:rPr lang="en-US" sz="1100">
                  <a:latin typeface="Courier" pitchFamily="2" charset="0"/>
                </a:rPr>
                <a:t>    updated = </a:t>
              </a:r>
              <a:r>
                <a:rPr lang="en-US" sz="1100" b="1">
                  <a:latin typeface="Courier" pitchFamily="2" charset="0"/>
                </a:rPr>
                <a:t>RMW_MIN</a:t>
              </a:r>
              <a:r>
                <a:rPr lang="en-US" sz="1100">
                  <a:latin typeface="Courier" pitchFamily="2" charset="0"/>
                </a:rPr>
                <a:t>(&amp;</a:t>
              </a:r>
              <a:r>
                <a:rPr lang="en-US" sz="1100" err="1">
                  <a:latin typeface="Courier" pitchFamily="2" charset="0"/>
                </a:rPr>
                <a:t>dist</a:t>
              </a:r>
              <a:r>
                <a:rPr lang="en-US" sz="1100">
                  <a:latin typeface="Courier" pitchFamily="2" charset="0"/>
                </a:rPr>
                <a:t>[n], </a:t>
              </a:r>
              <a:r>
                <a:rPr lang="en-US" sz="1100" err="1">
                  <a:latin typeface="Courier" pitchFamily="2" charset="0"/>
                </a:rPr>
                <a:t>new_dist</a:t>
              </a:r>
              <a:r>
                <a:rPr lang="en-US" sz="1100">
                  <a:latin typeface="Courier" pitchFamily="2" charset="0"/>
                </a:rPr>
                <a:t>)</a:t>
              </a:r>
            </a:p>
            <a:p>
              <a:pPr>
                <a:lnSpc>
                  <a:spcPct val="120000"/>
                </a:lnSpc>
              </a:pPr>
              <a:r>
                <a:rPr lang="en-US" sz="1100">
                  <a:latin typeface="Courier" pitchFamily="2" charset="0"/>
                </a:rPr>
                <a:t>    </a:t>
              </a:r>
              <a:r>
                <a:rPr lang="en-US" sz="1100" b="1">
                  <a:latin typeface="Courier" pitchFamily="2" charset="0"/>
                </a:rPr>
                <a:t>PRODUCE</a:t>
              </a:r>
              <a:r>
                <a:rPr lang="en-US" sz="1100">
                  <a:latin typeface="Courier" pitchFamily="2" charset="0"/>
                </a:rPr>
                <a:t>(updated)       </a:t>
              </a:r>
            </a:p>
            <a:p>
              <a:pPr>
                <a:lnSpc>
                  <a:spcPct val="120000"/>
                </a:lnSpc>
              </a:pPr>
              <a:r>
                <a:rPr lang="en-US" sz="1100" b="1">
                  <a:latin typeface="Courier" pitchFamily="2" charset="0"/>
                </a:rPr>
                <a:t>    if</a:t>
              </a:r>
              <a:r>
                <a:rPr lang="en-US" sz="1100">
                  <a:latin typeface="Courier" pitchFamily="2" charset="0"/>
                </a:rPr>
                <a:t> (updated)</a:t>
              </a:r>
            </a:p>
            <a:p>
              <a:pPr>
                <a:lnSpc>
                  <a:spcPct val="120000"/>
                </a:lnSpc>
              </a:pPr>
              <a:r>
                <a:rPr lang="en-US" sz="1100">
                  <a:latin typeface="Courier" pitchFamily="2" charset="0"/>
                </a:rPr>
                <a:t>      </a:t>
              </a:r>
              <a:r>
                <a:rPr lang="en-US" sz="1100" err="1">
                  <a:latin typeface="Courier" pitchFamily="2" charset="0"/>
                </a:rPr>
                <a:t>wl_idx</a:t>
              </a:r>
              <a:r>
                <a:rPr lang="en-US" sz="1100">
                  <a:latin typeface="Courier" pitchFamily="2" charset="0"/>
                </a:rPr>
                <a:t> = </a:t>
              </a:r>
              <a:r>
                <a:rPr lang="en-US" sz="1100" b="1">
                  <a:latin typeface="Courier" pitchFamily="2" charset="0"/>
                </a:rPr>
                <a:t>RMW_ADD</a:t>
              </a:r>
              <a:r>
                <a:rPr lang="en-US" sz="1100">
                  <a:latin typeface="Courier" pitchFamily="2" charset="0"/>
                </a:rPr>
                <a:t>(&amp;</a:t>
              </a:r>
              <a:r>
                <a:rPr lang="en-US" sz="1100" err="1">
                  <a:latin typeface="Courier" pitchFamily="2" charset="0"/>
                </a:rPr>
                <a:t>idx</a:t>
              </a:r>
              <a:r>
                <a:rPr lang="en-US" sz="1100">
                  <a:latin typeface="Courier" pitchFamily="2" charset="0"/>
                </a:rPr>
                <a:t>, 1)</a:t>
              </a:r>
            </a:p>
            <a:p>
              <a:pPr>
                <a:lnSpc>
                  <a:spcPct val="120000"/>
                </a:lnSpc>
              </a:pPr>
              <a:r>
                <a:rPr lang="en-US" sz="1100">
                  <a:latin typeface="Courier" pitchFamily="2" charset="0"/>
                </a:rPr>
                <a:t>      </a:t>
              </a:r>
              <a:r>
                <a:rPr lang="en-US" sz="1100" b="1">
                  <a:latin typeface="Courier" pitchFamily="2" charset="0"/>
                </a:rPr>
                <a:t>STORE_ADDR</a:t>
              </a:r>
              <a:r>
                <a:rPr lang="en-US" sz="1100">
                  <a:latin typeface="Courier" pitchFamily="2" charset="0"/>
                </a:rPr>
                <a:t>(&amp;</a:t>
              </a:r>
              <a:r>
                <a:rPr lang="en-US" sz="1100" err="1">
                  <a:latin typeface="Courier" pitchFamily="2" charset="0"/>
                </a:rPr>
                <a:t>new_worklist</a:t>
              </a:r>
              <a:r>
                <a:rPr lang="en-US" sz="1100">
                  <a:latin typeface="Courier" pitchFamily="2" charset="0"/>
                </a:rPr>
                <a:t>[</a:t>
              </a:r>
              <a:r>
                <a:rPr lang="en-US" sz="1100" err="1">
                  <a:latin typeface="Courier" pitchFamily="2" charset="0"/>
                </a:rPr>
                <a:t>wl_idx</a:t>
              </a:r>
              <a:r>
                <a:rPr lang="en-US" sz="1100">
                  <a:latin typeface="Courier" pitchFamily="2" charset="0"/>
                </a:rPr>
                <a:t>])</a:t>
              </a:r>
            </a:p>
          </p:txBody>
        </p:sp>
        <p:sp>
          <p:nvSpPr>
            <p:cNvPr id="5" name="Rectangle 4">
              <a:extLst>
                <a:ext uri="{FF2B5EF4-FFF2-40B4-BE49-F238E27FC236}">
                  <a16:creationId xmlns:a16="http://schemas.microsoft.com/office/drawing/2014/main" id="{27A2F051-3F8C-734A-92E6-CF80FEB5C3D1}"/>
                </a:ext>
              </a:extLst>
            </p:cNvPr>
            <p:cNvSpPr/>
            <p:nvPr/>
          </p:nvSpPr>
          <p:spPr>
            <a:xfrm>
              <a:off x="6107394" y="4330653"/>
              <a:ext cx="2910346" cy="1708225"/>
            </a:xfrm>
            <a:prstGeom prst="rect">
              <a:avLst/>
            </a:prstGeom>
          </p:spPr>
          <p:txBody>
            <a:bodyPr wrap="square">
              <a:spAutoFit/>
            </a:bodyPr>
            <a:lstStyle/>
            <a:p>
              <a:pPr>
                <a:lnSpc>
                  <a:spcPct val="120000"/>
                </a:lnSpc>
              </a:pPr>
              <a:r>
                <a:rPr lang="en-US" sz="1100" b="1">
                  <a:latin typeface="Courier" pitchFamily="2" charset="0"/>
                </a:rPr>
                <a:t>par for</a:t>
              </a:r>
              <a:r>
                <a:rPr lang="en-US" sz="1100">
                  <a:latin typeface="Courier" pitchFamily="2" charset="0"/>
                </a:rPr>
                <a:t> (v : worklist) </a:t>
              </a:r>
            </a:p>
            <a:p>
              <a:pPr>
                <a:lnSpc>
                  <a:spcPct val="120000"/>
                </a:lnSpc>
              </a:pPr>
              <a:r>
                <a:rPr lang="en-US" sz="1100" b="1">
                  <a:latin typeface="Courier" pitchFamily="2" charset="0"/>
                </a:rPr>
                <a:t>  </a:t>
              </a:r>
              <a:r>
                <a:rPr lang="en-US" sz="1100" err="1">
                  <a:latin typeface="Courier" pitchFamily="2" charset="0"/>
                </a:rPr>
                <a:t>node_dist</a:t>
              </a:r>
              <a:r>
                <a:rPr lang="en-US" sz="1100">
                  <a:latin typeface="Courier" pitchFamily="2" charset="0"/>
                </a:rPr>
                <a:t> = </a:t>
              </a:r>
              <a:r>
                <a:rPr lang="en-US" sz="1100" b="1">
                  <a:latin typeface="Courier" pitchFamily="2" charset="0"/>
                </a:rPr>
                <a:t>CONSUME</a:t>
              </a:r>
              <a:r>
                <a:rPr lang="en-US" sz="1100">
                  <a:latin typeface="Courier" pitchFamily="2" charset="0"/>
                </a:rPr>
                <a:t>()</a:t>
              </a:r>
              <a:endParaRPr lang="en-US" sz="1100" b="1">
                <a:latin typeface="Courier" pitchFamily="2" charset="0"/>
              </a:endParaRPr>
            </a:p>
            <a:p>
              <a:pPr>
                <a:lnSpc>
                  <a:spcPct val="120000"/>
                </a:lnSpc>
              </a:pPr>
              <a:r>
                <a:rPr lang="en-US" sz="1100" b="1">
                  <a:latin typeface="Courier" pitchFamily="2" charset="0"/>
                </a:rPr>
                <a:t>  for</a:t>
              </a:r>
              <a:r>
                <a:rPr lang="en-US" sz="1100">
                  <a:latin typeface="Courier" pitchFamily="2" charset="0"/>
                </a:rPr>
                <a:t> (n, </a:t>
              </a:r>
              <a:r>
                <a:rPr lang="en-US" sz="1100" err="1">
                  <a:latin typeface="Courier" pitchFamily="2" charset="0"/>
                </a:rPr>
                <a:t>e_val</a:t>
              </a:r>
              <a:r>
                <a:rPr lang="en-US" sz="1100">
                  <a:latin typeface="Courier" pitchFamily="2" charset="0"/>
                </a:rPr>
                <a:t> : neighbors[v])</a:t>
              </a:r>
            </a:p>
            <a:p>
              <a:pPr>
                <a:lnSpc>
                  <a:spcPct val="120000"/>
                </a:lnSpc>
              </a:pPr>
              <a:r>
                <a:rPr lang="en-US" sz="1100" b="1">
                  <a:solidFill>
                    <a:schemeClr val="accent6"/>
                  </a:solidFill>
                  <a:latin typeface="Courier" pitchFamily="2" charset="0"/>
                </a:rPr>
                <a:t>    </a:t>
              </a:r>
              <a:r>
                <a:rPr lang="en-US" sz="1100" err="1">
                  <a:latin typeface="Courier" pitchFamily="2" charset="0"/>
                </a:rPr>
                <a:t>new_dist</a:t>
              </a:r>
              <a:r>
                <a:rPr lang="en-US" sz="1100">
                  <a:latin typeface="Courier" pitchFamily="2" charset="0"/>
                </a:rPr>
                <a:t> = </a:t>
              </a:r>
              <a:r>
                <a:rPr lang="en-US" sz="1100" err="1">
                  <a:latin typeface="Courier" pitchFamily="2" charset="0"/>
                </a:rPr>
                <a:t>node_dist</a:t>
              </a:r>
              <a:r>
                <a:rPr lang="en-US" sz="1100">
                  <a:latin typeface="Courier" pitchFamily="2" charset="0"/>
                </a:rPr>
                <a:t> + </a:t>
              </a:r>
              <a:r>
                <a:rPr lang="en-US" sz="1100" err="1">
                  <a:latin typeface="Courier" pitchFamily="2" charset="0"/>
                </a:rPr>
                <a:t>e_val</a:t>
              </a:r>
              <a:endParaRPr lang="en-US" sz="1100">
                <a:latin typeface="Courier" pitchFamily="2" charset="0"/>
              </a:endParaRPr>
            </a:p>
            <a:p>
              <a:pPr>
                <a:lnSpc>
                  <a:spcPct val="120000"/>
                </a:lnSpc>
              </a:pPr>
              <a:r>
                <a:rPr lang="en-US" sz="1100">
                  <a:latin typeface="Courier" pitchFamily="2" charset="0"/>
                </a:rPr>
                <a:t>    </a:t>
              </a:r>
              <a:r>
                <a:rPr lang="en-US" sz="1100" b="1">
                  <a:latin typeface="Courier" pitchFamily="2" charset="0"/>
                </a:rPr>
                <a:t>PRODUCE</a:t>
              </a:r>
              <a:r>
                <a:rPr lang="en-US" sz="1100">
                  <a:latin typeface="Courier" pitchFamily="2" charset="0"/>
                </a:rPr>
                <a:t>(</a:t>
              </a:r>
              <a:r>
                <a:rPr lang="en-US" sz="1100" err="1">
                  <a:latin typeface="Courier" pitchFamily="2" charset="0"/>
                </a:rPr>
                <a:t>new_dist</a:t>
              </a:r>
              <a:r>
                <a:rPr lang="en-US" sz="1100">
                  <a:latin typeface="Courier" pitchFamily="2" charset="0"/>
                </a:rPr>
                <a:t>)</a:t>
              </a:r>
            </a:p>
            <a:p>
              <a:pPr>
                <a:lnSpc>
                  <a:spcPct val="120000"/>
                </a:lnSpc>
              </a:pPr>
              <a:r>
                <a:rPr lang="en-US" sz="1100">
                  <a:latin typeface="Courier" pitchFamily="2" charset="0"/>
                </a:rPr>
                <a:t>    updated = </a:t>
              </a:r>
              <a:r>
                <a:rPr lang="en-US" sz="1100" b="1">
                  <a:latin typeface="Courier" pitchFamily="2" charset="0"/>
                </a:rPr>
                <a:t>CONSUME</a:t>
              </a:r>
              <a:r>
                <a:rPr lang="en-US" sz="1100">
                  <a:latin typeface="Courier" pitchFamily="2" charset="0"/>
                </a:rPr>
                <a:t>()       </a:t>
              </a:r>
            </a:p>
            <a:p>
              <a:pPr>
                <a:lnSpc>
                  <a:spcPct val="120000"/>
                </a:lnSpc>
              </a:pPr>
              <a:r>
                <a:rPr lang="en-US" sz="1100" b="1">
                  <a:latin typeface="Courier" pitchFamily="2" charset="0"/>
                </a:rPr>
                <a:t>    if</a:t>
              </a:r>
              <a:r>
                <a:rPr lang="en-US" sz="1100">
                  <a:latin typeface="Courier" pitchFamily="2" charset="0"/>
                </a:rPr>
                <a:t> (updated)</a:t>
              </a:r>
            </a:p>
            <a:p>
              <a:pPr>
                <a:lnSpc>
                  <a:spcPct val="120000"/>
                </a:lnSpc>
              </a:pPr>
              <a:r>
                <a:rPr lang="en-US" sz="1100" b="1">
                  <a:latin typeface="Courier" pitchFamily="2" charset="0"/>
                </a:rPr>
                <a:t>      STORE_VAL</a:t>
              </a:r>
              <a:r>
                <a:rPr lang="en-US" sz="1100">
                  <a:latin typeface="Courier" pitchFamily="2" charset="0"/>
                </a:rPr>
                <a:t>(n)</a:t>
              </a:r>
            </a:p>
          </p:txBody>
        </p:sp>
        <p:sp>
          <p:nvSpPr>
            <p:cNvPr id="130" name="Content Placeholder 2">
              <a:extLst>
                <a:ext uri="{FF2B5EF4-FFF2-40B4-BE49-F238E27FC236}">
                  <a16:creationId xmlns:a16="http://schemas.microsoft.com/office/drawing/2014/main" id="{2AEAFA3C-DD96-CA4B-8AE8-2F3C1A434888}"/>
                </a:ext>
              </a:extLst>
            </p:cNvPr>
            <p:cNvSpPr txBox="1">
              <a:spLocks/>
            </p:cNvSpPr>
            <p:nvPr/>
          </p:nvSpPr>
          <p:spPr>
            <a:xfrm>
              <a:off x="6055108" y="6500137"/>
              <a:ext cx="3536377" cy="263428"/>
            </a:xfrm>
            <a:prstGeom prst="rect">
              <a:avLst/>
            </a:prstGeom>
            <a:noFill/>
            <a:ln w="19050">
              <a:no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a:latin typeface="Calibri" panose="020F0502020204030204" pitchFamily="34" charset="0"/>
                  <a:cs typeface="Calibri" panose="020F0502020204030204" pitchFamily="34" charset="0"/>
                </a:rPr>
                <a:t>Parallel Push-Based SSSP Kernel </a:t>
              </a:r>
              <a:r>
                <a:rPr lang="en-US" sz="1400" i="1">
                  <a:latin typeface="Calibri" panose="020F0502020204030204" pitchFamily="34" charset="0"/>
                  <a:cs typeface="Calibri" panose="020F0502020204030204" pitchFamily="34" charset="0"/>
                </a:rPr>
                <a:t>Compute</a:t>
              </a:r>
              <a:r>
                <a:rPr lang="en-US" sz="1400">
                  <a:latin typeface="Calibri" panose="020F0502020204030204" pitchFamily="34" charset="0"/>
                  <a:cs typeface="Calibri" panose="020F0502020204030204" pitchFamily="34" charset="0"/>
                </a:rPr>
                <a:t> Slice</a:t>
              </a:r>
            </a:p>
            <a:p>
              <a:endParaRPr lang="en-US" sz="1050">
                <a:latin typeface="Calibri" panose="020F0502020204030204" pitchFamily="34" charset="0"/>
                <a:cs typeface="Calibri" panose="020F0502020204030204" pitchFamily="34" charset="0"/>
              </a:endParaRPr>
            </a:p>
          </p:txBody>
        </p:sp>
      </p:grpSp>
      <p:grpSp>
        <p:nvGrpSpPr>
          <p:cNvPr id="151" name="Group 150">
            <a:extLst>
              <a:ext uri="{FF2B5EF4-FFF2-40B4-BE49-F238E27FC236}">
                <a16:creationId xmlns:a16="http://schemas.microsoft.com/office/drawing/2014/main" id="{784CD291-DFC0-F743-AA37-F35384F8A4A6}"/>
              </a:ext>
            </a:extLst>
          </p:cNvPr>
          <p:cNvGrpSpPr/>
          <p:nvPr/>
        </p:nvGrpSpPr>
        <p:grpSpPr>
          <a:xfrm>
            <a:off x="4520885" y="2411083"/>
            <a:ext cx="2963281" cy="307777"/>
            <a:chOff x="4532435" y="3017405"/>
            <a:chExt cx="2963281" cy="307777"/>
          </a:xfrm>
        </p:grpSpPr>
        <p:sp>
          <p:nvSpPr>
            <p:cNvPr id="152" name="Rectangle 151">
              <a:extLst>
                <a:ext uri="{FF2B5EF4-FFF2-40B4-BE49-F238E27FC236}">
                  <a16:creationId xmlns:a16="http://schemas.microsoft.com/office/drawing/2014/main" id="{038B4E15-49FB-094B-B743-37BD938C724A}"/>
                </a:ext>
              </a:extLst>
            </p:cNvPr>
            <p:cNvSpPr/>
            <p:nvPr/>
          </p:nvSpPr>
          <p:spPr>
            <a:xfrm>
              <a:off x="4532435" y="3053994"/>
              <a:ext cx="1188679" cy="238303"/>
            </a:xfrm>
            <a:prstGeom prst="rect">
              <a:avLst/>
            </a:prstGeom>
            <a:noFill/>
            <a:ln w="25400">
              <a:solidFill>
                <a:srgbClr val="FFC000"/>
              </a:solidFill>
            </a:ln>
            <a:effectLst>
              <a:glow>
                <a:srgbClr val="FF0000">
                  <a:alpha val="75000"/>
                </a:srgbClr>
              </a:glow>
            </a:effectLst>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757" b="1">
                <a:solidFill>
                  <a:schemeClr val="tx1"/>
                </a:solidFill>
                <a:latin typeface="Courier" pitchFamily="2" charset="0"/>
              </a:endParaRPr>
            </a:p>
          </p:txBody>
        </p:sp>
        <p:sp>
          <p:nvSpPr>
            <p:cNvPr id="153" name="TextBox 152">
              <a:extLst>
                <a:ext uri="{FF2B5EF4-FFF2-40B4-BE49-F238E27FC236}">
                  <a16:creationId xmlns:a16="http://schemas.microsoft.com/office/drawing/2014/main" id="{90E4E22C-7F4C-6044-AC0F-9E3C24424AD6}"/>
                </a:ext>
              </a:extLst>
            </p:cNvPr>
            <p:cNvSpPr txBox="1"/>
            <p:nvPr/>
          </p:nvSpPr>
          <p:spPr>
            <a:xfrm>
              <a:off x="5727230" y="3017405"/>
              <a:ext cx="1768486" cy="307777"/>
            </a:xfrm>
            <a:prstGeom prst="rect">
              <a:avLst/>
            </a:prstGeom>
            <a:noFill/>
          </p:spPr>
          <p:txBody>
            <a:bodyPr wrap="square" rtlCol="0">
              <a:spAutoFit/>
            </a:bodyPr>
            <a:lstStyle/>
            <a:p>
              <a:pPr algn="ctr"/>
              <a:r>
                <a:rPr lang="en-US" sz="1400"/>
                <a:t>= NMA (long-latency)</a:t>
              </a:r>
            </a:p>
          </p:txBody>
        </p:sp>
      </p:grpSp>
      <p:cxnSp>
        <p:nvCxnSpPr>
          <p:cNvPr id="154" name="Straight Arrow Connector 153">
            <a:extLst>
              <a:ext uri="{FF2B5EF4-FFF2-40B4-BE49-F238E27FC236}">
                <a16:creationId xmlns:a16="http://schemas.microsoft.com/office/drawing/2014/main" id="{D3D21A9F-EBC5-B849-9BF7-363227A55ACE}"/>
              </a:ext>
            </a:extLst>
          </p:cNvPr>
          <p:cNvCxnSpPr>
            <a:cxnSpLocks/>
            <a:stCxn id="155" idx="3"/>
            <a:endCxn id="156" idx="1"/>
          </p:cNvCxnSpPr>
          <p:nvPr/>
        </p:nvCxnSpPr>
        <p:spPr>
          <a:xfrm flipV="1">
            <a:off x="4151510" y="4470787"/>
            <a:ext cx="2626835" cy="21217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9F8F4D0A-A3CB-354E-808A-52EB2C78A085}"/>
              </a:ext>
            </a:extLst>
          </p:cNvPr>
          <p:cNvSpPr/>
          <p:nvPr/>
        </p:nvSpPr>
        <p:spPr>
          <a:xfrm>
            <a:off x="3385440" y="4591018"/>
            <a:ext cx="766070" cy="1838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257C876A-5BAD-894F-BB11-2812D9760218}"/>
              </a:ext>
            </a:extLst>
          </p:cNvPr>
          <p:cNvSpPr/>
          <p:nvPr/>
        </p:nvSpPr>
        <p:spPr>
          <a:xfrm>
            <a:off x="6778345" y="4380658"/>
            <a:ext cx="803931" cy="1802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7" name="Straight Arrow Connector 156">
            <a:extLst>
              <a:ext uri="{FF2B5EF4-FFF2-40B4-BE49-F238E27FC236}">
                <a16:creationId xmlns:a16="http://schemas.microsoft.com/office/drawing/2014/main" id="{9D22C509-F68F-CB4C-9BDF-EDFE64CAAE33}"/>
              </a:ext>
            </a:extLst>
          </p:cNvPr>
          <p:cNvCxnSpPr>
            <a:cxnSpLocks/>
            <a:stCxn id="165" idx="1"/>
            <a:endCxn id="166" idx="3"/>
          </p:cNvCxnSpPr>
          <p:nvPr/>
        </p:nvCxnSpPr>
        <p:spPr>
          <a:xfrm flipH="1" flipV="1">
            <a:off x="3570415" y="5078289"/>
            <a:ext cx="4075007" cy="8508"/>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F57E89AB-2D23-154A-8428-29625561D025}"/>
              </a:ext>
            </a:extLst>
          </p:cNvPr>
          <p:cNvSpPr/>
          <p:nvPr/>
        </p:nvSpPr>
        <p:spPr>
          <a:xfrm>
            <a:off x="7645422" y="4996667"/>
            <a:ext cx="701409" cy="180259"/>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4AF21AC7-C57F-AF4C-9238-1EC3DB2F3E47}"/>
              </a:ext>
            </a:extLst>
          </p:cNvPr>
          <p:cNvSpPr/>
          <p:nvPr/>
        </p:nvSpPr>
        <p:spPr>
          <a:xfrm>
            <a:off x="2862909" y="4989061"/>
            <a:ext cx="707506" cy="178455"/>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Arrow Connector 166">
            <a:extLst>
              <a:ext uri="{FF2B5EF4-FFF2-40B4-BE49-F238E27FC236}">
                <a16:creationId xmlns:a16="http://schemas.microsoft.com/office/drawing/2014/main" id="{BD520F08-4822-F64B-B7D0-58A3930C9309}"/>
              </a:ext>
            </a:extLst>
          </p:cNvPr>
          <p:cNvCxnSpPr>
            <a:cxnSpLocks/>
            <a:stCxn id="168" idx="2"/>
            <a:endCxn id="169" idx="3"/>
          </p:cNvCxnSpPr>
          <p:nvPr/>
        </p:nvCxnSpPr>
        <p:spPr>
          <a:xfrm flipH="1">
            <a:off x="3831546" y="5574591"/>
            <a:ext cx="38820" cy="114275"/>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D7D78D9B-6C67-3448-9A12-51ADF784EDE1}"/>
              </a:ext>
            </a:extLst>
          </p:cNvPr>
          <p:cNvSpPr/>
          <p:nvPr/>
        </p:nvSpPr>
        <p:spPr>
          <a:xfrm>
            <a:off x="3563792" y="5388367"/>
            <a:ext cx="613147" cy="186224"/>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E2218ED1-4442-9040-8610-00D48C055057}"/>
              </a:ext>
            </a:extLst>
          </p:cNvPr>
          <p:cNvSpPr/>
          <p:nvPr/>
        </p:nvSpPr>
        <p:spPr>
          <a:xfrm>
            <a:off x="3218399" y="5595753"/>
            <a:ext cx="613147" cy="186225"/>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Box 170">
            <a:extLst>
              <a:ext uri="{FF2B5EF4-FFF2-40B4-BE49-F238E27FC236}">
                <a16:creationId xmlns:a16="http://schemas.microsoft.com/office/drawing/2014/main" id="{326FC52E-9229-B74E-8B40-6DB27FFD0D91}"/>
              </a:ext>
            </a:extLst>
          </p:cNvPr>
          <p:cNvSpPr txBox="1"/>
          <p:nvPr/>
        </p:nvSpPr>
        <p:spPr>
          <a:xfrm>
            <a:off x="1017481" y="5000577"/>
            <a:ext cx="1512296" cy="954107"/>
          </a:xfrm>
          <a:prstGeom prst="rect">
            <a:avLst/>
          </a:prstGeom>
          <a:noFill/>
        </p:spPr>
        <p:txBody>
          <a:bodyPr wrap="square" rtlCol="0">
            <a:spAutoFit/>
          </a:bodyPr>
          <a:lstStyle/>
          <a:p>
            <a:pPr algn="ctr"/>
            <a:r>
              <a:rPr lang="en-US" sz="1400">
                <a:solidFill>
                  <a:srgbClr val="FF0000"/>
                </a:solidFill>
              </a:rPr>
              <a:t>Control flow dependence on the NMA causes </a:t>
            </a:r>
            <a:r>
              <a:rPr lang="en-US" sz="1400" i="1">
                <a:solidFill>
                  <a:srgbClr val="FF0000"/>
                </a:solidFill>
              </a:rPr>
              <a:t>Supply</a:t>
            </a:r>
            <a:r>
              <a:rPr lang="en-US" sz="1400">
                <a:solidFill>
                  <a:srgbClr val="FF0000"/>
                </a:solidFill>
              </a:rPr>
              <a:t> to stall!</a:t>
            </a:r>
          </a:p>
        </p:txBody>
      </p:sp>
      <p:cxnSp>
        <p:nvCxnSpPr>
          <p:cNvPr id="172" name="Straight Arrow Connector 171">
            <a:extLst>
              <a:ext uri="{FF2B5EF4-FFF2-40B4-BE49-F238E27FC236}">
                <a16:creationId xmlns:a16="http://schemas.microsoft.com/office/drawing/2014/main" id="{A949F6B1-CDD7-1B47-A928-594213C773A6}"/>
              </a:ext>
            </a:extLst>
          </p:cNvPr>
          <p:cNvCxnSpPr>
            <a:cxnSpLocks/>
            <a:stCxn id="173" idx="3"/>
            <a:endCxn id="174" idx="0"/>
          </p:cNvCxnSpPr>
          <p:nvPr/>
        </p:nvCxnSpPr>
        <p:spPr>
          <a:xfrm>
            <a:off x="3117739" y="5678284"/>
            <a:ext cx="202307" cy="115368"/>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86B5A73B-C703-8642-8B0E-0198962D04B3}"/>
              </a:ext>
            </a:extLst>
          </p:cNvPr>
          <p:cNvSpPr/>
          <p:nvPr/>
        </p:nvSpPr>
        <p:spPr>
          <a:xfrm>
            <a:off x="2866984" y="5585172"/>
            <a:ext cx="250755" cy="18622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F3577F53-DE31-9E4D-BB01-B25F0790BE0B}"/>
              </a:ext>
            </a:extLst>
          </p:cNvPr>
          <p:cNvSpPr/>
          <p:nvPr/>
        </p:nvSpPr>
        <p:spPr>
          <a:xfrm>
            <a:off x="3039844" y="5793652"/>
            <a:ext cx="560404" cy="18622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5" name="Straight Arrow Connector 174">
            <a:extLst>
              <a:ext uri="{FF2B5EF4-FFF2-40B4-BE49-F238E27FC236}">
                <a16:creationId xmlns:a16="http://schemas.microsoft.com/office/drawing/2014/main" id="{248D642E-6965-F843-B2A5-49FB380EEB34}"/>
              </a:ext>
            </a:extLst>
          </p:cNvPr>
          <p:cNvCxnSpPr>
            <a:cxnSpLocks/>
            <a:stCxn id="176" idx="3"/>
            <a:endCxn id="177" idx="1"/>
          </p:cNvCxnSpPr>
          <p:nvPr/>
        </p:nvCxnSpPr>
        <p:spPr>
          <a:xfrm>
            <a:off x="3600270" y="5886765"/>
            <a:ext cx="1544926" cy="203505"/>
          </a:xfrm>
          <a:prstGeom prst="straightConnector1">
            <a:avLst/>
          </a:prstGeom>
          <a:ln w="1905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id="{0259CAFC-C3A6-BF48-8D79-C052DFB03004}"/>
              </a:ext>
            </a:extLst>
          </p:cNvPr>
          <p:cNvSpPr/>
          <p:nvPr/>
        </p:nvSpPr>
        <p:spPr>
          <a:xfrm>
            <a:off x="3039866" y="5795403"/>
            <a:ext cx="560404" cy="182723"/>
          </a:xfrm>
          <a:prstGeom prst="rect">
            <a:avLst/>
          </a:prstGeom>
          <a:noFill/>
          <a:ln w="190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C3D65BE9-F3AC-7547-9879-DD3B3A64CB0D}"/>
              </a:ext>
            </a:extLst>
          </p:cNvPr>
          <p:cNvSpPr/>
          <p:nvPr/>
        </p:nvSpPr>
        <p:spPr>
          <a:xfrm>
            <a:off x="5145196" y="5997157"/>
            <a:ext cx="555545" cy="186225"/>
          </a:xfrm>
          <a:prstGeom prst="rect">
            <a:avLst/>
          </a:prstGeom>
          <a:noFill/>
          <a:ln w="190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8" name="Straight Arrow Connector 177">
            <a:extLst>
              <a:ext uri="{FF2B5EF4-FFF2-40B4-BE49-F238E27FC236}">
                <a16:creationId xmlns:a16="http://schemas.microsoft.com/office/drawing/2014/main" id="{B80E01B5-37A7-D44D-AC3A-854FDD79F17D}"/>
              </a:ext>
            </a:extLst>
          </p:cNvPr>
          <p:cNvCxnSpPr>
            <a:cxnSpLocks/>
            <a:stCxn id="168" idx="3"/>
            <a:endCxn id="179" idx="1"/>
          </p:cNvCxnSpPr>
          <p:nvPr/>
        </p:nvCxnSpPr>
        <p:spPr>
          <a:xfrm flipV="1">
            <a:off x="4176939" y="5277293"/>
            <a:ext cx="2763203" cy="204186"/>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A4BF490C-822A-F04B-9489-F3E368C791E7}"/>
              </a:ext>
            </a:extLst>
          </p:cNvPr>
          <p:cNvSpPr/>
          <p:nvPr/>
        </p:nvSpPr>
        <p:spPr>
          <a:xfrm>
            <a:off x="6940142" y="5192050"/>
            <a:ext cx="659687" cy="170486"/>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FF598B18-15F6-FF4B-AD0B-C79F6F7C1DD1}"/>
              </a:ext>
            </a:extLst>
          </p:cNvPr>
          <p:cNvSpPr/>
          <p:nvPr/>
        </p:nvSpPr>
        <p:spPr>
          <a:xfrm>
            <a:off x="7304514" y="5403353"/>
            <a:ext cx="612673" cy="170486"/>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1" name="Straight Arrow Connector 180">
            <a:extLst>
              <a:ext uri="{FF2B5EF4-FFF2-40B4-BE49-F238E27FC236}">
                <a16:creationId xmlns:a16="http://schemas.microsoft.com/office/drawing/2014/main" id="{A9E4ABB6-512E-2441-81AC-E2815345CD4E}"/>
              </a:ext>
            </a:extLst>
          </p:cNvPr>
          <p:cNvCxnSpPr>
            <a:cxnSpLocks/>
            <a:stCxn id="182" idx="3"/>
            <a:endCxn id="183" idx="0"/>
          </p:cNvCxnSpPr>
          <p:nvPr/>
        </p:nvCxnSpPr>
        <p:spPr>
          <a:xfrm>
            <a:off x="7194619" y="5481479"/>
            <a:ext cx="444105" cy="10810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896E14E2-8AD0-B646-A37E-4BB0CA1D0572}"/>
              </a:ext>
            </a:extLst>
          </p:cNvPr>
          <p:cNvSpPr/>
          <p:nvPr/>
        </p:nvSpPr>
        <p:spPr>
          <a:xfrm>
            <a:off x="6943864" y="5388367"/>
            <a:ext cx="250755" cy="18622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31EEA344-EE4C-F947-9F15-5CD483D2B412}"/>
              </a:ext>
            </a:extLst>
          </p:cNvPr>
          <p:cNvSpPr/>
          <p:nvPr/>
        </p:nvSpPr>
        <p:spPr>
          <a:xfrm>
            <a:off x="7127001" y="5589581"/>
            <a:ext cx="1023445" cy="18622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Arrow Connector 183">
            <a:extLst>
              <a:ext uri="{FF2B5EF4-FFF2-40B4-BE49-F238E27FC236}">
                <a16:creationId xmlns:a16="http://schemas.microsoft.com/office/drawing/2014/main" id="{9A4774F4-AAB6-594B-B0C8-CEDDCAFA8062}"/>
              </a:ext>
            </a:extLst>
          </p:cNvPr>
          <p:cNvCxnSpPr>
            <a:cxnSpLocks/>
            <a:stCxn id="105" idx="2"/>
            <a:endCxn id="109" idx="1"/>
          </p:cNvCxnSpPr>
          <p:nvPr/>
        </p:nvCxnSpPr>
        <p:spPr>
          <a:xfrm>
            <a:off x="1451334" y="3293319"/>
            <a:ext cx="298261" cy="2396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09AF6D47-B10E-1F4D-BF01-E4196CFE4579}"/>
              </a:ext>
            </a:extLst>
          </p:cNvPr>
          <p:cNvCxnSpPr>
            <a:cxnSpLocks/>
            <a:stCxn id="109" idx="3"/>
            <a:endCxn id="138" idx="2"/>
          </p:cNvCxnSpPr>
          <p:nvPr/>
        </p:nvCxnSpPr>
        <p:spPr>
          <a:xfrm flipV="1">
            <a:off x="2043489" y="3284672"/>
            <a:ext cx="590255" cy="248283"/>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AEE12CA0-1283-1048-971D-74DFBA370C1E}"/>
              </a:ext>
            </a:extLst>
          </p:cNvPr>
          <p:cNvCxnSpPr>
            <a:cxnSpLocks/>
            <a:stCxn id="138" idx="2"/>
            <a:endCxn id="106" idx="1"/>
          </p:cNvCxnSpPr>
          <p:nvPr/>
        </p:nvCxnSpPr>
        <p:spPr>
          <a:xfrm flipV="1">
            <a:off x="2633744" y="3172641"/>
            <a:ext cx="591446" cy="112031"/>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191B22BB-0F6C-0E4F-B2B4-ACA8F34BA7DD}"/>
              </a:ext>
            </a:extLst>
          </p:cNvPr>
          <p:cNvCxnSpPr>
            <a:cxnSpLocks/>
            <a:stCxn id="138" idx="2"/>
            <a:endCxn id="95" idx="1"/>
          </p:cNvCxnSpPr>
          <p:nvPr/>
        </p:nvCxnSpPr>
        <p:spPr>
          <a:xfrm>
            <a:off x="2633744" y="3284672"/>
            <a:ext cx="591446" cy="243487"/>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67DCAFC-9233-CE43-9911-BFAE77258939}"/>
              </a:ext>
            </a:extLst>
          </p:cNvPr>
          <p:cNvCxnSpPr>
            <a:cxnSpLocks/>
          </p:cNvCxnSpPr>
          <p:nvPr/>
        </p:nvCxnSpPr>
        <p:spPr>
          <a:xfrm>
            <a:off x="3423834" y="3598009"/>
            <a:ext cx="293163" cy="208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C04FD4BC-4D6D-DD46-B23D-3ACE4BEB4D69}"/>
              </a:ext>
            </a:extLst>
          </p:cNvPr>
          <p:cNvCxnSpPr>
            <a:cxnSpLocks/>
          </p:cNvCxnSpPr>
          <p:nvPr/>
        </p:nvCxnSpPr>
        <p:spPr>
          <a:xfrm>
            <a:off x="3423834" y="3242606"/>
            <a:ext cx="293163" cy="208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4D436889-5184-4345-BE48-02C41A89A615}"/>
              </a:ext>
            </a:extLst>
          </p:cNvPr>
          <p:cNvCxnSpPr>
            <a:cxnSpLocks/>
          </p:cNvCxnSpPr>
          <p:nvPr/>
        </p:nvCxnSpPr>
        <p:spPr>
          <a:xfrm>
            <a:off x="4013546" y="3249139"/>
            <a:ext cx="295218" cy="0"/>
          </a:xfrm>
          <a:prstGeom prst="straightConnector1">
            <a:avLst/>
          </a:prstGeom>
          <a:ln w="1905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7A75B3E-4330-D64D-84CC-D88B79E18B01}"/>
              </a:ext>
            </a:extLst>
          </p:cNvPr>
          <p:cNvSpPr/>
          <p:nvPr/>
        </p:nvSpPr>
        <p:spPr>
          <a:xfrm>
            <a:off x="7879266" y="4792052"/>
            <a:ext cx="803931" cy="1802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0862D25-D964-094F-94E3-861D065F7D2E}"/>
              </a:ext>
            </a:extLst>
          </p:cNvPr>
          <p:cNvSpPr/>
          <p:nvPr/>
        </p:nvSpPr>
        <p:spPr>
          <a:xfrm>
            <a:off x="5222417" y="5196721"/>
            <a:ext cx="707506" cy="178455"/>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996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8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8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9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7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7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56" grpId="0" animBg="1"/>
      <p:bldP spid="165" grpId="0" animBg="1"/>
      <p:bldP spid="166" grpId="0" animBg="1"/>
      <p:bldP spid="168" grpId="0" animBg="1"/>
      <p:bldP spid="169" grpId="0" animBg="1"/>
      <p:bldP spid="171" grpId="0"/>
      <p:bldP spid="173" grpId="0" animBg="1"/>
      <p:bldP spid="174" grpId="0" animBg="1"/>
      <p:bldP spid="176" grpId="0" animBg="1"/>
      <p:bldP spid="177" grpId="0" animBg="1"/>
      <p:bldP spid="179" grpId="0" animBg="1"/>
      <p:bldP spid="180" grpId="0" animBg="1"/>
      <p:bldP spid="182" grpId="0" animBg="1"/>
      <p:bldP spid="183" grpId="0" animBg="1"/>
      <p:bldP spid="81" grpId="0" animBg="1"/>
      <p:bldP spid="8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143">
            <a:extLst>
              <a:ext uri="{FF2B5EF4-FFF2-40B4-BE49-F238E27FC236}">
                <a16:creationId xmlns:a16="http://schemas.microsoft.com/office/drawing/2014/main" id="{33FB8CA5-0F63-2248-AD6A-C1609E511CCF}"/>
              </a:ext>
            </a:extLst>
          </p:cNvPr>
          <p:cNvSpPr/>
          <p:nvPr/>
        </p:nvSpPr>
        <p:spPr>
          <a:xfrm>
            <a:off x="4266193" y="2803063"/>
            <a:ext cx="614369" cy="15183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058FA9-4CF3-3743-9A66-8A0EF32B9260}"/>
              </a:ext>
            </a:extLst>
          </p:cNvPr>
          <p:cNvSpPr>
            <a:spLocks noGrp="1"/>
          </p:cNvSpPr>
          <p:nvPr>
            <p:ph type="title"/>
          </p:nvPr>
        </p:nvSpPr>
        <p:spPr/>
        <p:txBody>
          <a:bodyPr>
            <a:normAutofit/>
          </a:bodyPr>
          <a:lstStyle/>
          <a:p>
            <a:r>
              <a:rPr lang="en-US" err="1"/>
              <a:t>GraphAttack</a:t>
            </a:r>
            <a:r>
              <a:rPr lang="en-US"/>
              <a:t>! Tolerates Latency in Graph Applications by Making NMAs Asynchronous</a:t>
            </a:r>
          </a:p>
        </p:txBody>
      </p:sp>
      <p:sp>
        <p:nvSpPr>
          <p:cNvPr id="3" name="Slide Number Placeholder 2">
            <a:extLst>
              <a:ext uri="{FF2B5EF4-FFF2-40B4-BE49-F238E27FC236}">
                <a16:creationId xmlns:a16="http://schemas.microsoft.com/office/drawing/2014/main" id="{BFDD37E7-6AB2-CA4A-BBB7-03D595D37648}"/>
              </a:ext>
            </a:extLst>
          </p:cNvPr>
          <p:cNvSpPr>
            <a:spLocks noGrp="1"/>
          </p:cNvSpPr>
          <p:nvPr>
            <p:ph type="sldNum" sz="quarter" idx="12"/>
          </p:nvPr>
        </p:nvSpPr>
        <p:spPr/>
        <p:txBody>
          <a:bodyPr/>
          <a:lstStyle/>
          <a:p>
            <a:fld id="{F1C86DD8-8ACC-4449-835C-8FB67FE75D39}" type="slidenum">
              <a:rPr lang="en-US" smtClean="0"/>
              <a:t>53</a:t>
            </a:fld>
            <a:endParaRPr lang="en-US"/>
          </a:p>
        </p:txBody>
      </p:sp>
      <p:sp>
        <p:nvSpPr>
          <p:cNvPr id="164" name="Content Placeholder 2">
            <a:extLst>
              <a:ext uri="{FF2B5EF4-FFF2-40B4-BE49-F238E27FC236}">
                <a16:creationId xmlns:a16="http://schemas.microsoft.com/office/drawing/2014/main" id="{F3BDAE38-9092-A745-A583-192C06F8755F}"/>
              </a:ext>
            </a:extLst>
          </p:cNvPr>
          <p:cNvSpPr txBox="1">
            <a:spLocks/>
          </p:cNvSpPr>
          <p:nvPr/>
        </p:nvSpPr>
        <p:spPr>
          <a:xfrm>
            <a:off x="4835348" y="5009258"/>
            <a:ext cx="3003965" cy="397767"/>
          </a:xfrm>
          <a:prstGeom prst="rect">
            <a:avLst/>
          </a:prstGeom>
          <a:noFill/>
          <a:ln w="19050">
            <a:noFill/>
          </a:ln>
        </p:spPr>
        <p:txBody>
          <a:bodyPr lIns="0" rIns="0">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a:solidFill>
                  <a:srgbClr val="FF0000"/>
                </a:solidFill>
                <a:latin typeface="+mn-lt"/>
                <a:cs typeface="Arial" panose="020B0604020202020204" pitchFamily="34" charset="0"/>
              </a:rPr>
              <a:t>Terminal RMWs operate </a:t>
            </a:r>
            <a:r>
              <a:rPr lang="en-US" sz="1400" i="1">
                <a:solidFill>
                  <a:srgbClr val="FF0000"/>
                </a:solidFill>
                <a:latin typeface="+mn-lt"/>
                <a:cs typeface="Arial" panose="020B0604020202020204" pitchFamily="34" charset="0"/>
              </a:rPr>
              <a:t>asynchronously</a:t>
            </a:r>
            <a:r>
              <a:rPr lang="en-US" sz="1400">
                <a:solidFill>
                  <a:srgbClr val="FF0000"/>
                </a:solidFill>
                <a:latin typeface="+mn-lt"/>
                <a:cs typeface="Arial" panose="020B0604020202020204" pitchFamily="34" charset="0"/>
              </a:rPr>
              <a:t>, overlapped with later instructions</a:t>
            </a:r>
            <a:endParaRPr lang="en-US" sz="1400">
              <a:solidFill>
                <a:srgbClr val="FF0000"/>
              </a:solidFill>
              <a:latin typeface="+mn-lt"/>
            </a:endParaRPr>
          </a:p>
          <a:p>
            <a:endParaRPr lang="en-US" sz="1600">
              <a:solidFill>
                <a:srgbClr val="FF0000"/>
              </a:solidFill>
              <a:latin typeface="+mn-lt"/>
            </a:endParaRPr>
          </a:p>
        </p:txBody>
      </p:sp>
      <p:grpSp>
        <p:nvGrpSpPr>
          <p:cNvPr id="130" name="Group 129">
            <a:extLst>
              <a:ext uri="{FF2B5EF4-FFF2-40B4-BE49-F238E27FC236}">
                <a16:creationId xmlns:a16="http://schemas.microsoft.com/office/drawing/2014/main" id="{D4852686-790F-E14A-991B-D4BE98FC8679}"/>
              </a:ext>
            </a:extLst>
          </p:cNvPr>
          <p:cNvGrpSpPr/>
          <p:nvPr/>
        </p:nvGrpSpPr>
        <p:grpSpPr>
          <a:xfrm>
            <a:off x="2593353" y="1916980"/>
            <a:ext cx="7597937" cy="1652098"/>
            <a:chOff x="2016505" y="4330653"/>
            <a:chExt cx="7597937" cy="1652098"/>
          </a:xfrm>
        </p:grpSpPr>
        <p:sp>
          <p:nvSpPr>
            <p:cNvPr id="151" name="Content Placeholder 2">
              <a:extLst>
                <a:ext uri="{FF2B5EF4-FFF2-40B4-BE49-F238E27FC236}">
                  <a16:creationId xmlns:a16="http://schemas.microsoft.com/office/drawing/2014/main" id="{D5D9EA9F-3A31-E945-9FC2-14BC7F3D41DE}"/>
                </a:ext>
              </a:extLst>
            </p:cNvPr>
            <p:cNvSpPr txBox="1">
              <a:spLocks/>
            </p:cNvSpPr>
            <p:nvPr/>
          </p:nvSpPr>
          <p:spPr>
            <a:xfrm>
              <a:off x="2016505" y="5701473"/>
              <a:ext cx="3638115" cy="263428"/>
            </a:xfrm>
            <a:prstGeom prst="rect">
              <a:avLst/>
            </a:prstGeom>
            <a:noFill/>
            <a:ln w="19050">
              <a:no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a:latin typeface="Calibri" panose="020F0502020204030204" pitchFamily="34" charset="0"/>
                  <a:cs typeface="Calibri" panose="020F0502020204030204" pitchFamily="34" charset="0"/>
                </a:rPr>
                <a:t>Parallel Push-Based SSSP Kernel </a:t>
              </a:r>
              <a:r>
                <a:rPr lang="en-US" sz="1400" i="1">
                  <a:latin typeface="Calibri" panose="020F0502020204030204" pitchFamily="34" charset="0"/>
                  <a:cs typeface="Calibri" panose="020F0502020204030204" pitchFamily="34" charset="0"/>
                </a:rPr>
                <a:t>Producer</a:t>
              </a:r>
              <a:r>
                <a:rPr lang="en-US" sz="1400">
                  <a:latin typeface="Calibri" panose="020F0502020204030204" pitchFamily="34" charset="0"/>
                  <a:cs typeface="Calibri" panose="020F0502020204030204" pitchFamily="34" charset="0"/>
                </a:rPr>
                <a:t> Slice</a:t>
              </a:r>
            </a:p>
            <a:p>
              <a:endParaRPr lang="en-US" sz="1050">
                <a:latin typeface="Calibri" panose="020F0502020204030204" pitchFamily="34" charset="0"/>
                <a:cs typeface="Calibri" panose="020F0502020204030204" pitchFamily="34" charset="0"/>
              </a:endParaRPr>
            </a:p>
          </p:txBody>
        </p:sp>
        <p:sp>
          <p:nvSpPr>
            <p:cNvPr id="152" name="Rectangle 151">
              <a:extLst>
                <a:ext uri="{FF2B5EF4-FFF2-40B4-BE49-F238E27FC236}">
                  <a16:creationId xmlns:a16="http://schemas.microsoft.com/office/drawing/2014/main" id="{BA0DDF0B-BCD8-9149-8F55-B581DC2318E1}"/>
                </a:ext>
              </a:extLst>
            </p:cNvPr>
            <p:cNvSpPr/>
            <p:nvPr/>
          </p:nvSpPr>
          <p:spPr>
            <a:xfrm>
              <a:off x="2020563" y="4330653"/>
              <a:ext cx="3638115" cy="1301959"/>
            </a:xfrm>
            <a:prstGeom prst="rect">
              <a:avLst/>
            </a:prstGeom>
          </p:spPr>
          <p:txBody>
            <a:bodyPr wrap="square">
              <a:spAutoFit/>
            </a:bodyPr>
            <a:lstStyle/>
            <a:p>
              <a:pPr>
                <a:lnSpc>
                  <a:spcPct val="120000"/>
                </a:lnSpc>
              </a:pPr>
              <a:r>
                <a:rPr lang="en-US" sz="1100" b="1">
                  <a:latin typeface="Courier" pitchFamily="2" charset="0"/>
                </a:rPr>
                <a:t>par for</a:t>
              </a:r>
              <a:r>
                <a:rPr lang="en-US" sz="1100">
                  <a:latin typeface="Courier" pitchFamily="2" charset="0"/>
                </a:rPr>
                <a:t> (v : worklist) </a:t>
              </a:r>
            </a:p>
            <a:p>
              <a:pPr>
                <a:lnSpc>
                  <a:spcPct val="120000"/>
                </a:lnSpc>
              </a:pPr>
              <a:r>
                <a:rPr lang="en-US" sz="1100" b="1">
                  <a:latin typeface="Courier" pitchFamily="2" charset="0"/>
                </a:rPr>
                <a:t>  </a:t>
              </a:r>
              <a:r>
                <a:rPr lang="en-US" sz="1100" err="1">
                  <a:latin typeface="Courier" pitchFamily="2" charset="0"/>
                </a:rPr>
                <a:t>node_dist</a:t>
              </a:r>
              <a:r>
                <a:rPr lang="en-US" sz="1100">
                  <a:latin typeface="Courier" pitchFamily="2" charset="0"/>
                </a:rPr>
                <a:t> = </a:t>
              </a:r>
              <a:r>
                <a:rPr lang="en-US" sz="1100" b="1">
                  <a:latin typeface="Courier" pitchFamily="2" charset="0"/>
                </a:rPr>
                <a:t>LOAD</a:t>
              </a:r>
              <a:r>
                <a:rPr lang="en-US" sz="1100">
                  <a:latin typeface="Courier" pitchFamily="2" charset="0"/>
                </a:rPr>
                <a:t>(&amp;</a:t>
              </a:r>
              <a:r>
                <a:rPr lang="en-US" sz="1100" err="1">
                  <a:latin typeface="Courier" pitchFamily="2" charset="0"/>
                </a:rPr>
                <a:t>dist</a:t>
              </a:r>
              <a:r>
                <a:rPr lang="en-US" sz="1100">
                  <a:latin typeface="Courier" pitchFamily="2" charset="0"/>
                </a:rPr>
                <a:t>[v])</a:t>
              </a:r>
            </a:p>
            <a:p>
              <a:pPr>
                <a:lnSpc>
                  <a:spcPct val="120000"/>
                </a:lnSpc>
              </a:pPr>
              <a:r>
                <a:rPr lang="en-US" sz="1100" b="1">
                  <a:latin typeface="Courier" pitchFamily="2" charset="0"/>
                </a:rPr>
                <a:t>  </a:t>
              </a:r>
              <a:r>
                <a:rPr lang="en-US" sz="1100" err="1">
                  <a:latin typeface="Courier" pitchFamily="2" charset="0"/>
                </a:rPr>
                <a:t>new_dist</a:t>
              </a:r>
              <a:r>
                <a:rPr lang="en-US" sz="1100">
                  <a:latin typeface="Courier" pitchFamily="2" charset="0"/>
                </a:rPr>
                <a:t> = </a:t>
              </a:r>
              <a:r>
                <a:rPr lang="en-US" sz="1100" err="1">
                  <a:latin typeface="Courier" pitchFamily="2" charset="0"/>
                </a:rPr>
                <a:t>node_dist</a:t>
              </a:r>
              <a:r>
                <a:rPr lang="en-US" sz="1100">
                  <a:latin typeface="Courier" pitchFamily="2" charset="0"/>
                </a:rPr>
                <a:t> + </a:t>
              </a:r>
              <a:r>
                <a:rPr lang="en-US" sz="1100" err="1">
                  <a:latin typeface="Courier" pitchFamily="2" charset="0"/>
                </a:rPr>
                <a:t>e_val</a:t>
              </a:r>
              <a:endParaRPr lang="en-US" sz="1100" b="1">
                <a:latin typeface="Courier" pitchFamily="2" charset="0"/>
              </a:endParaRPr>
            </a:p>
            <a:p>
              <a:pPr>
                <a:lnSpc>
                  <a:spcPct val="120000"/>
                </a:lnSpc>
              </a:pPr>
              <a:r>
                <a:rPr lang="en-US" sz="1100" b="1">
                  <a:latin typeface="Courier" pitchFamily="2" charset="0"/>
                </a:rPr>
                <a:t>  for</a:t>
              </a:r>
              <a:r>
                <a:rPr lang="en-US" sz="1100">
                  <a:latin typeface="Courier" pitchFamily="2" charset="0"/>
                </a:rPr>
                <a:t> (n, </a:t>
              </a:r>
              <a:r>
                <a:rPr lang="en-US" sz="1100" err="1">
                  <a:latin typeface="Courier" pitchFamily="2" charset="0"/>
                </a:rPr>
                <a:t>e_val</a:t>
              </a:r>
              <a:r>
                <a:rPr lang="en-US" sz="1100">
                  <a:latin typeface="Courier" pitchFamily="2" charset="0"/>
                </a:rPr>
                <a:t> : neighbors[v])</a:t>
              </a:r>
            </a:p>
            <a:p>
              <a:pPr>
                <a:lnSpc>
                  <a:spcPct val="120000"/>
                </a:lnSpc>
              </a:pPr>
              <a:r>
                <a:rPr lang="en-US" sz="1100" b="1">
                  <a:latin typeface="Courier" pitchFamily="2" charset="0"/>
                </a:rPr>
                <a:t>    RMW_MIN_ISSUE</a:t>
              </a:r>
              <a:r>
                <a:rPr lang="en-US" sz="1100">
                  <a:latin typeface="Courier" pitchFamily="2" charset="0"/>
                </a:rPr>
                <a:t>(&amp;</a:t>
              </a:r>
              <a:r>
                <a:rPr lang="en-US" sz="1100" err="1">
                  <a:latin typeface="Courier" pitchFamily="2" charset="0"/>
                </a:rPr>
                <a:t>dist</a:t>
              </a:r>
              <a:r>
                <a:rPr lang="en-US" sz="1100">
                  <a:latin typeface="Courier" pitchFamily="2" charset="0"/>
                </a:rPr>
                <a:t>[n], </a:t>
              </a:r>
              <a:r>
                <a:rPr lang="en-US" sz="1100" err="1">
                  <a:latin typeface="Courier" pitchFamily="2" charset="0"/>
                </a:rPr>
                <a:t>new_dist</a:t>
              </a:r>
              <a:r>
                <a:rPr lang="en-US" sz="1100">
                  <a:latin typeface="Courier" pitchFamily="2" charset="0"/>
                </a:rPr>
                <a:t>)</a:t>
              </a:r>
            </a:p>
            <a:p>
              <a:pPr>
                <a:lnSpc>
                  <a:spcPct val="120000"/>
                </a:lnSpc>
              </a:pPr>
              <a:r>
                <a:rPr lang="en-US" sz="1100">
                  <a:latin typeface="Courier" pitchFamily="2" charset="0"/>
                </a:rPr>
                <a:t>    // RMW_MIN_ISSUE produces “updated”</a:t>
              </a:r>
            </a:p>
          </p:txBody>
        </p:sp>
        <p:sp>
          <p:nvSpPr>
            <p:cNvPr id="153" name="Rectangle 152">
              <a:extLst>
                <a:ext uri="{FF2B5EF4-FFF2-40B4-BE49-F238E27FC236}">
                  <a16:creationId xmlns:a16="http://schemas.microsoft.com/office/drawing/2014/main" id="{7A12B556-E8B5-BE43-ADD5-2C4C8ACB26A5}"/>
                </a:ext>
              </a:extLst>
            </p:cNvPr>
            <p:cNvSpPr/>
            <p:nvPr/>
          </p:nvSpPr>
          <p:spPr>
            <a:xfrm>
              <a:off x="6107394" y="4330653"/>
              <a:ext cx="3062186" cy="1301959"/>
            </a:xfrm>
            <a:prstGeom prst="rect">
              <a:avLst/>
            </a:prstGeom>
          </p:spPr>
          <p:txBody>
            <a:bodyPr wrap="square">
              <a:spAutoFit/>
            </a:bodyPr>
            <a:lstStyle/>
            <a:p>
              <a:pPr>
                <a:lnSpc>
                  <a:spcPct val="120000"/>
                </a:lnSpc>
              </a:pPr>
              <a:r>
                <a:rPr lang="en-US" sz="1100" b="1">
                  <a:latin typeface="Courier" pitchFamily="2" charset="0"/>
                </a:rPr>
                <a:t>par for</a:t>
              </a:r>
              <a:r>
                <a:rPr lang="en-US" sz="1100">
                  <a:latin typeface="Courier" pitchFamily="2" charset="0"/>
                </a:rPr>
                <a:t> (v : worklist) </a:t>
              </a:r>
            </a:p>
            <a:p>
              <a:pPr>
                <a:lnSpc>
                  <a:spcPct val="120000"/>
                </a:lnSpc>
              </a:pPr>
              <a:r>
                <a:rPr lang="en-US" sz="1100" b="1">
                  <a:latin typeface="Courier" pitchFamily="2" charset="0"/>
                </a:rPr>
                <a:t>  for</a:t>
              </a:r>
              <a:r>
                <a:rPr lang="en-US" sz="1100">
                  <a:latin typeface="Courier" pitchFamily="2" charset="0"/>
                </a:rPr>
                <a:t> (n, </a:t>
              </a:r>
              <a:r>
                <a:rPr lang="en-US" sz="1100" err="1">
                  <a:latin typeface="Courier" pitchFamily="2" charset="0"/>
                </a:rPr>
                <a:t>e_val</a:t>
              </a:r>
              <a:r>
                <a:rPr lang="en-US" sz="1100">
                  <a:latin typeface="Courier" pitchFamily="2" charset="0"/>
                </a:rPr>
                <a:t> : neighbors[v])</a:t>
              </a:r>
            </a:p>
            <a:p>
              <a:pPr>
                <a:lnSpc>
                  <a:spcPct val="120000"/>
                </a:lnSpc>
              </a:pPr>
              <a:r>
                <a:rPr lang="en-US" sz="1100">
                  <a:latin typeface="Courier" pitchFamily="2" charset="0"/>
                </a:rPr>
                <a:t>    updated = </a:t>
              </a:r>
              <a:r>
                <a:rPr lang="en-US" sz="1100" b="1">
                  <a:latin typeface="Courier" pitchFamily="2" charset="0"/>
                </a:rPr>
                <a:t>CONSUME</a:t>
              </a:r>
              <a:r>
                <a:rPr lang="en-US" sz="1100">
                  <a:latin typeface="Courier" pitchFamily="2" charset="0"/>
                </a:rPr>
                <a:t>()</a:t>
              </a:r>
            </a:p>
            <a:p>
              <a:pPr>
                <a:lnSpc>
                  <a:spcPct val="120000"/>
                </a:lnSpc>
              </a:pPr>
              <a:r>
                <a:rPr lang="en-US" sz="1100" b="1">
                  <a:latin typeface="Courier" pitchFamily="2" charset="0"/>
                </a:rPr>
                <a:t>    if</a:t>
              </a:r>
              <a:r>
                <a:rPr lang="en-US" sz="1100">
                  <a:latin typeface="Courier" pitchFamily="2" charset="0"/>
                </a:rPr>
                <a:t> (updated)</a:t>
              </a:r>
            </a:p>
            <a:p>
              <a:pPr>
                <a:lnSpc>
                  <a:spcPct val="120000"/>
                </a:lnSpc>
              </a:pPr>
              <a:r>
                <a:rPr lang="en-US" sz="1100">
                  <a:latin typeface="Courier" pitchFamily="2" charset="0"/>
                </a:rPr>
                <a:t>      </a:t>
              </a:r>
              <a:r>
                <a:rPr lang="en-US" sz="1100" err="1">
                  <a:latin typeface="Courier" pitchFamily="2" charset="0"/>
                </a:rPr>
                <a:t>wl_idx</a:t>
              </a:r>
              <a:r>
                <a:rPr lang="en-US" sz="1100">
                  <a:latin typeface="Courier" pitchFamily="2" charset="0"/>
                </a:rPr>
                <a:t> = </a:t>
              </a:r>
              <a:r>
                <a:rPr lang="en-US" sz="1100" b="1">
                  <a:latin typeface="Courier" pitchFamily="2" charset="0"/>
                </a:rPr>
                <a:t>RMW_ADD</a:t>
              </a:r>
              <a:r>
                <a:rPr lang="en-US" sz="1100">
                  <a:latin typeface="Courier" pitchFamily="2" charset="0"/>
                </a:rPr>
                <a:t>(&amp;</a:t>
              </a:r>
              <a:r>
                <a:rPr lang="en-US" sz="1100" err="1">
                  <a:latin typeface="Courier" pitchFamily="2" charset="0"/>
                </a:rPr>
                <a:t>idx</a:t>
              </a:r>
              <a:r>
                <a:rPr lang="en-US" sz="1100">
                  <a:latin typeface="Courier" pitchFamily="2" charset="0"/>
                </a:rPr>
                <a:t>, 1)</a:t>
              </a:r>
            </a:p>
            <a:p>
              <a:pPr>
                <a:lnSpc>
                  <a:spcPct val="120000"/>
                </a:lnSpc>
              </a:pPr>
              <a:r>
                <a:rPr lang="en-US" sz="1100" b="1">
                  <a:latin typeface="Courier" pitchFamily="2" charset="0"/>
                </a:rPr>
                <a:t>      STORE</a:t>
              </a:r>
              <a:r>
                <a:rPr lang="en-US" sz="1100">
                  <a:latin typeface="Courier" pitchFamily="2" charset="0"/>
                </a:rPr>
                <a:t>(&amp;</a:t>
              </a:r>
              <a:r>
                <a:rPr lang="en-US" sz="1100" err="1">
                  <a:latin typeface="Courier" pitchFamily="2" charset="0"/>
                </a:rPr>
                <a:t>new_worklist</a:t>
              </a:r>
              <a:r>
                <a:rPr lang="en-US" sz="1100">
                  <a:latin typeface="Courier" pitchFamily="2" charset="0"/>
                </a:rPr>
                <a:t>[</a:t>
              </a:r>
              <a:r>
                <a:rPr lang="en-US" sz="1100" err="1">
                  <a:latin typeface="Courier" pitchFamily="2" charset="0"/>
                </a:rPr>
                <a:t>wl_idx</a:t>
              </a:r>
              <a:r>
                <a:rPr lang="en-US" sz="1100">
                  <a:latin typeface="Courier" pitchFamily="2" charset="0"/>
                </a:rPr>
                <a:t>])</a:t>
              </a:r>
            </a:p>
          </p:txBody>
        </p:sp>
        <p:sp>
          <p:nvSpPr>
            <p:cNvPr id="154" name="Content Placeholder 2">
              <a:extLst>
                <a:ext uri="{FF2B5EF4-FFF2-40B4-BE49-F238E27FC236}">
                  <a16:creationId xmlns:a16="http://schemas.microsoft.com/office/drawing/2014/main" id="{692FBDAA-781F-E045-A805-7FC8336FF28A}"/>
                </a:ext>
              </a:extLst>
            </p:cNvPr>
            <p:cNvSpPr txBox="1">
              <a:spLocks/>
            </p:cNvSpPr>
            <p:nvPr/>
          </p:nvSpPr>
          <p:spPr>
            <a:xfrm>
              <a:off x="5976327" y="5701473"/>
              <a:ext cx="3638115" cy="281278"/>
            </a:xfrm>
            <a:prstGeom prst="rect">
              <a:avLst/>
            </a:prstGeom>
            <a:noFill/>
            <a:ln w="19050">
              <a:no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a:latin typeface="Calibri" panose="020F0502020204030204" pitchFamily="34" charset="0"/>
                  <a:cs typeface="Calibri" panose="020F0502020204030204" pitchFamily="34" charset="0"/>
                </a:rPr>
                <a:t>Parallel Push-Based SSSP Kernel </a:t>
              </a:r>
              <a:r>
                <a:rPr lang="en-US" sz="1400" i="1">
                  <a:latin typeface="Calibri" panose="020F0502020204030204" pitchFamily="34" charset="0"/>
                  <a:cs typeface="Calibri" panose="020F0502020204030204" pitchFamily="34" charset="0"/>
                </a:rPr>
                <a:t>Consumer</a:t>
              </a:r>
              <a:r>
                <a:rPr lang="en-US" sz="1400">
                  <a:latin typeface="Calibri" panose="020F0502020204030204" pitchFamily="34" charset="0"/>
                  <a:cs typeface="Calibri" panose="020F0502020204030204" pitchFamily="34" charset="0"/>
                </a:rPr>
                <a:t> Slice</a:t>
              </a:r>
            </a:p>
            <a:p>
              <a:endParaRPr lang="en-US" sz="1050">
                <a:latin typeface="Calibri" panose="020F0502020204030204" pitchFamily="34" charset="0"/>
                <a:cs typeface="Calibri" panose="020F0502020204030204" pitchFamily="34" charset="0"/>
              </a:endParaRPr>
            </a:p>
          </p:txBody>
        </p:sp>
      </p:grpSp>
      <p:grpSp>
        <p:nvGrpSpPr>
          <p:cNvPr id="155" name="Group 154">
            <a:extLst>
              <a:ext uri="{FF2B5EF4-FFF2-40B4-BE49-F238E27FC236}">
                <a16:creationId xmlns:a16="http://schemas.microsoft.com/office/drawing/2014/main" id="{44BEA99C-D587-3D4A-B9BD-21EFF4628464}"/>
              </a:ext>
            </a:extLst>
          </p:cNvPr>
          <p:cNvGrpSpPr/>
          <p:nvPr/>
        </p:nvGrpSpPr>
        <p:grpSpPr>
          <a:xfrm>
            <a:off x="8210203" y="4883153"/>
            <a:ext cx="2930049" cy="307777"/>
            <a:chOff x="4532435" y="3017405"/>
            <a:chExt cx="2930049" cy="307777"/>
          </a:xfrm>
        </p:grpSpPr>
        <p:sp>
          <p:nvSpPr>
            <p:cNvPr id="156" name="Rectangle 155">
              <a:extLst>
                <a:ext uri="{FF2B5EF4-FFF2-40B4-BE49-F238E27FC236}">
                  <a16:creationId xmlns:a16="http://schemas.microsoft.com/office/drawing/2014/main" id="{FFB7928B-E29E-0343-85BE-ECA9ED17FE7C}"/>
                </a:ext>
              </a:extLst>
            </p:cNvPr>
            <p:cNvSpPr/>
            <p:nvPr/>
          </p:nvSpPr>
          <p:spPr>
            <a:xfrm>
              <a:off x="4532435" y="3053994"/>
              <a:ext cx="1188679" cy="238303"/>
            </a:xfrm>
            <a:prstGeom prst="rect">
              <a:avLst/>
            </a:prstGeom>
            <a:noFill/>
            <a:ln w="25400">
              <a:solidFill>
                <a:srgbClr val="FFC000"/>
              </a:solidFill>
            </a:ln>
            <a:effectLst>
              <a:glow>
                <a:srgbClr val="FF0000">
                  <a:alpha val="75000"/>
                </a:srgbClr>
              </a:glow>
            </a:effectLst>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757" b="1">
                <a:solidFill>
                  <a:schemeClr val="tx1"/>
                </a:solidFill>
                <a:latin typeface="Courier" pitchFamily="2" charset="0"/>
              </a:endParaRPr>
            </a:p>
          </p:txBody>
        </p:sp>
        <p:sp>
          <p:nvSpPr>
            <p:cNvPr id="157" name="TextBox 156">
              <a:extLst>
                <a:ext uri="{FF2B5EF4-FFF2-40B4-BE49-F238E27FC236}">
                  <a16:creationId xmlns:a16="http://schemas.microsoft.com/office/drawing/2014/main" id="{04EA4828-13DC-B644-9445-24DC721ABE2A}"/>
                </a:ext>
              </a:extLst>
            </p:cNvPr>
            <p:cNvSpPr txBox="1"/>
            <p:nvPr/>
          </p:nvSpPr>
          <p:spPr>
            <a:xfrm>
              <a:off x="5727230" y="3017405"/>
              <a:ext cx="1735254" cy="307777"/>
            </a:xfrm>
            <a:prstGeom prst="rect">
              <a:avLst/>
            </a:prstGeom>
            <a:noFill/>
          </p:spPr>
          <p:txBody>
            <a:bodyPr wrap="square" rtlCol="0">
              <a:spAutoFit/>
            </a:bodyPr>
            <a:lstStyle/>
            <a:p>
              <a:pPr algn="ctr"/>
              <a:r>
                <a:rPr lang="en-US" sz="1400"/>
                <a:t>= NMA (long-latency)</a:t>
              </a:r>
            </a:p>
          </p:txBody>
        </p:sp>
      </p:grpSp>
      <p:cxnSp>
        <p:nvCxnSpPr>
          <p:cNvPr id="165" name="Straight Arrow Connector 164">
            <a:extLst>
              <a:ext uri="{FF2B5EF4-FFF2-40B4-BE49-F238E27FC236}">
                <a16:creationId xmlns:a16="http://schemas.microsoft.com/office/drawing/2014/main" id="{46ED75F7-15AB-D649-B9AE-5172869381C8}"/>
              </a:ext>
            </a:extLst>
          </p:cNvPr>
          <p:cNvCxnSpPr>
            <a:cxnSpLocks/>
            <a:stCxn id="166" idx="3"/>
            <a:endCxn id="167" idx="1"/>
          </p:cNvCxnSpPr>
          <p:nvPr/>
        </p:nvCxnSpPr>
        <p:spPr>
          <a:xfrm>
            <a:off x="3644221" y="2276452"/>
            <a:ext cx="117661" cy="19128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B2B8A08D-8332-D745-BDBE-06E54DEF954C}"/>
              </a:ext>
            </a:extLst>
          </p:cNvPr>
          <p:cNvSpPr/>
          <p:nvPr/>
        </p:nvSpPr>
        <p:spPr>
          <a:xfrm>
            <a:off x="2817303" y="2184512"/>
            <a:ext cx="826918" cy="1838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FFDD5E10-2930-2046-9810-F041B418E058}"/>
              </a:ext>
            </a:extLst>
          </p:cNvPr>
          <p:cNvSpPr/>
          <p:nvPr/>
        </p:nvSpPr>
        <p:spPr>
          <a:xfrm>
            <a:off x="3761882" y="2377612"/>
            <a:ext cx="803931" cy="18025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8" name="Straight Arrow Connector 167">
            <a:extLst>
              <a:ext uri="{FF2B5EF4-FFF2-40B4-BE49-F238E27FC236}">
                <a16:creationId xmlns:a16="http://schemas.microsoft.com/office/drawing/2014/main" id="{E9B43A5F-3875-0B4C-B18A-F326A2D936E4}"/>
              </a:ext>
            </a:extLst>
          </p:cNvPr>
          <p:cNvCxnSpPr>
            <a:cxnSpLocks/>
            <a:stCxn id="169" idx="3"/>
            <a:endCxn id="170" idx="1"/>
          </p:cNvCxnSpPr>
          <p:nvPr/>
        </p:nvCxnSpPr>
        <p:spPr>
          <a:xfrm>
            <a:off x="3537524" y="2487793"/>
            <a:ext cx="1474397" cy="407614"/>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80F1094B-892D-374F-B85C-971B458C7AC2}"/>
              </a:ext>
            </a:extLst>
          </p:cNvPr>
          <p:cNvSpPr/>
          <p:nvPr/>
        </p:nvSpPr>
        <p:spPr>
          <a:xfrm>
            <a:off x="2808779" y="2402253"/>
            <a:ext cx="728745" cy="171080"/>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A1858D25-90A3-664F-BD57-A62541C6F82C}"/>
              </a:ext>
            </a:extLst>
          </p:cNvPr>
          <p:cNvSpPr/>
          <p:nvPr/>
        </p:nvSpPr>
        <p:spPr>
          <a:xfrm>
            <a:off x="5011921" y="2807527"/>
            <a:ext cx="728745" cy="175759"/>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Arrow Connector 170">
            <a:extLst>
              <a:ext uri="{FF2B5EF4-FFF2-40B4-BE49-F238E27FC236}">
                <a16:creationId xmlns:a16="http://schemas.microsoft.com/office/drawing/2014/main" id="{8C8839E8-8FE3-924B-9F73-7CBB8910E276}"/>
              </a:ext>
            </a:extLst>
          </p:cNvPr>
          <p:cNvCxnSpPr>
            <a:cxnSpLocks/>
            <a:stCxn id="172" idx="3"/>
            <a:endCxn id="173" idx="1"/>
          </p:cNvCxnSpPr>
          <p:nvPr/>
        </p:nvCxnSpPr>
        <p:spPr>
          <a:xfrm flipV="1">
            <a:off x="5784833" y="2483216"/>
            <a:ext cx="1294059" cy="391899"/>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1C360843-9F7D-2F4F-97E8-C47A5299C37D}"/>
              </a:ext>
            </a:extLst>
          </p:cNvPr>
          <p:cNvSpPr/>
          <p:nvPr/>
        </p:nvSpPr>
        <p:spPr>
          <a:xfrm>
            <a:off x="2977079" y="2783175"/>
            <a:ext cx="2807754" cy="183880"/>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0D3D7191-205D-2B46-9CE7-FA47AD807036}"/>
              </a:ext>
            </a:extLst>
          </p:cNvPr>
          <p:cNvSpPr/>
          <p:nvPr/>
        </p:nvSpPr>
        <p:spPr>
          <a:xfrm>
            <a:off x="7078892" y="2406169"/>
            <a:ext cx="648385" cy="154094"/>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 name="Straight Arrow Connector 173">
            <a:extLst>
              <a:ext uri="{FF2B5EF4-FFF2-40B4-BE49-F238E27FC236}">
                <a16:creationId xmlns:a16="http://schemas.microsoft.com/office/drawing/2014/main" id="{5E3F8B35-B477-124C-9542-310D96A5931E}"/>
              </a:ext>
            </a:extLst>
          </p:cNvPr>
          <p:cNvCxnSpPr>
            <a:cxnSpLocks/>
            <a:stCxn id="175" idx="3"/>
            <a:endCxn id="176" idx="0"/>
          </p:cNvCxnSpPr>
          <p:nvPr/>
        </p:nvCxnSpPr>
        <p:spPr>
          <a:xfrm>
            <a:off x="7332892" y="2676335"/>
            <a:ext cx="200521" cy="10801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2F925550-A14D-314E-B42B-A53FD1FBE70B}"/>
              </a:ext>
            </a:extLst>
          </p:cNvPr>
          <p:cNvSpPr/>
          <p:nvPr/>
        </p:nvSpPr>
        <p:spPr>
          <a:xfrm>
            <a:off x="7078359" y="2599288"/>
            <a:ext cx="254533" cy="15409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53F095F7-E87D-1446-A809-883288E6E36B}"/>
              </a:ext>
            </a:extLst>
          </p:cNvPr>
          <p:cNvSpPr/>
          <p:nvPr/>
        </p:nvSpPr>
        <p:spPr>
          <a:xfrm>
            <a:off x="7263873" y="2784347"/>
            <a:ext cx="539079" cy="18388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7" name="Straight Arrow Connector 176">
            <a:extLst>
              <a:ext uri="{FF2B5EF4-FFF2-40B4-BE49-F238E27FC236}">
                <a16:creationId xmlns:a16="http://schemas.microsoft.com/office/drawing/2014/main" id="{671259C6-5961-E94D-B8E7-07149FA0D345}"/>
              </a:ext>
            </a:extLst>
          </p:cNvPr>
          <p:cNvCxnSpPr>
            <a:cxnSpLocks/>
            <a:stCxn id="178" idx="3"/>
            <a:endCxn id="179" idx="1"/>
          </p:cNvCxnSpPr>
          <p:nvPr/>
        </p:nvCxnSpPr>
        <p:spPr>
          <a:xfrm>
            <a:off x="7802952" y="2876287"/>
            <a:ext cx="1138563" cy="207185"/>
          </a:xfrm>
          <a:prstGeom prst="straightConnector1">
            <a:avLst/>
          </a:prstGeom>
          <a:ln w="1905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A938C38E-A60A-2D49-AAA5-3A13DBF8BB07}"/>
              </a:ext>
            </a:extLst>
          </p:cNvPr>
          <p:cNvSpPr/>
          <p:nvPr/>
        </p:nvSpPr>
        <p:spPr>
          <a:xfrm>
            <a:off x="7263873" y="2783175"/>
            <a:ext cx="539079" cy="186224"/>
          </a:xfrm>
          <a:prstGeom prst="rect">
            <a:avLst/>
          </a:prstGeom>
          <a:noFill/>
          <a:ln w="190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ABCC947E-D53F-CF42-90CA-DFD18C860B11}"/>
              </a:ext>
            </a:extLst>
          </p:cNvPr>
          <p:cNvSpPr/>
          <p:nvPr/>
        </p:nvSpPr>
        <p:spPr>
          <a:xfrm>
            <a:off x="8941515" y="2990704"/>
            <a:ext cx="536880" cy="185535"/>
          </a:xfrm>
          <a:prstGeom prst="rect">
            <a:avLst/>
          </a:prstGeom>
          <a:noFill/>
          <a:ln w="190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TextBox 179">
            <a:extLst>
              <a:ext uri="{FF2B5EF4-FFF2-40B4-BE49-F238E27FC236}">
                <a16:creationId xmlns:a16="http://schemas.microsoft.com/office/drawing/2014/main" id="{A5097339-3C7C-C548-969B-E32AE171BC6A}"/>
              </a:ext>
            </a:extLst>
          </p:cNvPr>
          <p:cNvSpPr txBox="1"/>
          <p:nvPr/>
        </p:nvSpPr>
        <p:spPr>
          <a:xfrm>
            <a:off x="1237638" y="2368392"/>
            <a:ext cx="1315606" cy="738664"/>
          </a:xfrm>
          <a:prstGeom prst="rect">
            <a:avLst/>
          </a:prstGeom>
          <a:noFill/>
        </p:spPr>
        <p:txBody>
          <a:bodyPr wrap="square" rtlCol="0">
            <a:spAutoFit/>
          </a:bodyPr>
          <a:lstStyle/>
          <a:p>
            <a:pPr algn="ctr"/>
            <a:r>
              <a:rPr lang="en-US" sz="1400">
                <a:solidFill>
                  <a:srgbClr val="FF0000"/>
                </a:solidFill>
              </a:rPr>
              <a:t>No </a:t>
            </a:r>
            <a:r>
              <a:rPr lang="en-US" sz="1400" i="1">
                <a:solidFill>
                  <a:srgbClr val="FF0000"/>
                </a:solidFill>
              </a:rPr>
              <a:t>Producer</a:t>
            </a:r>
            <a:r>
              <a:rPr lang="en-US" sz="1400">
                <a:solidFill>
                  <a:srgbClr val="FF0000"/>
                </a:solidFill>
              </a:rPr>
              <a:t> dependencies on the NMA!</a:t>
            </a:r>
          </a:p>
        </p:txBody>
      </p:sp>
      <p:sp>
        <p:nvSpPr>
          <p:cNvPr id="186" name="TextBox 185">
            <a:extLst>
              <a:ext uri="{FF2B5EF4-FFF2-40B4-BE49-F238E27FC236}">
                <a16:creationId xmlns:a16="http://schemas.microsoft.com/office/drawing/2014/main" id="{8CF522ED-07EA-C64D-B471-DD2F467F3D69}"/>
              </a:ext>
            </a:extLst>
          </p:cNvPr>
          <p:cNvSpPr txBox="1"/>
          <p:nvPr/>
        </p:nvSpPr>
        <p:spPr>
          <a:xfrm>
            <a:off x="5333129" y="2041462"/>
            <a:ext cx="1170890" cy="523220"/>
          </a:xfrm>
          <a:prstGeom prst="rect">
            <a:avLst/>
          </a:prstGeom>
          <a:noFill/>
        </p:spPr>
        <p:txBody>
          <a:bodyPr wrap="square" rtlCol="0">
            <a:spAutoFit/>
          </a:bodyPr>
          <a:lstStyle/>
          <a:p>
            <a:pPr algn="ctr"/>
            <a:r>
              <a:rPr lang="en-US" sz="1400">
                <a:solidFill>
                  <a:srgbClr val="FF0000"/>
                </a:solidFill>
              </a:rPr>
              <a:t>Begin next loop iteration</a:t>
            </a:r>
          </a:p>
        </p:txBody>
      </p:sp>
      <p:sp>
        <p:nvSpPr>
          <p:cNvPr id="49" name="Arc 48">
            <a:extLst>
              <a:ext uri="{FF2B5EF4-FFF2-40B4-BE49-F238E27FC236}">
                <a16:creationId xmlns:a16="http://schemas.microsoft.com/office/drawing/2014/main" id="{2EDFBFB1-7E98-0847-BAED-3DE18CC9572F}"/>
              </a:ext>
            </a:extLst>
          </p:cNvPr>
          <p:cNvSpPr/>
          <p:nvPr/>
        </p:nvSpPr>
        <p:spPr>
          <a:xfrm rot="5400000">
            <a:off x="5119843" y="2208510"/>
            <a:ext cx="426573" cy="1362706"/>
          </a:xfrm>
          <a:prstGeom prst="arc">
            <a:avLst>
              <a:gd name="adj1" fmla="val 10830137"/>
              <a:gd name="adj2" fmla="val 1606572"/>
            </a:avLst>
          </a:prstGeom>
          <a:ln w="190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48033127-51DB-4443-B149-39B6598CE078}"/>
              </a:ext>
            </a:extLst>
          </p:cNvPr>
          <p:cNvCxnSpPr>
            <a:cxnSpLocks/>
          </p:cNvCxnSpPr>
          <p:nvPr/>
        </p:nvCxnSpPr>
        <p:spPr>
          <a:xfrm>
            <a:off x="1058280" y="4770368"/>
            <a:ext cx="6934930" cy="0"/>
          </a:xfrm>
          <a:prstGeom prst="line">
            <a:avLst/>
          </a:prstGeom>
          <a:ln w="317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5" name="Content Placeholder 2">
            <a:extLst>
              <a:ext uri="{FF2B5EF4-FFF2-40B4-BE49-F238E27FC236}">
                <a16:creationId xmlns:a16="http://schemas.microsoft.com/office/drawing/2014/main" id="{F69DD8C7-0B26-8B4A-BB5B-F01755D19FF7}"/>
              </a:ext>
            </a:extLst>
          </p:cNvPr>
          <p:cNvSpPr txBox="1">
            <a:spLocks/>
          </p:cNvSpPr>
          <p:nvPr/>
        </p:nvSpPr>
        <p:spPr>
          <a:xfrm>
            <a:off x="7802952" y="6024423"/>
            <a:ext cx="286090" cy="177140"/>
          </a:xfrm>
          <a:prstGeom prst="rect">
            <a:avLst/>
          </a:prstGeom>
          <a:noFill/>
          <a:ln w="19050">
            <a:noFill/>
          </a:ln>
        </p:spPr>
        <p:txBody>
          <a:bodyPr lIns="0" rIns="0">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50" i="1">
                <a:latin typeface="Calibri" panose="020F0502020204030204" pitchFamily="34" charset="0"/>
                <a:cs typeface="Calibri" panose="020F0502020204030204" pitchFamily="34" charset="0"/>
              </a:rPr>
              <a:t>time</a:t>
            </a:r>
            <a:endParaRPr lang="en-US" sz="1050">
              <a:latin typeface="Calibri" panose="020F0502020204030204" pitchFamily="34" charset="0"/>
              <a:cs typeface="Calibri" panose="020F0502020204030204" pitchFamily="34" charset="0"/>
            </a:endParaRPr>
          </a:p>
        </p:txBody>
      </p:sp>
      <p:sp>
        <p:nvSpPr>
          <p:cNvPr id="106" name="Content Placeholder 2">
            <a:extLst>
              <a:ext uri="{FF2B5EF4-FFF2-40B4-BE49-F238E27FC236}">
                <a16:creationId xmlns:a16="http://schemas.microsoft.com/office/drawing/2014/main" id="{FE1F3085-C70B-EF4C-BC73-9DE58A5043B3}"/>
              </a:ext>
            </a:extLst>
          </p:cNvPr>
          <p:cNvSpPr txBox="1">
            <a:spLocks/>
          </p:cNvSpPr>
          <p:nvPr/>
        </p:nvSpPr>
        <p:spPr>
          <a:xfrm rot="16200000">
            <a:off x="506529" y="4445349"/>
            <a:ext cx="895014" cy="182391"/>
          </a:xfrm>
          <a:prstGeom prst="rect">
            <a:avLst/>
          </a:prstGeom>
          <a:noFill/>
          <a:ln w="19050">
            <a:noFill/>
          </a:ln>
        </p:spPr>
        <p:txBody>
          <a:bodyPr lIns="0" rIns="0">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50" i="1">
                <a:latin typeface="Calibri" panose="020F0502020204030204" pitchFamily="34" charset="0"/>
                <a:cs typeface="Calibri" panose="020F0502020204030204" pitchFamily="34" charset="0"/>
              </a:rPr>
              <a:t>Producer</a:t>
            </a:r>
            <a:endParaRPr lang="en-US" sz="1050">
              <a:latin typeface="Calibri" panose="020F0502020204030204" pitchFamily="34" charset="0"/>
              <a:cs typeface="Calibri" panose="020F0502020204030204" pitchFamily="34" charset="0"/>
            </a:endParaRPr>
          </a:p>
        </p:txBody>
      </p:sp>
      <p:sp>
        <p:nvSpPr>
          <p:cNvPr id="107" name="Content Placeholder 2">
            <a:extLst>
              <a:ext uri="{FF2B5EF4-FFF2-40B4-BE49-F238E27FC236}">
                <a16:creationId xmlns:a16="http://schemas.microsoft.com/office/drawing/2014/main" id="{61833E90-0800-4545-9C16-E3C6E1402F9B}"/>
              </a:ext>
            </a:extLst>
          </p:cNvPr>
          <p:cNvSpPr txBox="1">
            <a:spLocks/>
          </p:cNvSpPr>
          <p:nvPr/>
        </p:nvSpPr>
        <p:spPr>
          <a:xfrm rot="16200000">
            <a:off x="624976" y="5710212"/>
            <a:ext cx="693377" cy="241023"/>
          </a:xfrm>
          <a:prstGeom prst="rect">
            <a:avLst/>
          </a:prstGeom>
          <a:noFill/>
          <a:ln w="19050">
            <a:noFill/>
          </a:ln>
        </p:spPr>
        <p:txBody>
          <a:bodyPr lIns="0" rIns="0">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50" i="1">
                <a:latin typeface="Calibri" panose="020F0502020204030204" pitchFamily="34" charset="0"/>
                <a:cs typeface="Calibri" panose="020F0502020204030204" pitchFamily="34" charset="0"/>
              </a:rPr>
              <a:t>Consumer</a:t>
            </a:r>
            <a:endParaRPr lang="en-US" sz="1050">
              <a:solidFill>
                <a:srgbClr val="FF0000"/>
              </a:solidFill>
              <a:latin typeface="Calibri" panose="020F0502020204030204" pitchFamily="34" charset="0"/>
              <a:cs typeface="Calibri" panose="020F0502020204030204" pitchFamily="34" charset="0"/>
            </a:endParaRPr>
          </a:p>
        </p:txBody>
      </p:sp>
      <p:cxnSp>
        <p:nvCxnSpPr>
          <p:cNvPr id="108" name="Straight Connector 107">
            <a:extLst>
              <a:ext uri="{FF2B5EF4-FFF2-40B4-BE49-F238E27FC236}">
                <a16:creationId xmlns:a16="http://schemas.microsoft.com/office/drawing/2014/main" id="{95491CEE-A8F2-1742-A140-DE95FA16CF94}"/>
              </a:ext>
            </a:extLst>
          </p:cNvPr>
          <p:cNvCxnSpPr>
            <a:cxnSpLocks/>
          </p:cNvCxnSpPr>
          <p:nvPr/>
        </p:nvCxnSpPr>
        <p:spPr>
          <a:xfrm>
            <a:off x="1051751" y="5639944"/>
            <a:ext cx="6934930" cy="0"/>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B40866B7-18CE-F942-B8D6-A9BFD1D73F13}"/>
              </a:ext>
            </a:extLst>
          </p:cNvPr>
          <p:cNvCxnSpPr>
            <a:cxnSpLocks/>
          </p:cNvCxnSpPr>
          <p:nvPr/>
        </p:nvCxnSpPr>
        <p:spPr>
          <a:xfrm>
            <a:off x="1051749" y="4336444"/>
            <a:ext cx="7057611" cy="1687979"/>
          </a:xfrm>
          <a:prstGeom prst="bentConnector3">
            <a:avLst>
              <a:gd name="adj1" fmla="val 53"/>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0" name="Content Placeholder 2">
            <a:extLst>
              <a:ext uri="{FF2B5EF4-FFF2-40B4-BE49-F238E27FC236}">
                <a16:creationId xmlns:a16="http://schemas.microsoft.com/office/drawing/2014/main" id="{FAA1C653-136A-4E40-A558-394F4D133268}"/>
              </a:ext>
            </a:extLst>
          </p:cNvPr>
          <p:cNvSpPr txBox="1">
            <a:spLocks/>
          </p:cNvSpPr>
          <p:nvPr/>
        </p:nvSpPr>
        <p:spPr>
          <a:xfrm>
            <a:off x="1051748" y="6045653"/>
            <a:ext cx="7048226" cy="218422"/>
          </a:xfrm>
          <a:prstGeom prst="rect">
            <a:avLst/>
          </a:prstGeom>
          <a:noFill/>
          <a:ln w="19050">
            <a:no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a:latin typeface="Calibri" panose="020F0502020204030204" pitchFamily="34" charset="0"/>
                <a:cs typeface="Calibri" panose="020F0502020204030204" pitchFamily="34" charset="0"/>
              </a:rPr>
              <a:t>(c) </a:t>
            </a:r>
            <a:r>
              <a:rPr lang="en-US" sz="1400" err="1">
                <a:latin typeface="Calibri" panose="020F0502020204030204" pitchFamily="34" charset="0"/>
                <a:cs typeface="Calibri" panose="020F0502020204030204" pitchFamily="34" charset="0"/>
              </a:rPr>
              <a:t>GraphAttack</a:t>
            </a:r>
            <a:r>
              <a:rPr lang="en-US" sz="1400">
                <a:latin typeface="Calibri" panose="020F0502020204030204" pitchFamily="34" charset="0"/>
                <a:cs typeface="Calibri" panose="020F0502020204030204" pitchFamily="34" charset="0"/>
              </a:rPr>
              <a:t>!</a:t>
            </a:r>
          </a:p>
          <a:p>
            <a:endParaRPr lang="en-US" sz="1050">
              <a:latin typeface="Calibri" panose="020F0502020204030204" pitchFamily="34" charset="0"/>
              <a:cs typeface="Calibri" panose="020F0502020204030204" pitchFamily="34" charset="0"/>
            </a:endParaRPr>
          </a:p>
        </p:txBody>
      </p:sp>
      <p:sp>
        <p:nvSpPr>
          <p:cNvPr id="111" name="Rectangle 110">
            <a:extLst>
              <a:ext uri="{FF2B5EF4-FFF2-40B4-BE49-F238E27FC236}">
                <a16:creationId xmlns:a16="http://schemas.microsoft.com/office/drawing/2014/main" id="{C3F5B16A-9582-A442-8C21-3B7133B5723C}"/>
              </a:ext>
            </a:extLst>
          </p:cNvPr>
          <p:cNvSpPr/>
          <p:nvPr/>
        </p:nvSpPr>
        <p:spPr>
          <a:xfrm>
            <a:off x="1153072" y="4442517"/>
            <a:ext cx="596523" cy="24041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LD</a:t>
            </a:r>
            <a:r>
              <a:rPr lang="en-US" sz="757">
                <a:solidFill>
                  <a:schemeClr val="tx1"/>
                </a:solidFill>
                <a:latin typeface="Courier" pitchFamily="2" charset="0"/>
              </a:rPr>
              <a:t>(</a:t>
            </a:r>
            <a:r>
              <a:rPr lang="en-US" sz="757" err="1">
                <a:solidFill>
                  <a:schemeClr val="tx1"/>
                </a:solidFill>
                <a:latin typeface="Courier" pitchFamily="2" charset="0"/>
              </a:rPr>
              <a:t>dist</a:t>
            </a:r>
            <a:r>
              <a:rPr lang="en-US" sz="757">
                <a:solidFill>
                  <a:schemeClr val="tx1"/>
                </a:solidFill>
                <a:latin typeface="Courier" pitchFamily="2" charset="0"/>
              </a:rPr>
              <a:t>)</a:t>
            </a:r>
            <a:endParaRPr lang="en-US" sz="757" b="1">
              <a:solidFill>
                <a:schemeClr val="tx1"/>
              </a:solidFill>
              <a:latin typeface="Courier" pitchFamily="2" charset="0"/>
            </a:endParaRPr>
          </a:p>
        </p:txBody>
      </p:sp>
      <p:sp>
        <p:nvSpPr>
          <p:cNvPr id="112" name="Rectangle 111">
            <a:extLst>
              <a:ext uri="{FF2B5EF4-FFF2-40B4-BE49-F238E27FC236}">
                <a16:creationId xmlns:a16="http://schemas.microsoft.com/office/drawing/2014/main" id="{FD6B088E-98FE-924C-A9CB-B227F9928628}"/>
              </a:ext>
            </a:extLst>
          </p:cNvPr>
          <p:cNvSpPr/>
          <p:nvPr/>
        </p:nvSpPr>
        <p:spPr>
          <a:xfrm>
            <a:off x="3522694" y="5704337"/>
            <a:ext cx="293894" cy="240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if</a:t>
            </a:r>
          </a:p>
        </p:txBody>
      </p:sp>
      <p:sp>
        <p:nvSpPr>
          <p:cNvPr id="113" name="Rectangle 112">
            <a:extLst>
              <a:ext uri="{FF2B5EF4-FFF2-40B4-BE49-F238E27FC236}">
                <a16:creationId xmlns:a16="http://schemas.microsoft.com/office/drawing/2014/main" id="{27FC3451-F123-AC48-A52C-61DEBB296C01}"/>
              </a:ext>
            </a:extLst>
          </p:cNvPr>
          <p:cNvSpPr/>
          <p:nvPr/>
        </p:nvSpPr>
        <p:spPr>
          <a:xfrm>
            <a:off x="3816588" y="5705165"/>
            <a:ext cx="596523" cy="23997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RMW_ADD</a:t>
            </a:r>
          </a:p>
        </p:txBody>
      </p:sp>
      <p:sp>
        <p:nvSpPr>
          <p:cNvPr id="114" name="Rectangle 113">
            <a:extLst>
              <a:ext uri="{FF2B5EF4-FFF2-40B4-BE49-F238E27FC236}">
                <a16:creationId xmlns:a16="http://schemas.microsoft.com/office/drawing/2014/main" id="{68D9D679-0835-0E40-B22A-B072A21DF0E7}"/>
              </a:ext>
            </a:extLst>
          </p:cNvPr>
          <p:cNvSpPr/>
          <p:nvPr/>
        </p:nvSpPr>
        <p:spPr>
          <a:xfrm>
            <a:off x="4413616" y="5704269"/>
            <a:ext cx="596523" cy="2402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ST</a:t>
            </a:r>
            <a:r>
              <a:rPr lang="en-US" sz="757">
                <a:solidFill>
                  <a:schemeClr val="tx1"/>
                </a:solidFill>
                <a:latin typeface="Courier" pitchFamily="2" charset="0"/>
              </a:rPr>
              <a:t>(n)</a:t>
            </a:r>
            <a:endParaRPr lang="en-US" sz="757" b="1">
              <a:solidFill>
                <a:schemeClr val="tx1"/>
              </a:solidFill>
              <a:latin typeface="Courier" pitchFamily="2" charset="0"/>
            </a:endParaRPr>
          </a:p>
        </p:txBody>
      </p:sp>
      <p:sp>
        <p:nvSpPr>
          <p:cNvPr id="115" name="Rectangle 114">
            <a:extLst>
              <a:ext uri="{FF2B5EF4-FFF2-40B4-BE49-F238E27FC236}">
                <a16:creationId xmlns:a16="http://schemas.microsoft.com/office/drawing/2014/main" id="{65715C2F-5675-1540-9792-AB35B0C25421}"/>
              </a:ext>
            </a:extLst>
          </p:cNvPr>
          <p:cNvSpPr/>
          <p:nvPr/>
        </p:nvSpPr>
        <p:spPr>
          <a:xfrm>
            <a:off x="1749595" y="4442480"/>
            <a:ext cx="293894" cy="2401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add</a:t>
            </a:r>
          </a:p>
        </p:txBody>
      </p:sp>
      <p:sp>
        <p:nvSpPr>
          <p:cNvPr id="116" name="Rectangle 115">
            <a:extLst>
              <a:ext uri="{FF2B5EF4-FFF2-40B4-BE49-F238E27FC236}">
                <a16:creationId xmlns:a16="http://schemas.microsoft.com/office/drawing/2014/main" id="{F0554280-EE05-8941-B29D-EC2549D3F0BE}"/>
              </a:ext>
            </a:extLst>
          </p:cNvPr>
          <p:cNvSpPr/>
          <p:nvPr/>
        </p:nvSpPr>
        <p:spPr>
          <a:xfrm>
            <a:off x="2340704" y="4442480"/>
            <a:ext cx="293894" cy="2401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add</a:t>
            </a:r>
          </a:p>
        </p:txBody>
      </p:sp>
      <p:sp>
        <p:nvSpPr>
          <p:cNvPr id="117" name="Rectangle 116">
            <a:extLst>
              <a:ext uri="{FF2B5EF4-FFF2-40B4-BE49-F238E27FC236}">
                <a16:creationId xmlns:a16="http://schemas.microsoft.com/office/drawing/2014/main" id="{588C0FD4-23F9-EF40-B7E2-C077DD7E0760}"/>
              </a:ext>
            </a:extLst>
          </p:cNvPr>
          <p:cNvSpPr/>
          <p:nvPr/>
        </p:nvSpPr>
        <p:spPr>
          <a:xfrm>
            <a:off x="2923515" y="4443395"/>
            <a:ext cx="293894" cy="2401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add</a:t>
            </a:r>
          </a:p>
        </p:txBody>
      </p:sp>
      <p:sp>
        <p:nvSpPr>
          <p:cNvPr id="124" name="Rectangle 123">
            <a:extLst>
              <a:ext uri="{FF2B5EF4-FFF2-40B4-BE49-F238E27FC236}">
                <a16:creationId xmlns:a16="http://schemas.microsoft.com/office/drawing/2014/main" id="{AA16F156-13BC-F344-8E8D-4C22C1600D55}"/>
              </a:ext>
            </a:extLst>
          </p:cNvPr>
          <p:cNvSpPr/>
          <p:nvPr/>
        </p:nvSpPr>
        <p:spPr>
          <a:xfrm>
            <a:off x="2045800" y="4442480"/>
            <a:ext cx="293894" cy="2401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 issue</a:t>
            </a:r>
          </a:p>
        </p:txBody>
      </p:sp>
      <p:sp>
        <p:nvSpPr>
          <p:cNvPr id="125" name="Rectangle 124">
            <a:extLst>
              <a:ext uri="{FF2B5EF4-FFF2-40B4-BE49-F238E27FC236}">
                <a16:creationId xmlns:a16="http://schemas.microsoft.com/office/drawing/2014/main" id="{AEFC348A-5C67-004E-92C3-912B84942DAC}"/>
              </a:ext>
            </a:extLst>
          </p:cNvPr>
          <p:cNvSpPr/>
          <p:nvPr/>
        </p:nvSpPr>
        <p:spPr>
          <a:xfrm>
            <a:off x="2635703" y="4442480"/>
            <a:ext cx="293894" cy="2401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 issue</a:t>
            </a:r>
          </a:p>
        </p:txBody>
      </p:sp>
      <p:sp>
        <p:nvSpPr>
          <p:cNvPr id="126" name="Rectangle 125">
            <a:extLst>
              <a:ext uri="{FF2B5EF4-FFF2-40B4-BE49-F238E27FC236}">
                <a16:creationId xmlns:a16="http://schemas.microsoft.com/office/drawing/2014/main" id="{695D76C0-217E-2B48-890B-08A7DB341BB5}"/>
              </a:ext>
            </a:extLst>
          </p:cNvPr>
          <p:cNvSpPr/>
          <p:nvPr/>
        </p:nvSpPr>
        <p:spPr>
          <a:xfrm>
            <a:off x="3220466" y="4443849"/>
            <a:ext cx="293894" cy="2401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 issue</a:t>
            </a:r>
          </a:p>
        </p:txBody>
      </p:sp>
      <p:sp>
        <p:nvSpPr>
          <p:cNvPr id="128" name="Rectangle 127">
            <a:extLst>
              <a:ext uri="{FF2B5EF4-FFF2-40B4-BE49-F238E27FC236}">
                <a16:creationId xmlns:a16="http://schemas.microsoft.com/office/drawing/2014/main" id="{3C28292A-656C-0148-A8B1-FED2D5A99B82}"/>
              </a:ext>
            </a:extLst>
          </p:cNvPr>
          <p:cNvSpPr/>
          <p:nvPr/>
        </p:nvSpPr>
        <p:spPr>
          <a:xfrm>
            <a:off x="5010139" y="5703094"/>
            <a:ext cx="293894" cy="240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if</a:t>
            </a:r>
          </a:p>
        </p:txBody>
      </p:sp>
      <p:sp>
        <p:nvSpPr>
          <p:cNvPr id="129" name="Rectangle 128">
            <a:extLst>
              <a:ext uri="{FF2B5EF4-FFF2-40B4-BE49-F238E27FC236}">
                <a16:creationId xmlns:a16="http://schemas.microsoft.com/office/drawing/2014/main" id="{453610D2-DD33-A44D-8433-AC709D71D28D}"/>
              </a:ext>
            </a:extLst>
          </p:cNvPr>
          <p:cNvSpPr/>
          <p:nvPr/>
        </p:nvSpPr>
        <p:spPr>
          <a:xfrm>
            <a:off x="5304033" y="5703922"/>
            <a:ext cx="596523" cy="23997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RMW_ADD</a:t>
            </a:r>
          </a:p>
        </p:txBody>
      </p:sp>
      <p:sp>
        <p:nvSpPr>
          <p:cNvPr id="132" name="Rectangle 131">
            <a:extLst>
              <a:ext uri="{FF2B5EF4-FFF2-40B4-BE49-F238E27FC236}">
                <a16:creationId xmlns:a16="http://schemas.microsoft.com/office/drawing/2014/main" id="{769FB662-F47A-7C42-AF7B-34D91B55A648}"/>
              </a:ext>
            </a:extLst>
          </p:cNvPr>
          <p:cNvSpPr/>
          <p:nvPr/>
        </p:nvSpPr>
        <p:spPr>
          <a:xfrm>
            <a:off x="5901061" y="5703027"/>
            <a:ext cx="596523" cy="23997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ST</a:t>
            </a:r>
            <a:r>
              <a:rPr lang="en-US" sz="757">
                <a:solidFill>
                  <a:schemeClr val="tx1"/>
                </a:solidFill>
                <a:latin typeface="Courier" pitchFamily="2" charset="0"/>
              </a:rPr>
              <a:t>(n)</a:t>
            </a:r>
            <a:endParaRPr lang="en-US" sz="757" b="1">
              <a:solidFill>
                <a:schemeClr val="tx1"/>
              </a:solidFill>
              <a:latin typeface="Courier" pitchFamily="2" charset="0"/>
            </a:endParaRPr>
          </a:p>
        </p:txBody>
      </p:sp>
      <p:sp>
        <p:nvSpPr>
          <p:cNvPr id="138" name="Rectangle 137">
            <a:extLst>
              <a:ext uri="{FF2B5EF4-FFF2-40B4-BE49-F238E27FC236}">
                <a16:creationId xmlns:a16="http://schemas.microsoft.com/office/drawing/2014/main" id="{94EA97C1-09C4-9444-B219-B046A3F0C1CD}"/>
              </a:ext>
            </a:extLst>
          </p:cNvPr>
          <p:cNvSpPr/>
          <p:nvPr/>
        </p:nvSpPr>
        <p:spPr>
          <a:xfrm>
            <a:off x="6496089" y="5702313"/>
            <a:ext cx="293894" cy="240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if</a:t>
            </a:r>
          </a:p>
        </p:txBody>
      </p:sp>
      <p:sp>
        <p:nvSpPr>
          <p:cNvPr id="139" name="Rectangle 138">
            <a:extLst>
              <a:ext uri="{FF2B5EF4-FFF2-40B4-BE49-F238E27FC236}">
                <a16:creationId xmlns:a16="http://schemas.microsoft.com/office/drawing/2014/main" id="{D660D872-FDCB-B94A-ABC8-5CE68001E2CB}"/>
              </a:ext>
            </a:extLst>
          </p:cNvPr>
          <p:cNvSpPr/>
          <p:nvPr/>
        </p:nvSpPr>
        <p:spPr>
          <a:xfrm>
            <a:off x="6789983" y="5703141"/>
            <a:ext cx="596523" cy="23997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RMW_ADD</a:t>
            </a:r>
          </a:p>
        </p:txBody>
      </p:sp>
      <p:sp>
        <p:nvSpPr>
          <p:cNvPr id="140" name="Rectangle 139">
            <a:extLst>
              <a:ext uri="{FF2B5EF4-FFF2-40B4-BE49-F238E27FC236}">
                <a16:creationId xmlns:a16="http://schemas.microsoft.com/office/drawing/2014/main" id="{DE2A176D-2F97-9349-9268-12F31EE7AE3E}"/>
              </a:ext>
            </a:extLst>
          </p:cNvPr>
          <p:cNvSpPr/>
          <p:nvPr/>
        </p:nvSpPr>
        <p:spPr>
          <a:xfrm>
            <a:off x="7387011" y="5702245"/>
            <a:ext cx="596523" cy="2402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ST</a:t>
            </a:r>
            <a:r>
              <a:rPr lang="en-US" sz="757">
                <a:solidFill>
                  <a:schemeClr val="tx1"/>
                </a:solidFill>
                <a:latin typeface="Courier" pitchFamily="2" charset="0"/>
              </a:rPr>
              <a:t>(n)</a:t>
            </a:r>
            <a:endParaRPr lang="en-US" sz="757" b="1">
              <a:solidFill>
                <a:schemeClr val="tx1"/>
              </a:solidFill>
              <a:latin typeface="Courier" pitchFamily="2" charset="0"/>
            </a:endParaRPr>
          </a:p>
        </p:txBody>
      </p:sp>
      <p:sp>
        <p:nvSpPr>
          <p:cNvPr id="142" name="Rectangle 141">
            <a:extLst>
              <a:ext uri="{FF2B5EF4-FFF2-40B4-BE49-F238E27FC236}">
                <a16:creationId xmlns:a16="http://schemas.microsoft.com/office/drawing/2014/main" id="{AB23B05B-0AFE-0C41-96E3-C009B5873C77}"/>
              </a:ext>
            </a:extLst>
          </p:cNvPr>
          <p:cNvSpPr/>
          <p:nvPr/>
        </p:nvSpPr>
        <p:spPr>
          <a:xfrm>
            <a:off x="2334014" y="4851545"/>
            <a:ext cx="1188679" cy="240147"/>
          </a:xfrm>
          <a:prstGeom prst="rect">
            <a:avLst/>
          </a:prstGeom>
          <a:pattFill prst="pct70">
            <a:fgClr>
              <a:schemeClr val="bg1"/>
            </a:fgClr>
            <a:bgClr>
              <a:schemeClr val="accent1"/>
            </a:bgClr>
          </a:pattFill>
          <a:ln w="25400">
            <a:solidFill>
              <a:srgbClr val="FFC000"/>
            </a:solidFill>
          </a:ln>
          <a:effectLst>
            <a:glow>
              <a:srgbClr val="FF0000">
                <a:alpha val="75000"/>
              </a:srgbClr>
            </a:glow>
          </a:effectLst>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RMW_MIN</a:t>
            </a:r>
          </a:p>
        </p:txBody>
      </p:sp>
      <p:sp>
        <p:nvSpPr>
          <p:cNvPr id="143" name="Rectangle 142">
            <a:extLst>
              <a:ext uri="{FF2B5EF4-FFF2-40B4-BE49-F238E27FC236}">
                <a16:creationId xmlns:a16="http://schemas.microsoft.com/office/drawing/2014/main" id="{07CCE61A-2F4B-9D48-B198-864F6D5E571F}"/>
              </a:ext>
            </a:extLst>
          </p:cNvPr>
          <p:cNvSpPr/>
          <p:nvPr/>
        </p:nvSpPr>
        <p:spPr>
          <a:xfrm>
            <a:off x="2928354" y="5085504"/>
            <a:ext cx="1188679" cy="231939"/>
          </a:xfrm>
          <a:prstGeom prst="rect">
            <a:avLst/>
          </a:prstGeom>
          <a:pattFill prst="pct70">
            <a:fgClr>
              <a:schemeClr val="bg1"/>
            </a:fgClr>
            <a:bgClr>
              <a:schemeClr val="accent1"/>
            </a:bgClr>
          </a:pattFill>
          <a:ln w="25400">
            <a:solidFill>
              <a:srgbClr val="FFC000"/>
            </a:solidFill>
          </a:ln>
          <a:effectLst>
            <a:glow>
              <a:srgbClr val="FF0000">
                <a:alpha val="75000"/>
              </a:srgbClr>
            </a:glow>
          </a:effectLst>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RMW_MIN</a:t>
            </a:r>
          </a:p>
        </p:txBody>
      </p:sp>
      <p:sp>
        <p:nvSpPr>
          <p:cNvPr id="158" name="Rectangle 157">
            <a:extLst>
              <a:ext uri="{FF2B5EF4-FFF2-40B4-BE49-F238E27FC236}">
                <a16:creationId xmlns:a16="http://schemas.microsoft.com/office/drawing/2014/main" id="{C0D1B9B8-98FE-1749-AB09-D13CA6CD9F83}"/>
              </a:ext>
            </a:extLst>
          </p:cNvPr>
          <p:cNvSpPr/>
          <p:nvPr/>
        </p:nvSpPr>
        <p:spPr>
          <a:xfrm>
            <a:off x="3515696" y="5328058"/>
            <a:ext cx="1188679" cy="238683"/>
          </a:xfrm>
          <a:prstGeom prst="rect">
            <a:avLst/>
          </a:prstGeom>
          <a:pattFill prst="pct70">
            <a:fgClr>
              <a:schemeClr val="bg1"/>
            </a:fgClr>
            <a:bgClr>
              <a:schemeClr val="accent1"/>
            </a:bgClr>
          </a:pattFill>
          <a:ln w="25400">
            <a:solidFill>
              <a:srgbClr val="FFC000"/>
            </a:solidFill>
          </a:ln>
          <a:effectLst>
            <a:glow>
              <a:srgbClr val="FF0000">
                <a:alpha val="75000"/>
              </a:srgbClr>
            </a:glow>
          </a:effectLst>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RMW_MIN</a:t>
            </a:r>
          </a:p>
        </p:txBody>
      </p:sp>
      <p:sp>
        <p:nvSpPr>
          <p:cNvPr id="159" name="Content Placeholder 2">
            <a:extLst>
              <a:ext uri="{FF2B5EF4-FFF2-40B4-BE49-F238E27FC236}">
                <a16:creationId xmlns:a16="http://schemas.microsoft.com/office/drawing/2014/main" id="{326F0AFC-826A-FC49-AC9F-A579290F8F5A}"/>
              </a:ext>
            </a:extLst>
          </p:cNvPr>
          <p:cNvSpPr txBox="1">
            <a:spLocks/>
          </p:cNvSpPr>
          <p:nvPr/>
        </p:nvSpPr>
        <p:spPr>
          <a:xfrm rot="16200000">
            <a:off x="504754" y="5086827"/>
            <a:ext cx="895014" cy="182391"/>
          </a:xfrm>
          <a:prstGeom prst="rect">
            <a:avLst/>
          </a:prstGeom>
          <a:noFill/>
          <a:ln w="19050">
            <a:noFill/>
          </a:ln>
        </p:spPr>
        <p:txBody>
          <a:bodyPr lIns="0" rIns="0">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50" i="1">
                <a:latin typeface="Calibri" panose="020F0502020204030204" pitchFamily="34" charset="0"/>
                <a:cs typeface="Calibri" panose="020F0502020204030204" pitchFamily="34" charset="0"/>
              </a:rPr>
              <a:t>AAB</a:t>
            </a:r>
            <a:endParaRPr lang="en-US" sz="1050">
              <a:latin typeface="Calibri" panose="020F0502020204030204" pitchFamily="34" charset="0"/>
              <a:cs typeface="Calibri" panose="020F0502020204030204" pitchFamily="34" charset="0"/>
            </a:endParaRPr>
          </a:p>
        </p:txBody>
      </p:sp>
      <p:cxnSp>
        <p:nvCxnSpPr>
          <p:cNvPr id="190" name="Straight Arrow Connector 189">
            <a:extLst>
              <a:ext uri="{FF2B5EF4-FFF2-40B4-BE49-F238E27FC236}">
                <a16:creationId xmlns:a16="http://schemas.microsoft.com/office/drawing/2014/main" id="{7565F276-AF1A-154E-966B-5F9D87796241}"/>
              </a:ext>
            </a:extLst>
          </p:cNvPr>
          <p:cNvCxnSpPr>
            <a:cxnSpLocks/>
            <a:stCxn id="143" idx="2"/>
            <a:endCxn id="128" idx="1"/>
          </p:cNvCxnSpPr>
          <p:nvPr/>
        </p:nvCxnSpPr>
        <p:spPr>
          <a:xfrm>
            <a:off x="3522694" y="5317443"/>
            <a:ext cx="1487445" cy="506054"/>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505FE93A-E5F8-1F43-A71D-27AD9DBCB331}"/>
              </a:ext>
            </a:extLst>
          </p:cNvPr>
          <p:cNvCxnSpPr>
            <a:cxnSpLocks/>
            <a:stCxn id="164" idx="1"/>
          </p:cNvCxnSpPr>
          <p:nvPr/>
        </p:nvCxnSpPr>
        <p:spPr>
          <a:xfrm flipH="1">
            <a:off x="4099685" y="5208142"/>
            <a:ext cx="735663" cy="9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9704800C-C0BE-9A4D-A992-7D7707A901D9}"/>
              </a:ext>
            </a:extLst>
          </p:cNvPr>
          <p:cNvCxnSpPr>
            <a:cxnSpLocks/>
            <a:stCxn id="192" idx="1"/>
            <a:endCxn id="128" idx="2"/>
          </p:cNvCxnSpPr>
          <p:nvPr/>
        </p:nvCxnSpPr>
        <p:spPr>
          <a:xfrm flipH="1" flipV="1">
            <a:off x="5157086" y="5943900"/>
            <a:ext cx="743470" cy="51409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2" name="Content Placeholder 2">
            <a:extLst>
              <a:ext uri="{FF2B5EF4-FFF2-40B4-BE49-F238E27FC236}">
                <a16:creationId xmlns:a16="http://schemas.microsoft.com/office/drawing/2014/main" id="{CDF963D5-4CFE-D24D-BB54-456CF3F46BA7}"/>
              </a:ext>
            </a:extLst>
          </p:cNvPr>
          <p:cNvSpPr txBox="1">
            <a:spLocks/>
          </p:cNvSpPr>
          <p:nvPr/>
        </p:nvSpPr>
        <p:spPr>
          <a:xfrm>
            <a:off x="5900556" y="6259112"/>
            <a:ext cx="1178336" cy="397767"/>
          </a:xfrm>
          <a:prstGeom prst="rect">
            <a:avLst/>
          </a:prstGeom>
          <a:noFill/>
          <a:ln w="19050">
            <a:noFill/>
          </a:ln>
        </p:spPr>
        <p:txBody>
          <a:bodyPr lIns="0" rIns="0">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i="1">
                <a:solidFill>
                  <a:srgbClr val="FF0000"/>
                </a:solidFill>
                <a:latin typeface="+mn-lt"/>
                <a:cs typeface="Arial" panose="020B0604020202020204" pitchFamily="34" charset="0"/>
              </a:rPr>
              <a:t>Consumer</a:t>
            </a:r>
            <a:r>
              <a:rPr lang="en-US" sz="1400">
                <a:solidFill>
                  <a:srgbClr val="FF0000"/>
                </a:solidFill>
                <a:latin typeface="+mn-lt"/>
                <a:cs typeface="Arial" panose="020B0604020202020204" pitchFamily="34" charset="0"/>
              </a:rPr>
              <a:t> does not have to wait </a:t>
            </a:r>
            <a:endParaRPr lang="en-US" sz="1400" i="1">
              <a:solidFill>
                <a:srgbClr val="FF0000"/>
              </a:solidFill>
              <a:latin typeface="+mn-lt"/>
            </a:endParaRPr>
          </a:p>
          <a:p>
            <a:endParaRPr lang="en-US" sz="1600">
              <a:solidFill>
                <a:srgbClr val="FF0000"/>
              </a:solidFill>
              <a:latin typeface="+mn-lt"/>
            </a:endParaRPr>
          </a:p>
        </p:txBody>
      </p:sp>
      <p:cxnSp>
        <p:nvCxnSpPr>
          <p:cNvPr id="183" name="Straight Arrow Connector 182">
            <a:extLst>
              <a:ext uri="{FF2B5EF4-FFF2-40B4-BE49-F238E27FC236}">
                <a16:creationId xmlns:a16="http://schemas.microsoft.com/office/drawing/2014/main" id="{3ABD7C2A-063F-7440-9698-E4101484974B}"/>
              </a:ext>
            </a:extLst>
          </p:cNvPr>
          <p:cNvCxnSpPr>
            <a:cxnSpLocks/>
            <a:stCxn id="142" idx="2"/>
            <a:endCxn id="112" idx="1"/>
          </p:cNvCxnSpPr>
          <p:nvPr/>
        </p:nvCxnSpPr>
        <p:spPr>
          <a:xfrm>
            <a:off x="2928354" y="5091692"/>
            <a:ext cx="594340" cy="733048"/>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46E37E82-4330-2949-ABE5-F6F5576380F5}"/>
              </a:ext>
            </a:extLst>
          </p:cNvPr>
          <p:cNvSpPr txBox="1">
            <a:spLocks/>
          </p:cNvSpPr>
          <p:nvPr/>
        </p:nvSpPr>
        <p:spPr>
          <a:xfrm>
            <a:off x="1379382" y="6156065"/>
            <a:ext cx="2212067" cy="565410"/>
          </a:xfrm>
          <a:prstGeom prst="rect">
            <a:avLst/>
          </a:prstGeom>
          <a:noFill/>
          <a:ln w="19050">
            <a:noFill/>
          </a:ln>
        </p:spPr>
        <p:txBody>
          <a:bodyPr lIns="0" rIns="0">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i="1">
                <a:solidFill>
                  <a:srgbClr val="FF0000"/>
                </a:solidFill>
                <a:latin typeface="+mn-lt"/>
                <a:cs typeface="Arial" panose="020B0604020202020204" pitchFamily="34" charset="0"/>
              </a:rPr>
              <a:t>Producer</a:t>
            </a:r>
            <a:r>
              <a:rPr lang="en-US" sz="1400">
                <a:solidFill>
                  <a:srgbClr val="FF0000"/>
                </a:solidFill>
                <a:latin typeface="+mn-lt"/>
                <a:cs typeface="Arial" panose="020B0604020202020204" pitchFamily="34" charset="0"/>
              </a:rPr>
              <a:t> has no dependencies on the NMA, runs ahead and begins next loop iteration</a:t>
            </a:r>
            <a:endParaRPr lang="en-US" sz="1400">
              <a:solidFill>
                <a:srgbClr val="FF0000"/>
              </a:solidFill>
              <a:latin typeface="+mn-lt"/>
            </a:endParaRPr>
          </a:p>
          <a:p>
            <a:endParaRPr lang="en-US" sz="1800">
              <a:solidFill>
                <a:srgbClr val="FF0000"/>
              </a:solidFill>
              <a:latin typeface="+mn-lt"/>
            </a:endParaRPr>
          </a:p>
        </p:txBody>
      </p:sp>
      <p:cxnSp>
        <p:nvCxnSpPr>
          <p:cNvPr id="161" name="Straight Arrow Connector 160">
            <a:extLst>
              <a:ext uri="{FF2B5EF4-FFF2-40B4-BE49-F238E27FC236}">
                <a16:creationId xmlns:a16="http://schemas.microsoft.com/office/drawing/2014/main" id="{A6ED23C9-8567-D24F-AAD2-5D771304FD94}"/>
              </a:ext>
            </a:extLst>
          </p:cNvPr>
          <p:cNvCxnSpPr>
            <a:cxnSpLocks/>
            <a:stCxn id="160" idx="0"/>
            <a:endCxn id="116" idx="2"/>
          </p:cNvCxnSpPr>
          <p:nvPr/>
        </p:nvCxnSpPr>
        <p:spPr>
          <a:xfrm flipV="1">
            <a:off x="2485416" y="4682628"/>
            <a:ext cx="2235" cy="14734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8FD2CE02-8DCF-9F4E-AFCA-3CAD0962F9A0}"/>
              </a:ext>
            </a:extLst>
          </p:cNvPr>
          <p:cNvCxnSpPr>
            <a:cxnSpLocks/>
          </p:cNvCxnSpPr>
          <p:nvPr/>
        </p:nvCxnSpPr>
        <p:spPr>
          <a:xfrm>
            <a:off x="1622588" y="4634132"/>
            <a:ext cx="292608"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29F20236-BD78-FE4C-9121-2FB5381A6546}"/>
              </a:ext>
            </a:extLst>
          </p:cNvPr>
          <p:cNvCxnSpPr>
            <a:cxnSpLocks/>
          </p:cNvCxnSpPr>
          <p:nvPr/>
        </p:nvCxnSpPr>
        <p:spPr>
          <a:xfrm flipV="1">
            <a:off x="1915196" y="4634132"/>
            <a:ext cx="292608" cy="0"/>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69E81983-C8C1-4D4E-90E7-8C191D2F2F87}"/>
              </a:ext>
            </a:extLst>
          </p:cNvPr>
          <p:cNvCxnSpPr>
            <a:cxnSpLocks/>
          </p:cNvCxnSpPr>
          <p:nvPr/>
        </p:nvCxnSpPr>
        <p:spPr>
          <a:xfrm>
            <a:off x="3671815" y="5889242"/>
            <a:ext cx="293163" cy="208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C815A739-58B1-AD41-A6DB-C0EC9F253728}"/>
              </a:ext>
            </a:extLst>
          </p:cNvPr>
          <p:cNvCxnSpPr>
            <a:cxnSpLocks/>
          </p:cNvCxnSpPr>
          <p:nvPr/>
        </p:nvCxnSpPr>
        <p:spPr>
          <a:xfrm>
            <a:off x="4270595" y="5889242"/>
            <a:ext cx="295218" cy="0"/>
          </a:xfrm>
          <a:prstGeom prst="straightConnector1">
            <a:avLst/>
          </a:prstGeom>
          <a:ln w="1905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CA2A8416-B1B1-1547-8EAC-67E8358471C5}"/>
              </a:ext>
            </a:extLst>
          </p:cNvPr>
          <p:cNvCxnSpPr>
            <a:cxnSpLocks/>
          </p:cNvCxnSpPr>
          <p:nvPr/>
        </p:nvCxnSpPr>
        <p:spPr>
          <a:xfrm>
            <a:off x="3071105" y="4634132"/>
            <a:ext cx="292608" cy="0"/>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CFFABC0D-A55C-9A49-A555-5A185C66638E}"/>
              </a:ext>
            </a:extLst>
          </p:cNvPr>
          <p:cNvCxnSpPr>
            <a:cxnSpLocks/>
          </p:cNvCxnSpPr>
          <p:nvPr/>
        </p:nvCxnSpPr>
        <p:spPr>
          <a:xfrm>
            <a:off x="2510295" y="4634132"/>
            <a:ext cx="292608" cy="0"/>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3A9FAA04-1A82-9A42-98D0-63E50AB10398}"/>
              </a:ext>
            </a:extLst>
          </p:cNvPr>
          <p:cNvSpPr/>
          <p:nvPr/>
        </p:nvSpPr>
        <p:spPr>
          <a:xfrm>
            <a:off x="7418259" y="2602471"/>
            <a:ext cx="648385" cy="154094"/>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672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8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7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8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9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6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9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6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p:bldP spid="166" grpId="0" animBg="1"/>
      <p:bldP spid="167" grpId="0" animBg="1"/>
      <p:bldP spid="169" grpId="0" animBg="1"/>
      <p:bldP spid="170" grpId="0" animBg="1"/>
      <p:bldP spid="172" grpId="0" animBg="1"/>
      <p:bldP spid="173" grpId="0" animBg="1"/>
      <p:bldP spid="175" grpId="0" animBg="1"/>
      <p:bldP spid="176" grpId="0" animBg="1"/>
      <p:bldP spid="178" grpId="0" animBg="1"/>
      <p:bldP spid="179" grpId="0" animBg="1"/>
      <p:bldP spid="180" grpId="0"/>
      <p:bldP spid="186" grpId="0"/>
      <p:bldP spid="49" grpId="0" animBg="1"/>
      <p:bldP spid="192" grpId="0"/>
      <p:bldP spid="160" grpId="0"/>
      <p:bldP spid="16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EA152-CA40-F04F-B0B8-0869BF2F4626}"/>
              </a:ext>
            </a:extLst>
          </p:cNvPr>
          <p:cNvSpPr>
            <a:spLocks noGrp="1"/>
          </p:cNvSpPr>
          <p:nvPr>
            <p:ph type="title"/>
          </p:nvPr>
        </p:nvSpPr>
        <p:spPr>
          <a:xfrm>
            <a:off x="481940" y="-214009"/>
            <a:ext cx="3564552" cy="1990118"/>
          </a:xfrm>
        </p:spPr>
        <p:txBody>
          <a:bodyPr/>
          <a:lstStyle/>
          <a:p>
            <a:r>
              <a:rPr lang="en-US"/>
              <a:t>Prior Work</a:t>
            </a:r>
          </a:p>
        </p:txBody>
      </p:sp>
      <p:pic>
        <p:nvPicPr>
          <p:cNvPr id="7" name="Content Placeholder 6" descr="Table&#10;&#10;Description automatically generated with medium confidence">
            <a:extLst>
              <a:ext uri="{FF2B5EF4-FFF2-40B4-BE49-F238E27FC236}">
                <a16:creationId xmlns:a16="http://schemas.microsoft.com/office/drawing/2014/main" id="{15AD1B8B-57C6-EE49-BF69-40C349171B3E}"/>
              </a:ext>
            </a:extLst>
          </p:cNvPr>
          <p:cNvPicPr>
            <a:picLocks noGrp="1" noChangeAspect="1"/>
          </p:cNvPicPr>
          <p:nvPr>
            <p:ph sz="half" idx="1"/>
          </p:nvPr>
        </p:nvPicPr>
        <p:blipFill rotWithShape="1">
          <a:blip r:embed="rId3"/>
          <a:srcRect t="2589" b="1701"/>
          <a:stretch/>
        </p:blipFill>
        <p:spPr>
          <a:xfrm>
            <a:off x="4144603" y="821041"/>
            <a:ext cx="7408248" cy="5535309"/>
          </a:xfrm>
        </p:spPr>
      </p:pic>
      <p:sp>
        <p:nvSpPr>
          <p:cNvPr id="5" name="Slide Number Placeholder 4">
            <a:extLst>
              <a:ext uri="{FF2B5EF4-FFF2-40B4-BE49-F238E27FC236}">
                <a16:creationId xmlns:a16="http://schemas.microsoft.com/office/drawing/2014/main" id="{8043EB48-BDBD-184E-A968-6A955F7FAD40}"/>
              </a:ext>
            </a:extLst>
          </p:cNvPr>
          <p:cNvSpPr>
            <a:spLocks noGrp="1"/>
          </p:cNvSpPr>
          <p:nvPr>
            <p:ph type="sldNum" sz="quarter" idx="12"/>
          </p:nvPr>
        </p:nvSpPr>
        <p:spPr/>
        <p:txBody>
          <a:bodyPr/>
          <a:lstStyle/>
          <a:p>
            <a:fld id="{3A98EE3D-8CD1-4C3F-BD1C-C98C9596463C}" type="slidenum">
              <a:rPr lang="en-US" smtClean="0"/>
              <a:t>54</a:t>
            </a:fld>
            <a:endParaRPr lang="en-US"/>
          </a:p>
        </p:txBody>
      </p:sp>
      <p:sp>
        <p:nvSpPr>
          <p:cNvPr id="8" name="Content Placeholder 2">
            <a:extLst>
              <a:ext uri="{FF2B5EF4-FFF2-40B4-BE49-F238E27FC236}">
                <a16:creationId xmlns:a16="http://schemas.microsoft.com/office/drawing/2014/main" id="{BAB54E4A-BC23-7945-8B65-70AD0D89370C}"/>
              </a:ext>
            </a:extLst>
          </p:cNvPr>
          <p:cNvSpPr txBox="1">
            <a:spLocks/>
          </p:cNvSpPr>
          <p:nvPr/>
        </p:nvSpPr>
        <p:spPr>
          <a:xfrm>
            <a:off x="288827" y="1302995"/>
            <a:ext cx="3460668" cy="32690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lang="en-US" sz="2400"/>
              <a:t>Desired Features:</a:t>
            </a:r>
          </a:p>
          <a:p>
            <a:pPr lvl="1">
              <a:spcAft>
                <a:spcPts val="1200"/>
              </a:spcAft>
            </a:pPr>
            <a:r>
              <a:rPr lang="en-US" sz="1800" b="1"/>
              <a:t>Programmability</a:t>
            </a:r>
          </a:p>
          <a:p>
            <a:pPr lvl="1">
              <a:spcAft>
                <a:spcPts val="1200"/>
              </a:spcAft>
            </a:pPr>
            <a:r>
              <a:rPr lang="en-US" sz="1800" b="1"/>
              <a:t>Portability</a:t>
            </a:r>
          </a:p>
          <a:p>
            <a:pPr lvl="1">
              <a:spcAft>
                <a:spcPts val="1200"/>
              </a:spcAft>
            </a:pPr>
            <a:r>
              <a:rPr lang="en-US" sz="1800" b="1"/>
              <a:t>High Hardware Utilization</a:t>
            </a:r>
          </a:p>
          <a:p>
            <a:pPr lvl="1">
              <a:spcAft>
                <a:spcPts val="1200"/>
              </a:spcAft>
            </a:pPr>
            <a:r>
              <a:rPr lang="en-US" sz="1800" b="1"/>
              <a:t>Adoptability: Can be easily integrated into existing Hardware systems. </a:t>
            </a:r>
          </a:p>
        </p:txBody>
      </p:sp>
    </p:spTree>
    <p:extLst>
      <p:ext uri="{BB962C8B-B14F-4D97-AF65-F5344CB8AC3E}">
        <p14:creationId xmlns:p14="http://schemas.microsoft.com/office/powerpoint/2010/main" val="2977106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49260-A632-B74F-9665-39A1006DC308}"/>
              </a:ext>
            </a:extLst>
          </p:cNvPr>
          <p:cNvSpPr>
            <a:spLocks noGrp="1"/>
          </p:cNvSpPr>
          <p:nvPr>
            <p:ph type="title"/>
          </p:nvPr>
        </p:nvSpPr>
        <p:spPr/>
        <p:txBody>
          <a:bodyPr/>
          <a:lstStyle/>
          <a:p>
            <a:r>
              <a:rPr lang="en-US"/>
              <a:t>References in Table I</a:t>
            </a:r>
          </a:p>
        </p:txBody>
      </p:sp>
      <p:sp>
        <p:nvSpPr>
          <p:cNvPr id="5" name="Slide Number Placeholder 4">
            <a:extLst>
              <a:ext uri="{FF2B5EF4-FFF2-40B4-BE49-F238E27FC236}">
                <a16:creationId xmlns:a16="http://schemas.microsoft.com/office/drawing/2014/main" id="{21080FBE-53BF-6D42-87FD-28002F5BCE42}"/>
              </a:ext>
            </a:extLst>
          </p:cNvPr>
          <p:cNvSpPr>
            <a:spLocks noGrp="1"/>
          </p:cNvSpPr>
          <p:nvPr>
            <p:ph type="sldNum" sz="quarter" idx="12"/>
          </p:nvPr>
        </p:nvSpPr>
        <p:spPr/>
        <p:txBody>
          <a:bodyPr/>
          <a:lstStyle/>
          <a:p>
            <a:fld id="{3A98EE3D-8CD1-4C3F-BD1C-C98C9596463C}" type="slidenum">
              <a:rPr lang="en-US" smtClean="0"/>
              <a:t>55</a:t>
            </a:fld>
            <a:endParaRPr lang="en-US"/>
          </a:p>
        </p:txBody>
      </p:sp>
      <p:sp>
        <p:nvSpPr>
          <p:cNvPr id="6" name="Rectangle 5">
            <a:extLst>
              <a:ext uri="{FF2B5EF4-FFF2-40B4-BE49-F238E27FC236}">
                <a16:creationId xmlns:a16="http://schemas.microsoft.com/office/drawing/2014/main" id="{BD4BE6D0-49AB-6D44-8CC6-FBDF29262CD6}"/>
              </a:ext>
            </a:extLst>
          </p:cNvPr>
          <p:cNvSpPr/>
          <p:nvPr/>
        </p:nvSpPr>
        <p:spPr>
          <a:xfrm>
            <a:off x="311660" y="1736229"/>
            <a:ext cx="6096000" cy="4678204"/>
          </a:xfrm>
          <a:prstGeom prst="rect">
            <a:avLst/>
          </a:prstGeom>
        </p:spPr>
        <p:txBody>
          <a:bodyPr wrap="square">
            <a:spAutoFit/>
          </a:bodyPr>
          <a:lstStyle/>
          <a:p>
            <a:pPr lvl="1" indent="-137160">
              <a:spcAft>
                <a:spcPts val="1200"/>
              </a:spcAft>
            </a:pPr>
            <a:r>
              <a:rPr lang="en-US" i="1"/>
              <a:t>[4] Graph Prefetching [Ainsworth ICS’16]</a:t>
            </a:r>
          </a:p>
          <a:p>
            <a:pPr lvl="1" indent="-137160">
              <a:spcAft>
                <a:spcPts val="1200"/>
              </a:spcAft>
            </a:pPr>
            <a:r>
              <a:rPr lang="en-US" i="1"/>
              <a:t>[6] Programmable, event-triggered  [Ainsworth ASPLOS ‘18]</a:t>
            </a:r>
          </a:p>
          <a:p>
            <a:pPr lvl="1" indent="-137160">
              <a:spcAft>
                <a:spcPts val="1200"/>
              </a:spcAft>
            </a:pPr>
            <a:r>
              <a:rPr lang="en-US" i="1"/>
              <a:t>[12] DROPLET [</a:t>
            </a:r>
            <a:r>
              <a:rPr lang="en-US" i="1" err="1"/>
              <a:t>Basak</a:t>
            </a:r>
            <a:r>
              <a:rPr lang="en-US" i="1"/>
              <a:t> HPCA ‘19]</a:t>
            </a:r>
          </a:p>
          <a:p>
            <a:pPr lvl="1" indent="-137160">
              <a:spcBef>
                <a:spcPts val="0"/>
              </a:spcBef>
              <a:spcAft>
                <a:spcPts val="1200"/>
              </a:spcAft>
            </a:pPr>
            <a:r>
              <a:rPr lang="en-US" i="1"/>
              <a:t>[17] Outrider [</a:t>
            </a:r>
            <a:r>
              <a:rPr lang="en-US" i="1" err="1"/>
              <a:t>Crago</a:t>
            </a:r>
            <a:r>
              <a:rPr lang="en-US" i="1"/>
              <a:t> ISCA ‘11]</a:t>
            </a:r>
          </a:p>
          <a:p>
            <a:pPr lvl="1" indent="-137160">
              <a:spcBef>
                <a:spcPts val="0"/>
              </a:spcBef>
              <a:spcAft>
                <a:spcPts val="1200"/>
              </a:spcAft>
            </a:pPr>
            <a:r>
              <a:rPr lang="en-US" i="1"/>
              <a:t>[22] PIPE decoupled architecture [Goodman SIGARCH ‘85]</a:t>
            </a:r>
          </a:p>
          <a:p>
            <a:pPr lvl="1" indent="-137160">
              <a:spcBef>
                <a:spcPts val="0"/>
              </a:spcBef>
              <a:spcAft>
                <a:spcPts val="1200"/>
              </a:spcAft>
            </a:pPr>
            <a:r>
              <a:rPr lang="en-US" i="1"/>
              <a:t>[23] Decoupled Supply/Compute [Ham MICRO ‘15]</a:t>
            </a:r>
          </a:p>
          <a:p>
            <a:pPr lvl="1" indent="-137160">
              <a:spcBef>
                <a:spcPts val="0"/>
              </a:spcBef>
              <a:spcAft>
                <a:spcPts val="1200"/>
              </a:spcAft>
            </a:pPr>
            <a:r>
              <a:rPr lang="en-US" i="1"/>
              <a:t>[35] Software Controlled Pre-execution [</a:t>
            </a:r>
            <a:r>
              <a:rPr lang="en-US" i="1" err="1"/>
              <a:t>Luk</a:t>
            </a:r>
            <a:r>
              <a:rPr lang="en-US" i="1"/>
              <a:t> ‘ISCA 01]</a:t>
            </a:r>
          </a:p>
          <a:p>
            <a:pPr lvl="1" indent="-137160">
              <a:spcAft>
                <a:spcPts val="1200"/>
              </a:spcAft>
            </a:pPr>
            <a:r>
              <a:rPr lang="en-US" i="1"/>
              <a:t>[36] ZS-1 [Mangione-Smith HICSS’90]</a:t>
            </a:r>
          </a:p>
          <a:p>
            <a:pPr lvl="1" indent="-137160">
              <a:spcAft>
                <a:spcPts val="1200"/>
              </a:spcAft>
            </a:pPr>
            <a:r>
              <a:rPr lang="en-US" i="1"/>
              <a:t>[40] Pipette [Nguyen MICRO ‘20]</a:t>
            </a:r>
          </a:p>
          <a:p>
            <a:pPr lvl="1" indent="-137160">
              <a:spcBef>
                <a:spcPts val="0"/>
              </a:spcBef>
              <a:spcAft>
                <a:spcPts val="1200"/>
              </a:spcAft>
            </a:pPr>
            <a:endParaRPr lang="en-US"/>
          </a:p>
          <a:p>
            <a:pPr lvl="1" indent="-137160">
              <a:spcBef>
                <a:spcPts val="0"/>
              </a:spcBef>
              <a:spcAft>
                <a:spcPts val="1200"/>
              </a:spcAft>
            </a:pPr>
            <a:endParaRPr lang="en-US"/>
          </a:p>
        </p:txBody>
      </p:sp>
      <p:sp>
        <p:nvSpPr>
          <p:cNvPr id="8" name="TextBox 7">
            <a:extLst>
              <a:ext uri="{FF2B5EF4-FFF2-40B4-BE49-F238E27FC236}">
                <a16:creationId xmlns:a16="http://schemas.microsoft.com/office/drawing/2014/main" id="{3A839608-EDA2-9240-83DB-E733EF22DABE}"/>
              </a:ext>
            </a:extLst>
          </p:cNvPr>
          <p:cNvSpPr txBox="1"/>
          <p:nvPr/>
        </p:nvSpPr>
        <p:spPr>
          <a:xfrm>
            <a:off x="6239436" y="1736229"/>
            <a:ext cx="5819285" cy="4247317"/>
          </a:xfrm>
          <a:prstGeom prst="rect">
            <a:avLst/>
          </a:prstGeom>
          <a:noFill/>
        </p:spPr>
        <p:txBody>
          <a:bodyPr wrap="none" rtlCol="0">
            <a:spAutoFit/>
          </a:bodyPr>
          <a:lstStyle/>
          <a:p>
            <a:pPr lvl="1" indent="-137160">
              <a:spcAft>
                <a:spcPts val="1200"/>
              </a:spcAft>
            </a:pPr>
            <a:r>
              <a:rPr lang="en-US" i="1"/>
              <a:t>[41] Triggering Instructions [Parashar ISCA’13]</a:t>
            </a:r>
          </a:p>
          <a:p>
            <a:pPr lvl="1" indent="-137160">
              <a:spcAft>
                <a:spcPts val="1200"/>
              </a:spcAft>
            </a:pPr>
            <a:r>
              <a:rPr lang="en-US" i="1"/>
              <a:t>[43] DSWP [</a:t>
            </a:r>
            <a:r>
              <a:rPr lang="en-US" i="1" err="1"/>
              <a:t>Rangan</a:t>
            </a:r>
            <a:r>
              <a:rPr lang="en-US" i="1"/>
              <a:t> PACT’04] </a:t>
            </a:r>
          </a:p>
          <a:p>
            <a:pPr lvl="1" indent="-137160">
              <a:spcAft>
                <a:spcPts val="1200"/>
              </a:spcAft>
            </a:pPr>
            <a:r>
              <a:rPr lang="en-US" i="1"/>
              <a:t>[46] Decoupled Access-Execute [Smith ISCA’82]</a:t>
            </a:r>
          </a:p>
          <a:p>
            <a:pPr lvl="1" indent="-137160">
              <a:spcAft>
                <a:spcPts val="1200"/>
              </a:spcAft>
            </a:pPr>
            <a:r>
              <a:rPr lang="en-US" i="1"/>
              <a:t>[47] Slipstream Processors [</a:t>
            </a:r>
            <a:r>
              <a:rPr lang="en-US" i="1" err="1"/>
              <a:t>Sundaramoorthy</a:t>
            </a:r>
            <a:r>
              <a:rPr lang="en-US" i="1"/>
              <a:t> ASPLOS ‘00]</a:t>
            </a:r>
          </a:p>
          <a:p>
            <a:pPr lvl="1" indent="-137160">
              <a:spcAft>
                <a:spcPts val="1200"/>
              </a:spcAft>
            </a:pPr>
            <a:r>
              <a:rPr lang="en-US" i="1"/>
              <a:t>[50] MT-DCAE [Sung SIGARCH’01]</a:t>
            </a:r>
          </a:p>
          <a:p>
            <a:pPr lvl="1" indent="-137160">
              <a:spcAft>
                <a:spcPts val="1200"/>
              </a:spcAft>
            </a:pPr>
            <a:r>
              <a:rPr lang="en-US" i="1"/>
              <a:t>[52] Clairvoyance [Tran CGO’17]</a:t>
            </a:r>
          </a:p>
          <a:p>
            <a:pPr lvl="1" indent="-137160">
              <a:spcAft>
                <a:spcPts val="1200"/>
              </a:spcAft>
            </a:pPr>
            <a:r>
              <a:rPr lang="en-US" i="1"/>
              <a:t>[53] SWOOP [Tran PLDI’18]</a:t>
            </a:r>
          </a:p>
          <a:p>
            <a:pPr lvl="1" indent="-137160">
              <a:spcAft>
                <a:spcPts val="1200"/>
              </a:spcAft>
            </a:pPr>
            <a:r>
              <a:rPr lang="en-US" i="1"/>
              <a:t>[57] Indirect Memory Prefetcher [Yu MICRO’15]</a:t>
            </a:r>
          </a:p>
          <a:p>
            <a:pPr lvl="1" indent="-137160">
              <a:spcAft>
                <a:spcPts val="1200"/>
              </a:spcAft>
            </a:pPr>
            <a:endParaRPr lang="en-US" i="1"/>
          </a:p>
          <a:p>
            <a:endParaRPr lang="en-US"/>
          </a:p>
        </p:txBody>
      </p:sp>
    </p:spTree>
    <p:extLst>
      <p:ext uri="{BB962C8B-B14F-4D97-AF65-F5344CB8AC3E}">
        <p14:creationId xmlns:p14="http://schemas.microsoft.com/office/powerpoint/2010/main" val="19682680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143">
            <a:extLst>
              <a:ext uri="{FF2B5EF4-FFF2-40B4-BE49-F238E27FC236}">
                <a16:creationId xmlns:a16="http://schemas.microsoft.com/office/drawing/2014/main" id="{33FB8CA5-0F63-2248-AD6A-C1609E511CCF}"/>
              </a:ext>
            </a:extLst>
          </p:cNvPr>
          <p:cNvSpPr/>
          <p:nvPr/>
        </p:nvSpPr>
        <p:spPr>
          <a:xfrm>
            <a:off x="10141632" y="4946058"/>
            <a:ext cx="500245" cy="15183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058FA9-4CF3-3743-9A66-8A0EF32B9260}"/>
              </a:ext>
            </a:extLst>
          </p:cNvPr>
          <p:cNvSpPr>
            <a:spLocks noGrp="1"/>
          </p:cNvSpPr>
          <p:nvPr>
            <p:ph type="title"/>
          </p:nvPr>
        </p:nvSpPr>
        <p:spPr/>
        <p:txBody>
          <a:bodyPr>
            <a:normAutofit/>
          </a:bodyPr>
          <a:lstStyle/>
          <a:p>
            <a:r>
              <a:rPr lang="en-US" err="1"/>
              <a:t>GraphAttack</a:t>
            </a:r>
            <a:r>
              <a:rPr lang="en-US"/>
              <a:t>! Tolerates Latency in Graph Applications by Making NMAs Asynchronous</a:t>
            </a:r>
          </a:p>
        </p:txBody>
      </p:sp>
      <p:sp>
        <p:nvSpPr>
          <p:cNvPr id="3" name="Slide Number Placeholder 2">
            <a:extLst>
              <a:ext uri="{FF2B5EF4-FFF2-40B4-BE49-F238E27FC236}">
                <a16:creationId xmlns:a16="http://schemas.microsoft.com/office/drawing/2014/main" id="{BFDD37E7-6AB2-CA4A-BBB7-03D595D37648}"/>
              </a:ext>
            </a:extLst>
          </p:cNvPr>
          <p:cNvSpPr>
            <a:spLocks noGrp="1"/>
          </p:cNvSpPr>
          <p:nvPr>
            <p:ph type="sldNum" sz="quarter" idx="12"/>
          </p:nvPr>
        </p:nvSpPr>
        <p:spPr/>
        <p:txBody>
          <a:bodyPr/>
          <a:lstStyle/>
          <a:p>
            <a:fld id="{F1C86DD8-8ACC-4449-835C-8FB67FE75D39}" type="slidenum">
              <a:rPr lang="en-US" smtClean="0"/>
              <a:t>56</a:t>
            </a:fld>
            <a:endParaRPr lang="en-US"/>
          </a:p>
        </p:txBody>
      </p:sp>
      <p:sp>
        <p:nvSpPr>
          <p:cNvPr id="74" name="Content Placeholder 2">
            <a:extLst>
              <a:ext uri="{FF2B5EF4-FFF2-40B4-BE49-F238E27FC236}">
                <a16:creationId xmlns:a16="http://schemas.microsoft.com/office/drawing/2014/main" id="{59C124A8-8801-A448-8721-3F1783D2E812}"/>
              </a:ext>
            </a:extLst>
          </p:cNvPr>
          <p:cNvSpPr txBox="1">
            <a:spLocks/>
          </p:cNvSpPr>
          <p:nvPr/>
        </p:nvSpPr>
        <p:spPr>
          <a:xfrm>
            <a:off x="10868682" y="2429057"/>
            <a:ext cx="322823" cy="150275"/>
          </a:xfrm>
          <a:prstGeom prst="rect">
            <a:avLst/>
          </a:prstGeom>
          <a:noFill/>
          <a:ln w="19050">
            <a:noFill/>
          </a:ln>
        </p:spPr>
        <p:txBody>
          <a:bodyPr lIns="0" rIns="0">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50" i="1">
                <a:latin typeface="Calibri" panose="020F0502020204030204" pitchFamily="34" charset="0"/>
                <a:cs typeface="Calibri" panose="020F0502020204030204" pitchFamily="34" charset="0"/>
              </a:rPr>
              <a:t>time</a:t>
            </a:r>
            <a:endParaRPr lang="en-US" sz="1050">
              <a:latin typeface="Calibri" panose="020F0502020204030204" pitchFamily="34" charset="0"/>
              <a:cs typeface="Calibri" panose="020F0502020204030204" pitchFamily="34" charset="0"/>
            </a:endParaRPr>
          </a:p>
        </p:txBody>
      </p:sp>
      <p:cxnSp>
        <p:nvCxnSpPr>
          <p:cNvPr id="76" name="Elbow Connector 75">
            <a:extLst>
              <a:ext uri="{FF2B5EF4-FFF2-40B4-BE49-F238E27FC236}">
                <a16:creationId xmlns:a16="http://schemas.microsoft.com/office/drawing/2014/main" id="{6DCEEA4D-232D-8840-8D62-0B003AEFC8AB}"/>
              </a:ext>
            </a:extLst>
          </p:cNvPr>
          <p:cNvCxnSpPr>
            <a:cxnSpLocks/>
          </p:cNvCxnSpPr>
          <p:nvPr/>
        </p:nvCxnSpPr>
        <p:spPr>
          <a:xfrm>
            <a:off x="1033463" y="2011901"/>
            <a:ext cx="10144107" cy="390085"/>
          </a:xfrm>
          <a:prstGeom prst="bentConnector3">
            <a:avLst>
              <a:gd name="adj1" fmla="val 12"/>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4875483B-C73D-2849-BDB5-282CDCD849AA}"/>
              </a:ext>
            </a:extLst>
          </p:cNvPr>
          <p:cNvSpPr/>
          <p:nvPr/>
        </p:nvSpPr>
        <p:spPr>
          <a:xfrm>
            <a:off x="1141303" y="2121155"/>
            <a:ext cx="596523" cy="24041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LD</a:t>
            </a:r>
            <a:r>
              <a:rPr lang="en-US" sz="757">
                <a:solidFill>
                  <a:schemeClr val="tx1"/>
                </a:solidFill>
                <a:latin typeface="Courier" pitchFamily="2" charset="0"/>
              </a:rPr>
              <a:t>(</a:t>
            </a:r>
            <a:r>
              <a:rPr lang="en-US" sz="757" err="1">
                <a:solidFill>
                  <a:schemeClr val="tx1"/>
                </a:solidFill>
                <a:latin typeface="Courier" pitchFamily="2" charset="0"/>
              </a:rPr>
              <a:t>dist</a:t>
            </a:r>
            <a:r>
              <a:rPr lang="en-US" sz="757">
                <a:solidFill>
                  <a:schemeClr val="tx1"/>
                </a:solidFill>
                <a:latin typeface="Courier" pitchFamily="2" charset="0"/>
              </a:rPr>
              <a:t>)</a:t>
            </a:r>
            <a:endParaRPr lang="en-US" sz="757" b="1">
              <a:solidFill>
                <a:schemeClr val="tx1"/>
              </a:solidFill>
              <a:latin typeface="Courier" pitchFamily="2" charset="0"/>
            </a:endParaRPr>
          </a:p>
        </p:txBody>
      </p:sp>
      <p:sp>
        <p:nvSpPr>
          <p:cNvPr id="81" name="Content Placeholder 2">
            <a:extLst>
              <a:ext uri="{FF2B5EF4-FFF2-40B4-BE49-F238E27FC236}">
                <a16:creationId xmlns:a16="http://schemas.microsoft.com/office/drawing/2014/main" id="{94D60FBC-D13D-D54E-BC54-CCD0A710247D}"/>
              </a:ext>
            </a:extLst>
          </p:cNvPr>
          <p:cNvSpPr txBox="1">
            <a:spLocks/>
          </p:cNvSpPr>
          <p:nvPr/>
        </p:nvSpPr>
        <p:spPr>
          <a:xfrm rot="16200000">
            <a:off x="626617" y="2146237"/>
            <a:ext cx="623761" cy="200594"/>
          </a:xfrm>
          <a:prstGeom prst="rect">
            <a:avLst/>
          </a:prstGeom>
          <a:noFill/>
          <a:ln w="19050">
            <a:noFill/>
          </a:ln>
        </p:spPr>
        <p:txBody>
          <a:bodyPr lIns="0" rIns="0">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50" i="1" err="1">
                <a:latin typeface="Calibri" panose="020F0502020204030204" pitchFamily="34" charset="0"/>
                <a:cs typeface="Calibri" panose="020F0502020204030204" pitchFamily="34" charset="0"/>
              </a:rPr>
              <a:t>InO</a:t>
            </a:r>
            <a:r>
              <a:rPr lang="en-US" sz="1050" i="1">
                <a:latin typeface="Calibri" panose="020F0502020204030204" pitchFamily="34" charset="0"/>
                <a:cs typeface="Calibri" panose="020F0502020204030204" pitchFamily="34" charset="0"/>
              </a:rPr>
              <a:t> Core</a:t>
            </a:r>
            <a:endParaRPr lang="en-US" sz="1050">
              <a:solidFill>
                <a:srgbClr val="FF0000"/>
              </a:solidFill>
              <a:latin typeface="Calibri" panose="020F0502020204030204" pitchFamily="34" charset="0"/>
              <a:cs typeface="Calibri" panose="020F0502020204030204" pitchFamily="34" charset="0"/>
            </a:endParaRPr>
          </a:p>
        </p:txBody>
      </p:sp>
      <p:sp>
        <p:nvSpPr>
          <p:cNvPr id="82" name="Rectangle 81">
            <a:extLst>
              <a:ext uri="{FF2B5EF4-FFF2-40B4-BE49-F238E27FC236}">
                <a16:creationId xmlns:a16="http://schemas.microsoft.com/office/drawing/2014/main" id="{59E7EA6E-3720-874E-BDD0-BF50E0720F1B}"/>
              </a:ext>
            </a:extLst>
          </p:cNvPr>
          <p:cNvSpPr/>
          <p:nvPr/>
        </p:nvSpPr>
        <p:spPr>
          <a:xfrm>
            <a:off x="3219619" y="2119499"/>
            <a:ext cx="293894" cy="240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if</a:t>
            </a:r>
          </a:p>
        </p:txBody>
      </p:sp>
      <p:sp>
        <p:nvSpPr>
          <p:cNvPr id="83" name="Rectangle 82">
            <a:extLst>
              <a:ext uri="{FF2B5EF4-FFF2-40B4-BE49-F238E27FC236}">
                <a16:creationId xmlns:a16="http://schemas.microsoft.com/office/drawing/2014/main" id="{D0ABB25A-994E-0D4E-83B0-ACBFD96CF7A8}"/>
              </a:ext>
            </a:extLst>
          </p:cNvPr>
          <p:cNvSpPr/>
          <p:nvPr/>
        </p:nvSpPr>
        <p:spPr>
          <a:xfrm>
            <a:off x="3513513" y="2120327"/>
            <a:ext cx="596523" cy="23997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RMW_ADD</a:t>
            </a:r>
          </a:p>
        </p:txBody>
      </p:sp>
      <p:sp>
        <p:nvSpPr>
          <p:cNvPr id="84" name="Rectangle 83">
            <a:extLst>
              <a:ext uri="{FF2B5EF4-FFF2-40B4-BE49-F238E27FC236}">
                <a16:creationId xmlns:a16="http://schemas.microsoft.com/office/drawing/2014/main" id="{B56BA7F4-D631-7C41-BEE0-7C45454F2556}"/>
              </a:ext>
            </a:extLst>
          </p:cNvPr>
          <p:cNvSpPr/>
          <p:nvPr/>
        </p:nvSpPr>
        <p:spPr>
          <a:xfrm>
            <a:off x="4112194" y="2120098"/>
            <a:ext cx="596523" cy="2402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ST</a:t>
            </a:r>
            <a:r>
              <a:rPr lang="en-US" sz="757">
                <a:solidFill>
                  <a:schemeClr val="tx1"/>
                </a:solidFill>
                <a:latin typeface="Courier" pitchFamily="2" charset="0"/>
              </a:rPr>
              <a:t>(n)</a:t>
            </a:r>
            <a:endParaRPr lang="en-US" sz="757" b="1">
              <a:solidFill>
                <a:schemeClr val="tx1"/>
              </a:solidFill>
              <a:latin typeface="Courier" pitchFamily="2" charset="0"/>
            </a:endParaRPr>
          </a:p>
        </p:txBody>
      </p:sp>
      <p:sp>
        <p:nvSpPr>
          <p:cNvPr id="85" name="Content Placeholder 2">
            <a:extLst>
              <a:ext uri="{FF2B5EF4-FFF2-40B4-BE49-F238E27FC236}">
                <a16:creationId xmlns:a16="http://schemas.microsoft.com/office/drawing/2014/main" id="{449C42A2-53B8-5247-88DC-4CEBF134D643}"/>
              </a:ext>
            </a:extLst>
          </p:cNvPr>
          <p:cNvSpPr txBox="1">
            <a:spLocks/>
          </p:cNvSpPr>
          <p:nvPr/>
        </p:nvSpPr>
        <p:spPr>
          <a:xfrm>
            <a:off x="1033462" y="2464240"/>
            <a:ext cx="9792091" cy="173044"/>
          </a:xfrm>
          <a:prstGeom prst="rect">
            <a:avLst/>
          </a:prstGeom>
          <a:noFill/>
          <a:ln w="19050">
            <a:no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a:latin typeface="Calibri" panose="020F0502020204030204" pitchFamily="34" charset="0"/>
                <a:cs typeface="Calibri" panose="020F0502020204030204" pitchFamily="34" charset="0"/>
              </a:rPr>
              <a:t>(a) In-Order Execution</a:t>
            </a:r>
          </a:p>
        </p:txBody>
      </p:sp>
      <p:sp>
        <p:nvSpPr>
          <p:cNvPr id="87" name="Content Placeholder 2">
            <a:extLst>
              <a:ext uri="{FF2B5EF4-FFF2-40B4-BE49-F238E27FC236}">
                <a16:creationId xmlns:a16="http://schemas.microsoft.com/office/drawing/2014/main" id="{8E3C30DE-4841-564C-9382-9873A7E58C0B}"/>
              </a:ext>
            </a:extLst>
          </p:cNvPr>
          <p:cNvSpPr txBox="1">
            <a:spLocks/>
          </p:cNvSpPr>
          <p:nvPr/>
        </p:nvSpPr>
        <p:spPr>
          <a:xfrm>
            <a:off x="1034294" y="3746393"/>
            <a:ext cx="9791258" cy="191461"/>
          </a:xfrm>
          <a:prstGeom prst="rect">
            <a:avLst/>
          </a:prstGeom>
          <a:noFill/>
          <a:ln w="19050">
            <a:no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a:latin typeface="Calibri" panose="020F0502020204030204" pitchFamily="34" charset="0"/>
                <a:cs typeface="Calibri" panose="020F0502020204030204" pitchFamily="34" charset="0"/>
              </a:rPr>
              <a:t>(b) </a:t>
            </a:r>
            <a:r>
              <a:rPr lang="en-US" sz="1400" err="1">
                <a:latin typeface="Calibri" panose="020F0502020204030204" pitchFamily="34" charset="0"/>
                <a:cs typeface="Calibri" panose="020F0502020204030204" pitchFamily="34" charset="0"/>
              </a:rPr>
              <a:t>DeSC</a:t>
            </a:r>
            <a:endParaRPr lang="en-US" sz="1400">
              <a:latin typeface="Calibri" panose="020F0502020204030204" pitchFamily="34" charset="0"/>
              <a:cs typeface="Calibri" panose="020F0502020204030204" pitchFamily="34" charset="0"/>
            </a:endParaRPr>
          </a:p>
          <a:p>
            <a:endParaRPr lang="en-US" sz="1050">
              <a:latin typeface="Calibri" panose="020F0502020204030204" pitchFamily="34" charset="0"/>
              <a:cs typeface="Calibri" panose="020F0502020204030204" pitchFamily="34" charset="0"/>
            </a:endParaRPr>
          </a:p>
        </p:txBody>
      </p:sp>
      <p:sp>
        <p:nvSpPr>
          <p:cNvPr id="94" name="Rectangle 93">
            <a:extLst>
              <a:ext uri="{FF2B5EF4-FFF2-40B4-BE49-F238E27FC236}">
                <a16:creationId xmlns:a16="http://schemas.microsoft.com/office/drawing/2014/main" id="{52114B61-DB3E-D646-AD68-6A3565BEFD0B}"/>
              </a:ext>
            </a:extLst>
          </p:cNvPr>
          <p:cNvSpPr/>
          <p:nvPr/>
        </p:nvSpPr>
        <p:spPr>
          <a:xfrm>
            <a:off x="1737826" y="2121154"/>
            <a:ext cx="293894" cy="2401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add</a:t>
            </a:r>
          </a:p>
        </p:txBody>
      </p:sp>
      <p:sp>
        <p:nvSpPr>
          <p:cNvPr id="96" name="TextBox 95">
            <a:extLst>
              <a:ext uri="{FF2B5EF4-FFF2-40B4-BE49-F238E27FC236}">
                <a16:creationId xmlns:a16="http://schemas.microsoft.com/office/drawing/2014/main" id="{B55E5699-5672-2A43-8C4F-4E575A6F1730}"/>
              </a:ext>
            </a:extLst>
          </p:cNvPr>
          <p:cNvSpPr txBox="1"/>
          <p:nvPr/>
        </p:nvSpPr>
        <p:spPr>
          <a:xfrm>
            <a:off x="8367339" y="4336444"/>
            <a:ext cx="3186618" cy="1261884"/>
          </a:xfrm>
          <a:prstGeom prst="rect">
            <a:avLst/>
          </a:prstGeom>
          <a:noFill/>
        </p:spPr>
        <p:txBody>
          <a:bodyPr wrap="square" rtlCol="0">
            <a:spAutoFit/>
          </a:bodyPr>
          <a:lstStyle/>
          <a:p>
            <a:r>
              <a:rPr lang="en-US" sz="950" b="1">
                <a:latin typeface="Courier" pitchFamily="2" charset="0"/>
              </a:rPr>
              <a:t>par for </a:t>
            </a:r>
            <a:r>
              <a:rPr lang="en-US" sz="950">
                <a:latin typeface="Courier" pitchFamily="2" charset="0"/>
              </a:rPr>
              <a:t>(v : worklist)</a:t>
            </a:r>
          </a:p>
          <a:p>
            <a:r>
              <a:rPr lang="en-US" sz="950">
                <a:latin typeface="Courier" pitchFamily="2" charset="0"/>
              </a:rPr>
              <a:t>  </a:t>
            </a:r>
            <a:r>
              <a:rPr lang="en-US" sz="950" err="1">
                <a:latin typeface="Courier" pitchFamily="2" charset="0"/>
              </a:rPr>
              <a:t>node_dist</a:t>
            </a:r>
            <a:r>
              <a:rPr lang="en-US" sz="950">
                <a:latin typeface="Courier" pitchFamily="2" charset="0"/>
              </a:rPr>
              <a:t> = </a:t>
            </a:r>
            <a:r>
              <a:rPr lang="en-US" sz="950" b="1">
                <a:latin typeface="Courier" pitchFamily="2" charset="0"/>
              </a:rPr>
              <a:t>LOAD</a:t>
            </a:r>
            <a:r>
              <a:rPr lang="en-US" sz="950">
                <a:latin typeface="Courier" pitchFamily="2" charset="0"/>
              </a:rPr>
              <a:t>(&amp;</a:t>
            </a:r>
            <a:r>
              <a:rPr lang="en-US" sz="950" err="1">
                <a:latin typeface="Courier" pitchFamily="2" charset="0"/>
              </a:rPr>
              <a:t>dist</a:t>
            </a:r>
            <a:r>
              <a:rPr lang="en-US" sz="950">
                <a:latin typeface="Courier" pitchFamily="2" charset="0"/>
              </a:rPr>
              <a:t>[v])</a:t>
            </a:r>
          </a:p>
          <a:p>
            <a:r>
              <a:rPr lang="en-US" sz="950" b="1">
                <a:latin typeface="Courier" pitchFamily="2" charset="0"/>
              </a:rPr>
              <a:t>  for </a:t>
            </a:r>
            <a:r>
              <a:rPr lang="en-US" sz="950">
                <a:latin typeface="Courier" pitchFamily="2" charset="0"/>
              </a:rPr>
              <a:t>(n, </a:t>
            </a:r>
            <a:r>
              <a:rPr lang="en-US" sz="950" err="1">
                <a:latin typeface="Courier" pitchFamily="2" charset="0"/>
              </a:rPr>
              <a:t>e_val</a:t>
            </a:r>
            <a:r>
              <a:rPr lang="en-US" sz="950">
                <a:latin typeface="Courier" pitchFamily="2" charset="0"/>
              </a:rPr>
              <a:t> : neighbors[v])</a:t>
            </a:r>
          </a:p>
          <a:p>
            <a:r>
              <a:rPr lang="en-US" sz="950">
                <a:latin typeface="Courier" pitchFamily="2" charset="0"/>
              </a:rPr>
              <a:t>    </a:t>
            </a:r>
            <a:r>
              <a:rPr lang="en-US" sz="950" err="1">
                <a:latin typeface="Courier" pitchFamily="2" charset="0"/>
              </a:rPr>
              <a:t>new_dist</a:t>
            </a:r>
            <a:r>
              <a:rPr lang="en-US" sz="950">
                <a:latin typeface="Courier" pitchFamily="2" charset="0"/>
              </a:rPr>
              <a:t> = </a:t>
            </a:r>
            <a:r>
              <a:rPr lang="en-US" sz="950" err="1">
                <a:latin typeface="Courier" pitchFamily="2" charset="0"/>
              </a:rPr>
              <a:t>node_dist</a:t>
            </a:r>
            <a:r>
              <a:rPr lang="en-US" sz="950">
                <a:latin typeface="Courier" pitchFamily="2" charset="0"/>
              </a:rPr>
              <a:t> + </a:t>
            </a:r>
            <a:r>
              <a:rPr lang="en-US" sz="950" err="1">
                <a:latin typeface="Courier" pitchFamily="2" charset="0"/>
              </a:rPr>
              <a:t>e_val</a:t>
            </a:r>
            <a:endParaRPr lang="en-US" sz="950">
              <a:latin typeface="Courier" pitchFamily="2" charset="0"/>
            </a:endParaRPr>
          </a:p>
          <a:p>
            <a:r>
              <a:rPr lang="en-US" sz="950">
                <a:latin typeface="Courier" pitchFamily="2" charset="0"/>
              </a:rPr>
              <a:t>    updated = </a:t>
            </a:r>
            <a:r>
              <a:rPr lang="en-US" sz="950" b="1">
                <a:latin typeface="Courier" pitchFamily="2" charset="0"/>
              </a:rPr>
              <a:t>RMW_MIN</a:t>
            </a:r>
            <a:r>
              <a:rPr lang="en-US" sz="950">
                <a:latin typeface="Courier" pitchFamily="2" charset="0"/>
              </a:rPr>
              <a:t>(&amp;</a:t>
            </a:r>
            <a:r>
              <a:rPr lang="en-US" sz="950" err="1">
                <a:latin typeface="Courier" pitchFamily="2" charset="0"/>
              </a:rPr>
              <a:t>dist</a:t>
            </a:r>
            <a:r>
              <a:rPr lang="en-US" sz="950">
                <a:latin typeface="Courier" pitchFamily="2" charset="0"/>
              </a:rPr>
              <a:t>[n], </a:t>
            </a:r>
            <a:r>
              <a:rPr lang="en-US" sz="950" err="1">
                <a:latin typeface="Courier" pitchFamily="2" charset="0"/>
              </a:rPr>
              <a:t>new_dist</a:t>
            </a:r>
            <a:r>
              <a:rPr lang="en-US" sz="950">
                <a:latin typeface="Courier" pitchFamily="2" charset="0"/>
              </a:rPr>
              <a:t>)</a:t>
            </a:r>
          </a:p>
          <a:p>
            <a:r>
              <a:rPr lang="en-US" sz="950" b="1">
                <a:latin typeface="Courier" pitchFamily="2" charset="0"/>
              </a:rPr>
              <a:t>    if </a:t>
            </a:r>
            <a:r>
              <a:rPr lang="en-US" sz="950">
                <a:latin typeface="Courier" pitchFamily="2" charset="0"/>
              </a:rPr>
              <a:t>(updated)</a:t>
            </a:r>
          </a:p>
          <a:p>
            <a:r>
              <a:rPr lang="en-US" sz="950">
                <a:latin typeface="Courier" pitchFamily="2" charset="0"/>
              </a:rPr>
              <a:t>      </a:t>
            </a:r>
            <a:r>
              <a:rPr lang="en-US" sz="950" err="1">
                <a:latin typeface="Courier" pitchFamily="2" charset="0"/>
              </a:rPr>
              <a:t>wl_idx</a:t>
            </a:r>
            <a:r>
              <a:rPr lang="en-US" sz="950">
                <a:latin typeface="Courier" pitchFamily="2" charset="0"/>
              </a:rPr>
              <a:t> = </a:t>
            </a:r>
            <a:r>
              <a:rPr lang="en-US" sz="950" b="1">
                <a:latin typeface="Courier" pitchFamily="2" charset="0"/>
              </a:rPr>
              <a:t>RMW_ADD</a:t>
            </a:r>
            <a:r>
              <a:rPr lang="en-US" sz="950">
                <a:latin typeface="Courier" pitchFamily="2" charset="0"/>
              </a:rPr>
              <a:t>(&amp;</a:t>
            </a:r>
            <a:r>
              <a:rPr lang="en-US" sz="950" err="1">
                <a:latin typeface="Courier" pitchFamily="2" charset="0"/>
              </a:rPr>
              <a:t>idx</a:t>
            </a:r>
            <a:r>
              <a:rPr lang="en-US" sz="950">
                <a:latin typeface="Courier" pitchFamily="2" charset="0"/>
              </a:rPr>
              <a:t>, 1)</a:t>
            </a:r>
          </a:p>
          <a:p>
            <a:r>
              <a:rPr lang="en-US" sz="950" b="1">
                <a:latin typeface="Courier" pitchFamily="2" charset="0"/>
              </a:rPr>
              <a:t>      STORE</a:t>
            </a:r>
            <a:r>
              <a:rPr lang="en-US" sz="950">
                <a:latin typeface="Courier" pitchFamily="2" charset="0"/>
              </a:rPr>
              <a:t>(&amp;</a:t>
            </a:r>
            <a:r>
              <a:rPr lang="en-US" sz="950" err="1">
                <a:latin typeface="Courier" pitchFamily="2" charset="0"/>
              </a:rPr>
              <a:t>new_worklist</a:t>
            </a:r>
            <a:r>
              <a:rPr lang="en-US" sz="950">
                <a:latin typeface="Courier" pitchFamily="2" charset="0"/>
              </a:rPr>
              <a:t>[</a:t>
            </a:r>
            <a:r>
              <a:rPr lang="en-US" sz="950" err="1">
                <a:latin typeface="Courier" pitchFamily="2" charset="0"/>
              </a:rPr>
              <a:t>idx</a:t>
            </a:r>
            <a:r>
              <a:rPr lang="en-US" sz="950">
                <a:latin typeface="Courier" pitchFamily="2" charset="0"/>
              </a:rPr>
              <a:t>], n)</a:t>
            </a:r>
          </a:p>
        </p:txBody>
      </p:sp>
      <p:sp>
        <p:nvSpPr>
          <p:cNvPr id="97" name="Rectangle 96">
            <a:extLst>
              <a:ext uri="{FF2B5EF4-FFF2-40B4-BE49-F238E27FC236}">
                <a16:creationId xmlns:a16="http://schemas.microsoft.com/office/drawing/2014/main" id="{2B40FE62-61D6-F84A-81B2-6E8DC0A2F68F}"/>
              </a:ext>
            </a:extLst>
          </p:cNvPr>
          <p:cNvSpPr/>
          <p:nvPr/>
        </p:nvSpPr>
        <p:spPr>
          <a:xfrm>
            <a:off x="6190565" y="2119599"/>
            <a:ext cx="293894" cy="240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if</a:t>
            </a:r>
          </a:p>
        </p:txBody>
      </p:sp>
      <p:sp>
        <p:nvSpPr>
          <p:cNvPr id="98" name="Rectangle 97">
            <a:extLst>
              <a:ext uri="{FF2B5EF4-FFF2-40B4-BE49-F238E27FC236}">
                <a16:creationId xmlns:a16="http://schemas.microsoft.com/office/drawing/2014/main" id="{53DA909D-8D4E-114E-884A-964E87A8BF52}"/>
              </a:ext>
            </a:extLst>
          </p:cNvPr>
          <p:cNvSpPr/>
          <p:nvPr/>
        </p:nvSpPr>
        <p:spPr>
          <a:xfrm>
            <a:off x="6485257" y="2119913"/>
            <a:ext cx="596523" cy="23997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RMW_ADD</a:t>
            </a:r>
          </a:p>
        </p:txBody>
      </p:sp>
      <p:sp>
        <p:nvSpPr>
          <p:cNvPr id="99" name="Rectangle 98">
            <a:extLst>
              <a:ext uri="{FF2B5EF4-FFF2-40B4-BE49-F238E27FC236}">
                <a16:creationId xmlns:a16="http://schemas.microsoft.com/office/drawing/2014/main" id="{8E90AE08-A319-4747-8A5C-6BD6DF85144A}"/>
              </a:ext>
            </a:extLst>
          </p:cNvPr>
          <p:cNvSpPr/>
          <p:nvPr/>
        </p:nvSpPr>
        <p:spPr>
          <a:xfrm>
            <a:off x="7080676" y="2119798"/>
            <a:ext cx="596523" cy="2402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ST</a:t>
            </a:r>
            <a:r>
              <a:rPr lang="en-US" sz="757">
                <a:solidFill>
                  <a:schemeClr val="tx1"/>
                </a:solidFill>
                <a:latin typeface="Courier" pitchFamily="2" charset="0"/>
              </a:rPr>
              <a:t>(n)</a:t>
            </a:r>
            <a:endParaRPr lang="en-US" sz="757" b="1">
              <a:solidFill>
                <a:schemeClr val="tx1"/>
              </a:solidFill>
              <a:latin typeface="Courier" pitchFamily="2" charset="0"/>
            </a:endParaRPr>
          </a:p>
        </p:txBody>
      </p:sp>
      <p:sp>
        <p:nvSpPr>
          <p:cNvPr id="100" name="Rectangle 99">
            <a:extLst>
              <a:ext uri="{FF2B5EF4-FFF2-40B4-BE49-F238E27FC236}">
                <a16:creationId xmlns:a16="http://schemas.microsoft.com/office/drawing/2014/main" id="{565795CD-7D8D-7E43-BE56-3E6F03738351}"/>
              </a:ext>
            </a:extLst>
          </p:cNvPr>
          <p:cNvSpPr/>
          <p:nvPr/>
        </p:nvSpPr>
        <p:spPr>
          <a:xfrm>
            <a:off x="4708717" y="2121393"/>
            <a:ext cx="293894" cy="23891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add</a:t>
            </a:r>
          </a:p>
        </p:txBody>
      </p:sp>
      <p:sp>
        <p:nvSpPr>
          <p:cNvPr id="101" name="Rectangle 100">
            <a:extLst>
              <a:ext uri="{FF2B5EF4-FFF2-40B4-BE49-F238E27FC236}">
                <a16:creationId xmlns:a16="http://schemas.microsoft.com/office/drawing/2014/main" id="{A8DB48FB-6D4C-9D49-B651-4E0287AAA4B8}"/>
              </a:ext>
            </a:extLst>
          </p:cNvPr>
          <p:cNvSpPr/>
          <p:nvPr/>
        </p:nvSpPr>
        <p:spPr>
          <a:xfrm>
            <a:off x="9160896" y="2120098"/>
            <a:ext cx="293894" cy="23770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if</a:t>
            </a:r>
          </a:p>
        </p:txBody>
      </p:sp>
      <p:sp>
        <p:nvSpPr>
          <p:cNvPr id="102" name="Rectangle 101">
            <a:extLst>
              <a:ext uri="{FF2B5EF4-FFF2-40B4-BE49-F238E27FC236}">
                <a16:creationId xmlns:a16="http://schemas.microsoft.com/office/drawing/2014/main" id="{CB3FACDE-BA86-C144-9974-CDD1E6893AAE}"/>
              </a:ext>
            </a:extLst>
          </p:cNvPr>
          <p:cNvSpPr/>
          <p:nvPr/>
        </p:nvSpPr>
        <p:spPr>
          <a:xfrm>
            <a:off x="9454790" y="2120927"/>
            <a:ext cx="596523" cy="23687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RMW_ADD</a:t>
            </a:r>
          </a:p>
        </p:txBody>
      </p:sp>
      <p:sp>
        <p:nvSpPr>
          <p:cNvPr id="103" name="Rectangle 102">
            <a:extLst>
              <a:ext uri="{FF2B5EF4-FFF2-40B4-BE49-F238E27FC236}">
                <a16:creationId xmlns:a16="http://schemas.microsoft.com/office/drawing/2014/main" id="{39D64502-8011-0E45-A6C5-76CF04586C61}"/>
              </a:ext>
            </a:extLst>
          </p:cNvPr>
          <p:cNvSpPr/>
          <p:nvPr/>
        </p:nvSpPr>
        <p:spPr>
          <a:xfrm>
            <a:off x="10053470" y="2120698"/>
            <a:ext cx="596523" cy="23687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ST</a:t>
            </a:r>
            <a:r>
              <a:rPr lang="en-US" sz="757">
                <a:solidFill>
                  <a:schemeClr val="tx1"/>
                </a:solidFill>
                <a:latin typeface="Courier" pitchFamily="2" charset="0"/>
              </a:rPr>
              <a:t>(n)</a:t>
            </a:r>
            <a:endParaRPr lang="en-US" sz="757" b="1">
              <a:solidFill>
                <a:schemeClr val="tx1"/>
              </a:solidFill>
              <a:latin typeface="Courier" pitchFamily="2" charset="0"/>
            </a:endParaRPr>
          </a:p>
        </p:txBody>
      </p:sp>
      <p:sp>
        <p:nvSpPr>
          <p:cNvPr id="104" name="Rectangle 103">
            <a:extLst>
              <a:ext uri="{FF2B5EF4-FFF2-40B4-BE49-F238E27FC236}">
                <a16:creationId xmlns:a16="http://schemas.microsoft.com/office/drawing/2014/main" id="{558C6343-4EA9-FF46-9A5F-CFF8B45D9ABF}"/>
              </a:ext>
            </a:extLst>
          </p:cNvPr>
          <p:cNvSpPr/>
          <p:nvPr/>
        </p:nvSpPr>
        <p:spPr>
          <a:xfrm>
            <a:off x="7675047" y="2119827"/>
            <a:ext cx="293894" cy="2401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add</a:t>
            </a:r>
          </a:p>
        </p:txBody>
      </p:sp>
      <p:sp>
        <p:nvSpPr>
          <p:cNvPr id="132" name="Content Placeholder 2">
            <a:extLst>
              <a:ext uri="{FF2B5EF4-FFF2-40B4-BE49-F238E27FC236}">
                <a16:creationId xmlns:a16="http://schemas.microsoft.com/office/drawing/2014/main" id="{7C480105-B1F8-344A-90CE-253BBD388E04}"/>
              </a:ext>
            </a:extLst>
          </p:cNvPr>
          <p:cNvSpPr txBox="1">
            <a:spLocks/>
          </p:cNvSpPr>
          <p:nvPr/>
        </p:nvSpPr>
        <p:spPr>
          <a:xfrm>
            <a:off x="8365745" y="5627756"/>
            <a:ext cx="3186618" cy="314696"/>
          </a:xfrm>
          <a:prstGeom prst="rect">
            <a:avLst/>
          </a:prstGeom>
          <a:noFill/>
          <a:ln w="19050">
            <a:no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a:latin typeface="Calibri" panose="020F0502020204030204" pitchFamily="34" charset="0"/>
                <a:cs typeface="Calibri" panose="020F0502020204030204" pitchFamily="34" charset="0"/>
              </a:rPr>
              <a:t>Original Push-Based Parallel SSSP Kernel</a:t>
            </a:r>
          </a:p>
          <a:p>
            <a:endParaRPr lang="en-US" sz="1050">
              <a:latin typeface="Calibri" panose="020F0502020204030204" pitchFamily="34" charset="0"/>
              <a:cs typeface="Calibri" panose="020F0502020204030204" pitchFamily="34" charset="0"/>
            </a:endParaRPr>
          </a:p>
        </p:txBody>
      </p:sp>
      <p:sp>
        <p:nvSpPr>
          <p:cNvPr id="141" name="Rectangle 140">
            <a:extLst>
              <a:ext uri="{FF2B5EF4-FFF2-40B4-BE49-F238E27FC236}">
                <a16:creationId xmlns:a16="http://schemas.microsoft.com/office/drawing/2014/main" id="{90878077-DCF7-774F-A46F-E3145080E012}"/>
              </a:ext>
            </a:extLst>
          </p:cNvPr>
          <p:cNvSpPr/>
          <p:nvPr/>
        </p:nvSpPr>
        <p:spPr>
          <a:xfrm>
            <a:off x="7970033" y="2119499"/>
            <a:ext cx="1188679" cy="238303"/>
          </a:xfrm>
          <a:prstGeom prst="rect">
            <a:avLst/>
          </a:prstGeom>
          <a:noFill/>
          <a:ln w="25400">
            <a:solidFill>
              <a:srgbClr val="FFC000"/>
            </a:solidFill>
          </a:ln>
          <a:effectLst>
            <a:glow>
              <a:srgbClr val="FF0000">
                <a:alpha val="75000"/>
              </a:srgbClr>
            </a:glow>
          </a:effectLst>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RMW_MIN</a:t>
            </a:r>
          </a:p>
        </p:txBody>
      </p:sp>
      <p:sp>
        <p:nvSpPr>
          <p:cNvPr id="142" name="Rectangle 141">
            <a:extLst>
              <a:ext uri="{FF2B5EF4-FFF2-40B4-BE49-F238E27FC236}">
                <a16:creationId xmlns:a16="http://schemas.microsoft.com/office/drawing/2014/main" id="{F3F87752-2FCB-834E-8C6C-1285245C0B9E}"/>
              </a:ext>
            </a:extLst>
          </p:cNvPr>
          <p:cNvSpPr/>
          <p:nvPr/>
        </p:nvSpPr>
        <p:spPr>
          <a:xfrm>
            <a:off x="5002276" y="2121342"/>
            <a:ext cx="1188679" cy="238303"/>
          </a:xfrm>
          <a:prstGeom prst="rect">
            <a:avLst/>
          </a:prstGeom>
          <a:noFill/>
          <a:ln w="25400">
            <a:solidFill>
              <a:srgbClr val="FFC000"/>
            </a:solidFill>
          </a:ln>
          <a:effectLst>
            <a:glow>
              <a:srgbClr val="FF0000">
                <a:alpha val="75000"/>
              </a:srgbClr>
            </a:glow>
          </a:effectLst>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RMW_MIN</a:t>
            </a:r>
          </a:p>
        </p:txBody>
      </p:sp>
      <p:sp>
        <p:nvSpPr>
          <p:cNvPr id="143" name="Rectangle 142">
            <a:extLst>
              <a:ext uri="{FF2B5EF4-FFF2-40B4-BE49-F238E27FC236}">
                <a16:creationId xmlns:a16="http://schemas.microsoft.com/office/drawing/2014/main" id="{F95BA013-C9E4-D744-964C-61363A3DC9CC}"/>
              </a:ext>
            </a:extLst>
          </p:cNvPr>
          <p:cNvSpPr/>
          <p:nvPr/>
        </p:nvSpPr>
        <p:spPr>
          <a:xfrm>
            <a:off x="2031330" y="2121356"/>
            <a:ext cx="1188679" cy="238304"/>
          </a:xfrm>
          <a:prstGeom prst="rect">
            <a:avLst/>
          </a:prstGeom>
          <a:noFill/>
          <a:ln w="25400">
            <a:solidFill>
              <a:srgbClr val="FFC000"/>
            </a:solidFill>
          </a:ln>
          <a:effectLst>
            <a:glow>
              <a:srgbClr val="FF0000">
                <a:alpha val="75000"/>
              </a:srgbClr>
            </a:glow>
          </a:effectLst>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RMW_MIN</a:t>
            </a:r>
          </a:p>
        </p:txBody>
      </p:sp>
      <p:sp>
        <p:nvSpPr>
          <p:cNvPr id="164" name="Content Placeholder 2">
            <a:extLst>
              <a:ext uri="{FF2B5EF4-FFF2-40B4-BE49-F238E27FC236}">
                <a16:creationId xmlns:a16="http://schemas.microsoft.com/office/drawing/2014/main" id="{F3BDAE38-9092-A745-A583-192C06F8755F}"/>
              </a:ext>
            </a:extLst>
          </p:cNvPr>
          <p:cNvSpPr txBox="1">
            <a:spLocks/>
          </p:cNvSpPr>
          <p:nvPr/>
        </p:nvSpPr>
        <p:spPr>
          <a:xfrm>
            <a:off x="5010139" y="4851545"/>
            <a:ext cx="2979966" cy="697854"/>
          </a:xfrm>
          <a:prstGeom prst="rect">
            <a:avLst/>
          </a:prstGeom>
          <a:noFill/>
          <a:ln w="19050">
            <a:noFill/>
          </a:ln>
        </p:spPr>
        <p:txBody>
          <a:bodyPr lIns="0" rIns="0">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err="1">
                <a:solidFill>
                  <a:srgbClr val="FF0000"/>
                </a:solidFill>
                <a:latin typeface="+mn-lt"/>
                <a:cs typeface="Arial" panose="020B0604020202020204" pitchFamily="34" charset="0"/>
              </a:rPr>
              <a:t>GraphAttack</a:t>
            </a:r>
            <a:r>
              <a:rPr lang="en-US" sz="1400">
                <a:solidFill>
                  <a:srgbClr val="FF0000"/>
                </a:solidFill>
                <a:latin typeface="+mn-lt"/>
                <a:cs typeface="Arial" panose="020B0604020202020204" pitchFamily="34" charset="0"/>
              </a:rPr>
              <a:t>! eliminates NMA dependencies, so decoupling achieves latency tolerance on graph applications!</a:t>
            </a:r>
            <a:endParaRPr lang="en-US" sz="1400">
              <a:solidFill>
                <a:srgbClr val="FF0000"/>
              </a:solidFill>
              <a:latin typeface="+mn-lt"/>
            </a:endParaRPr>
          </a:p>
          <a:p>
            <a:endParaRPr lang="en-US" sz="1600">
              <a:solidFill>
                <a:srgbClr val="FF0000"/>
              </a:solidFill>
              <a:latin typeface="+mn-lt"/>
            </a:endParaRPr>
          </a:p>
        </p:txBody>
      </p:sp>
      <p:sp>
        <p:nvSpPr>
          <p:cNvPr id="188" name="Content Placeholder 2">
            <a:extLst>
              <a:ext uri="{FF2B5EF4-FFF2-40B4-BE49-F238E27FC236}">
                <a16:creationId xmlns:a16="http://schemas.microsoft.com/office/drawing/2014/main" id="{2C064B2F-0DCB-0A49-8145-C32297417558}"/>
              </a:ext>
            </a:extLst>
          </p:cNvPr>
          <p:cNvSpPr txBox="1">
            <a:spLocks/>
          </p:cNvSpPr>
          <p:nvPr/>
        </p:nvSpPr>
        <p:spPr>
          <a:xfrm>
            <a:off x="10038713" y="3799690"/>
            <a:ext cx="322823" cy="150275"/>
          </a:xfrm>
          <a:prstGeom prst="rect">
            <a:avLst/>
          </a:prstGeom>
          <a:noFill/>
          <a:ln w="19050">
            <a:noFill/>
          </a:ln>
        </p:spPr>
        <p:txBody>
          <a:bodyPr lIns="0" rIns="0">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50" i="1">
                <a:latin typeface="Calibri" panose="020F0502020204030204" pitchFamily="34" charset="0"/>
                <a:cs typeface="Calibri" panose="020F0502020204030204" pitchFamily="34" charset="0"/>
              </a:rPr>
              <a:t>time</a:t>
            </a:r>
            <a:endParaRPr lang="en-US" sz="1050">
              <a:latin typeface="Calibri" panose="020F0502020204030204" pitchFamily="34" charset="0"/>
              <a:cs typeface="Calibri" panose="020F0502020204030204" pitchFamily="34" charset="0"/>
            </a:endParaRPr>
          </a:p>
        </p:txBody>
      </p:sp>
      <p:sp>
        <p:nvSpPr>
          <p:cNvPr id="189" name="Content Placeholder 2">
            <a:extLst>
              <a:ext uri="{FF2B5EF4-FFF2-40B4-BE49-F238E27FC236}">
                <a16:creationId xmlns:a16="http://schemas.microsoft.com/office/drawing/2014/main" id="{AA255C76-CFF0-A74D-9115-CAEB1FBDEFEC}"/>
              </a:ext>
            </a:extLst>
          </p:cNvPr>
          <p:cNvSpPr txBox="1">
            <a:spLocks/>
          </p:cNvSpPr>
          <p:nvPr/>
        </p:nvSpPr>
        <p:spPr>
          <a:xfrm rot="16200000">
            <a:off x="730307" y="2982843"/>
            <a:ext cx="469762" cy="253976"/>
          </a:xfrm>
          <a:prstGeom prst="rect">
            <a:avLst/>
          </a:prstGeom>
          <a:noFill/>
          <a:ln w="19050">
            <a:noFill/>
          </a:ln>
        </p:spPr>
        <p:txBody>
          <a:bodyPr lIns="0" rIns="0">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50" i="1">
                <a:latin typeface="Calibri" panose="020F0502020204030204" pitchFamily="34" charset="0"/>
                <a:cs typeface="Calibri" panose="020F0502020204030204" pitchFamily="34" charset="0"/>
              </a:rPr>
              <a:t>Supply</a:t>
            </a:r>
            <a:endParaRPr lang="en-US" sz="1050">
              <a:solidFill>
                <a:srgbClr val="FF0000"/>
              </a:solidFill>
              <a:latin typeface="Calibri" panose="020F0502020204030204" pitchFamily="34" charset="0"/>
              <a:cs typeface="Calibri" panose="020F0502020204030204" pitchFamily="34" charset="0"/>
            </a:endParaRPr>
          </a:p>
        </p:txBody>
      </p:sp>
      <p:sp>
        <p:nvSpPr>
          <p:cNvPr id="190" name="Content Placeholder 2">
            <a:extLst>
              <a:ext uri="{FF2B5EF4-FFF2-40B4-BE49-F238E27FC236}">
                <a16:creationId xmlns:a16="http://schemas.microsoft.com/office/drawing/2014/main" id="{90D160BD-A717-714A-A840-498D4AFC570D}"/>
              </a:ext>
            </a:extLst>
          </p:cNvPr>
          <p:cNvSpPr txBox="1">
            <a:spLocks/>
          </p:cNvSpPr>
          <p:nvPr/>
        </p:nvSpPr>
        <p:spPr>
          <a:xfrm rot="16200000">
            <a:off x="683759" y="3508037"/>
            <a:ext cx="512999" cy="204114"/>
          </a:xfrm>
          <a:prstGeom prst="rect">
            <a:avLst/>
          </a:prstGeom>
          <a:noFill/>
          <a:ln w="19050">
            <a:noFill/>
          </a:ln>
        </p:spPr>
        <p:txBody>
          <a:bodyPr lIns="0" rIns="0">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50" i="1">
                <a:latin typeface="Calibri" panose="020F0502020204030204" pitchFamily="34" charset="0"/>
                <a:cs typeface="Calibri" panose="020F0502020204030204" pitchFamily="34" charset="0"/>
              </a:rPr>
              <a:t>Compute</a:t>
            </a:r>
            <a:endParaRPr lang="en-US" sz="1050">
              <a:latin typeface="Calibri" panose="020F0502020204030204" pitchFamily="34" charset="0"/>
              <a:cs typeface="Calibri" panose="020F0502020204030204" pitchFamily="34" charset="0"/>
            </a:endParaRPr>
          </a:p>
        </p:txBody>
      </p:sp>
      <p:cxnSp>
        <p:nvCxnSpPr>
          <p:cNvPr id="191" name="Straight Connector 190">
            <a:extLst>
              <a:ext uri="{FF2B5EF4-FFF2-40B4-BE49-F238E27FC236}">
                <a16:creationId xmlns:a16="http://schemas.microsoft.com/office/drawing/2014/main" id="{C9C8AF02-4987-9047-A18E-01250022770A}"/>
              </a:ext>
            </a:extLst>
          </p:cNvPr>
          <p:cNvCxnSpPr>
            <a:cxnSpLocks/>
          </p:cNvCxnSpPr>
          <p:nvPr/>
        </p:nvCxnSpPr>
        <p:spPr>
          <a:xfrm>
            <a:off x="1051750" y="3350166"/>
            <a:ext cx="9165400" cy="2255"/>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2" name="Elbow Connector 191">
            <a:extLst>
              <a:ext uri="{FF2B5EF4-FFF2-40B4-BE49-F238E27FC236}">
                <a16:creationId xmlns:a16="http://schemas.microsoft.com/office/drawing/2014/main" id="{33BA1CB6-D4CA-6949-90C2-9E8DA3316488}"/>
              </a:ext>
            </a:extLst>
          </p:cNvPr>
          <p:cNvCxnSpPr>
            <a:cxnSpLocks/>
          </p:cNvCxnSpPr>
          <p:nvPr/>
        </p:nvCxnSpPr>
        <p:spPr>
          <a:xfrm>
            <a:off x="1042316" y="3049736"/>
            <a:ext cx="9319220" cy="667224"/>
          </a:xfrm>
          <a:prstGeom prst="bentConnector3">
            <a:avLst>
              <a:gd name="adj1" fmla="val 54"/>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774F83FE-8244-1F4D-92A3-1FBE97EFA0EC}"/>
              </a:ext>
            </a:extLst>
          </p:cNvPr>
          <p:cNvSpPr/>
          <p:nvPr/>
        </p:nvSpPr>
        <p:spPr>
          <a:xfrm>
            <a:off x="1153072" y="3052902"/>
            <a:ext cx="596523" cy="24041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LD</a:t>
            </a:r>
            <a:r>
              <a:rPr lang="en-US" sz="757">
                <a:solidFill>
                  <a:schemeClr val="tx1"/>
                </a:solidFill>
                <a:latin typeface="Courier" pitchFamily="2" charset="0"/>
              </a:rPr>
              <a:t>(</a:t>
            </a:r>
            <a:r>
              <a:rPr lang="en-US" sz="757" err="1">
                <a:solidFill>
                  <a:schemeClr val="tx1"/>
                </a:solidFill>
                <a:latin typeface="Courier" pitchFamily="2" charset="0"/>
              </a:rPr>
              <a:t>dist</a:t>
            </a:r>
            <a:r>
              <a:rPr lang="en-US" sz="757">
                <a:solidFill>
                  <a:schemeClr val="tx1"/>
                </a:solidFill>
                <a:latin typeface="Courier" pitchFamily="2" charset="0"/>
              </a:rPr>
              <a:t>)</a:t>
            </a:r>
            <a:endParaRPr lang="en-US" sz="757" b="1">
              <a:solidFill>
                <a:schemeClr val="tx1"/>
              </a:solidFill>
              <a:latin typeface="Courier" pitchFamily="2" charset="0"/>
            </a:endParaRPr>
          </a:p>
        </p:txBody>
      </p:sp>
      <p:sp>
        <p:nvSpPr>
          <p:cNvPr id="194" name="Rectangle 193">
            <a:extLst>
              <a:ext uri="{FF2B5EF4-FFF2-40B4-BE49-F238E27FC236}">
                <a16:creationId xmlns:a16="http://schemas.microsoft.com/office/drawing/2014/main" id="{B1ED9E3A-0EEA-0046-90E2-FB4E57C21F03}"/>
              </a:ext>
            </a:extLst>
          </p:cNvPr>
          <p:cNvSpPr/>
          <p:nvPr/>
        </p:nvSpPr>
        <p:spPr>
          <a:xfrm>
            <a:off x="3225190" y="3052238"/>
            <a:ext cx="293894" cy="240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if</a:t>
            </a:r>
          </a:p>
        </p:txBody>
      </p:sp>
      <p:sp>
        <p:nvSpPr>
          <p:cNvPr id="195" name="Rectangle 194">
            <a:extLst>
              <a:ext uri="{FF2B5EF4-FFF2-40B4-BE49-F238E27FC236}">
                <a16:creationId xmlns:a16="http://schemas.microsoft.com/office/drawing/2014/main" id="{E2B6A043-AFB1-D74B-B049-4F1040A99C02}"/>
              </a:ext>
            </a:extLst>
          </p:cNvPr>
          <p:cNvSpPr/>
          <p:nvPr/>
        </p:nvSpPr>
        <p:spPr>
          <a:xfrm>
            <a:off x="3519085" y="3053067"/>
            <a:ext cx="596523" cy="23997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RMW_ADD</a:t>
            </a:r>
          </a:p>
        </p:txBody>
      </p:sp>
      <p:sp>
        <p:nvSpPr>
          <p:cNvPr id="196" name="Rectangle 195">
            <a:extLst>
              <a:ext uri="{FF2B5EF4-FFF2-40B4-BE49-F238E27FC236}">
                <a16:creationId xmlns:a16="http://schemas.microsoft.com/office/drawing/2014/main" id="{1E49BE46-880C-224D-B4AF-9837A9E9B9A9}"/>
              </a:ext>
            </a:extLst>
          </p:cNvPr>
          <p:cNvSpPr/>
          <p:nvPr/>
        </p:nvSpPr>
        <p:spPr>
          <a:xfrm>
            <a:off x="4117765" y="3052838"/>
            <a:ext cx="596523" cy="2402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ST_ADDR</a:t>
            </a:r>
            <a:r>
              <a:rPr lang="en-US" sz="757">
                <a:solidFill>
                  <a:schemeClr val="tx1"/>
                </a:solidFill>
                <a:latin typeface="Courier" pitchFamily="2" charset="0"/>
              </a:rPr>
              <a:t>(n)</a:t>
            </a:r>
            <a:endParaRPr lang="en-US" sz="757" b="1">
              <a:solidFill>
                <a:schemeClr val="tx1"/>
              </a:solidFill>
              <a:latin typeface="Courier" pitchFamily="2" charset="0"/>
            </a:endParaRPr>
          </a:p>
        </p:txBody>
      </p:sp>
      <p:sp>
        <p:nvSpPr>
          <p:cNvPr id="197" name="Rectangle 196">
            <a:extLst>
              <a:ext uri="{FF2B5EF4-FFF2-40B4-BE49-F238E27FC236}">
                <a16:creationId xmlns:a16="http://schemas.microsoft.com/office/drawing/2014/main" id="{1D4A7725-CD05-0947-849A-1D93B677295B}"/>
              </a:ext>
            </a:extLst>
          </p:cNvPr>
          <p:cNvSpPr/>
          <p:nvPr/>
        </p:nvSpPr>
        <p:spPr>
          <a:xfrm>
            <a:off x="1749595" y="3412881"/>
            <a:ext cx="293894" cy="2401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add</a:t>
            </a:r>
          </a:p>
        </p:txBody>
      </p:sp>
      <p:sp>
        <p:nvSpPr>
          <p:cNvPr id="198" name="Rectangle 197">
            <a:extLst>
              <a:ext uri="{FF2B5EF4-FFF2-40B4-BE49-F238E27FC236}">
                <a16:creationId xmlns:a16="http://schemas.microsoft.com/office/drawing/2014/main" id="{EA37D4FD-8836-E444-99CA-CB0DFC841FFE}"/>
              </a:ext>
            </a:extLst>
          </p:cNvPr>
          <p:cNvSpPr/>
          <p:nvPr/>
        </p:nvSpPr>
        <p:spPr>
          <a:xfrm>
            <a:off x="5916725" y="3056620"/>
            <a:ext cx="293894" cy="240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if</a:t>
            </a:r>
          </a:p>
        </p:txBody>
      </p:sp>
      <p:sp>
        <p:nvSpPr>
          <p:cNvPr id="199" name="Rectangle 198">
            <a:extLst>
              <a:ext uri="{FF2B5EF4-FFF2-40B4-BE49-F238E27FC236}">
                <a16:creationId xmlns:a16="http://schemas.microsoft.com/office/drawing/2014/main" id="{4C8053C3-1E24-0F45-82E2-7AE2E1A0FE59}"/>
              </a:ext>
            </a:extLst>
          </p:cNvPr>
          <p:cNvSpPr/>
          <p:nvPr/>
        </p:nvSpPr>
        <p:spPr>
          <a:xfrm>
            <a:off x="6210619" y="3057449"/>
            <a:ext cx="596523" cy="23997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RMW_ADD</a:t>
            </a:r>
          </a:p>
        </p:txBody>
      </p:sp>
      <p:sp>
        <p:nvSpPr>
          <p:cNvPr id="200" name="Rectangle 199">
            <a:extLst>
              <a:ext uri="{FF2B5EF4-FFF2-40B4-BE49-F238E27FC236}">
                <a16:creationId xmlns:a16="http://schemas.microsoft.com/office/drawing/2014/main" id="{F3E6F9DF-9B00-EB45-9726-6A200D0668B5}"/>
              </a:ext>
            </a:extLst>
          </p:cNvPr>
          <p:cNvSpPr/>
          <p:nvPr/>
        </p:nvSpPr>
        <p:spPr>
          <a:xfrm>
            <a:off x="6809299" y="3057220"/>
            <a:ext cx="596523" cy="2402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ST_ADDR</a:t>
            </a:r>
            <a:r>
              <a:rPr lang="en-US" sz="757">
                <a:solidFill>
                  <a:schemeClr val="tx1"/>
                </a:solidFill>
                <a:latin typeface="Courier" pitchFamily="2" charset="0"/>
              </a:rPr>
              <a:t>(n)</a:t>
            </a:r>
            <a:endParaRPr lang="en-US" sz="757" b="1">
              <a:solidFill>
                <a:schemeClr val="tx1"/>
              </a:solidFill>
              <a:latin typeface="Courier" pitchFamily="2" charset="0"/>
            </a:endParaRPr>
          </a:p>
        </p:txBody>
      </p:sp>
      <p:sp>
        <p:nvSpPr>
          <p:cNvPr id="201" name="Rectangle 200">
            <a:extLst>
              <a:ext uri="{FF2B5EF4-FFF2-40B4-BE49-F238E27FC236}">
                <a16:creationId xmlns:a16="http://schemas.microsoft.com/office/drawing/2014/main" id="{8DC883A5-2D18-B04A-8CA6-351305205397}"/>
              </a:ext>
            </a:extLst>
          </p:cNvPr>
          <p:cNvSpPr/>
          <p:nvPr/>
        </p:nvSpPr>
        <p:spPr>
          <a:xfrm>
            <a:off x="3814714" y="3407246"/>
            <a:ext cx="293894" cy="2401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add</a:t>
            </a:r>
          </a:p>
        </p:txBody>
      </p:sp>
      <p:sp>
        <p:nvSpPr>
          <p:cNvPr id="202" name="Rectangle 201">
            <a:extLst>
              <a:ext uri="{FF2B5EF4-FFF2-40B4-BE49-F238E27FC236}">
                <a16:creationId xmlns:a16="http://schemas.microsoft.com/office/drawing/2014/main" id="{5D11B2C5-B3E8-7B42-86FE-BF9DE72EF0EB}"/>
              </a:ext>
            </a:extLst>
          </p:cNvPr>
          <p:cNvSpPr/>
          <p:nvPr/>
        </p:nvSpPr>
        <p:spPr>
          <a:xfrm>
            <a:off x="8604330" y="3060893"/>
            <a:ext cx="293894" cy="240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if</a:t>
            </a:r>
          </a:p>
        </p:txBody>
      </p:sp>
      <p:sp>
        <p:nvSpPr>
          <p:cNvPr id="203" name="Rectangle 202">
            <a:extLst>
              <a:ext uri="{FF2B5EF4-FFF2-40B4-BE49-F238E27FC236}">
                <a16:creationId xmlns:a16="http://schemas.microsoft.com/office/drawing/2014/main" id="{BEB79A75-2DCC-2A47-8EE5-EF4A5C55135D}"/>
              </a:ext>
            </a:extLst>
          </p:cNvPr>
          <p:cNvSpPr/>
          <p:nvPr/>
        </p:nvSpPr>
        <p:spPr>
          <a:xfrm>
            <a:off x="8898224" y="3061721"/>
            <a:ext cx="596523" cy="23997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RMW_ADD</a:t>
            </a:r>
          </a:p>
        </p:txBody>
      </p:sp>
      <p:sp>
        <p:nvSpPr>
          <p:cNvPr id="204" name="Rectangle 203">
            <a:extLst>
              <a:ext uri="{FF2B5EF4-FFF2-40B4-BE49-F238E27FC236}">
                <a16:creationId xmlns:a16="http://schemas.microsoft.com/office/drawing/2014/main" id="{7495E8C4-E25E-FB4E-ADDF-C158947E73F8}"/>
              </a:ext>
            </a:extLst>
          </p:cNvPr>
          <p:cNvSpPr/>
          <p:nvPr/>
        </p:nvSpPr>
        <p:spPr>
          <a:xfrm>
            <a:off x="9496904" y="3061492"/>
            <a:ext cx="596523" cy="2402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ST_ADDR</a:t>
            </a:r>
            <a:r>
              <a:rPr lang="en-US" sz="757">
                <a:solidFill>
                  <a:schemeClr val="tx1"/>
                </a:solidFill>
                <a:latin typeface="Courier" pitchFamily="2" charset="0"/>
              </a:rPr>
              <a:t>(n)</a:t>
            </a:r>
            <a:endParaRPr lang="en-US" sz="757" b="1">
              <a:solidFill>
                <a:schemeClr val="tx1"/>
              </a:solidFill>
              <a:latin typeface="Courier" pitchFamily="2" charset="0"/>
            </a:endParaRPr>
          </a:p>
        </p:txBody>
      </p:sp>
      <p:sp>
        <p:nvSpPr>
          <p:cNvPr id="205" name="Rectangle 204">
            <a:extLst>
              <a:ext uri="{FF2B5EF4-FFF2-40B4-BE49-F238E27FC236}">
                <a16:creationId xmlns:a16="http://schemas.microsoft.com/office/drawing/2014/main" id="{BFC0009C-D035-FB4A-9577-C01A749A4F95}"/>
              </a:ext>
            </a:extLst>
          </p:cNvPr>
          <p:cNvSpPr/>
          <p:nvPr/>
        </p:nvSpPr>
        <p:spPr>
          <a:xfrm>
            <a:off x="6503934" y="3409217"/>
            <a:ext cx="293894" cy="2401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add</a:t>
            </a:r>
          </a:p>
        </p:txBody>
      </p:sp>
      <p:sp>
        <p:nvSpPr>
          <p:cNvPr id="206" name="Rectangle 205">
            <a:extLst>
              <a:ext uri="{FF2B5EF4-FFF2-40B4-BE49-F238E27FC236}">
                <a16:creationId xmlns:a16="http://schemas.microsoft.com/office/drawing/2014/main" id="{17BDB948-0238-B64D-A48B-FEF9EE1C726E}"/>
              </a:ext>
            </a:extLst>
          </p:cNvPr>
          <p:cNvSpPr/>
          <p:nvPr/>
        </p:nvSpPr>
        <p:spPr>
          <a:xfrm>
            <a:off x="2044594" y="3052733"/>
            <a:ext cx="1178300" cy="231939"/>
          </a:xfrm>
          <a:prstGeom prst="rect">
            <a:avLst/>
          </a:prstGeom>
          <a:noFill/>
          <a:ln w="25400">
            <a:solidFill>
              <a:srgbClr val="FFC000"/>
            </a:solidFill>
          </a:ln>
          <a:effectLst>
            <a:glow>
              <a:srgbClr val="FF0000">
                <a:alpha val="75000"/>
              </a:srgbClr>
            </a:glow>
          </a:effectLst>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RMW_MIN</a:t>
            </a:r>
          </a:p>
        </p:txBody>
      </p:sp>
      <p:sp>
        <p:nvSpPr>
          <p:cNvPr id="207" name="Rectangle 206">
            <a:extLst>
              <a:ext uri="{FF2B5EF4-FFF2-40B4-BE49-F238E27FC236}">
                <a16:creationId xmlns:a16="http://schemas.microsoft.com/office/drawing/2014/main" id="{AD6F6EE7-F9FE-564B-8210-F07864929CCF}"/>
              </a:ext>
            </a:extLst>
          </p:cNvPr>
          <p:cNvSpPr/>
          <p:nvPr/>
        </p:nvSpPr>
        <p:spPr>
          <a:xfrm>
            <a:off x="4719776" y="3054832"/>
            <a:ext cx="1188679" cy="231939"/>
          </a:xfrm>
          <a:prstGeom prst="rect">
            <a:avLst/>
          </a:prstGeom>
          <a:noFill/>
          <a:ln w="25400">
            <a:solidFill>
              <a:srgbClr val="FFC000"/>
            </a:solidFill>
          </a:ln>
          <a:effectLst>
            <a:glow>
              <a:srgbClr val="FF0000">
                <a:alpha val="75000"/>
              </a:srgbClr>
            </a:glow>
          </a:effectLst>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RMW_MIN</a:t>
            </a:r>
          </a:p>
        </p:txBody>
      </p:sp>
      <p:sp>
        <p:nvSpPr>
          <p:cNvPr id="208" name="Rectangle 207">
            <a:extLst>
              <a:ext uri="{FF2B5EF4-FFF2-40B4-BE49-F238E27FC236}">
                <a16:creationId xmlns:a16="http://schemas.microsoft.com/office/drawing/2014/main" id="{5195DCEC-6EBB-F24D-9985-7A53AA24EC00}"/>
              </a:ext>
            </a:extLst>
          </p:cNvPr>
          <p:cNvSpPr/>
          <p:nvPr/>
        </p:nvSpPr>
        <p:spPr>
          <a:xfrm>
            <a:off x="7409126" y="3056251"/>
            <a:ext cx="1188679" cy="231939"/>
          </a:xfrm>
          <a:prstGeom prst="rect">
            <a:avLst/>
          </a:prstGeom>
          <a:noFill/>
          <a:ln w="25400">
            <a:solidFill>
              <a:srgbClr val="FFC000"/>
            </a:solidFill>
          </a:ln>
          <a:effectLst>
            <a:glow>
              <a:srgbClr val="FF0000">
                <a:alpha val="75000"/>
              </a:srgbClr>
            </a:glow>
          </a:effectLst>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RMW_MIN</a:t>
            </a:r>
          </a:p>
        </p:txBody>
      </p:sp>
      <p:sp>
        <p:nvSpPr>
          <p:cNvPr id="209" name="Rectangle 208">
            <a:extLst>
              <a:ext uri="{FF2B5EF4-FFF2-40B4-BE49-F238E27FC236}">
                <a16:creationId xmlns:a16="http://schemas.microsoft.com/office/drawing/2014/main" id="{519DA601-CD96-5444-967E-AD77A6B31FA0}"/>
              </a:ext>
            </a:extLst>
          </p:cNvPr>
          <p:cNvSpPr/>
          <p:nvPr/>
        </p:nvSpPr>
        <p:spPr>
          <a:xfrm>
            <a:off x="3225190" y="3407756"/>
            <a:ext cx="293894" cy="240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if</a:t>
            </a:r>
          </a:p>
        </p:txBody>
      </p:sp>
      <p:sp>
        <p:nvSpPr>
          <p:cNvPr id="210" name="Rectangle 209">
            <a:extLst>
              <a:ext uri="{FF2B5EF4-FFF2-40B4-BE49-F238E27FC236}">
                <a16:creationId xmlns:a16="http://schemas.microsoft.com/office/drawing/2014/main" id="{66ED6227-6931-D44D-96C5-F7F88CD51B97}"/>
              </a:ext>
            </a:extLst>
          </p:cNvPr>
          <p:cNvSpPr/>
          <p:nvPr/>
        </p:nvSpPr>
        <p:spPr>
          <a:xfrm>
            <a:off x="5911814" y="3406940"/>
            <a:ext cx="293894" cy="240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if</a:t>
            </a:r>
          </a:p>
        </p:txBody>
      </p:sp>
      <p:sp>
        <p:nvSpPr>
          <p:cNvPr id="211" name="Rectangle 210">
            <a:extLst>
              <a:ext uri="{FF2B5EF4-FFF2-40B4-BE49-F238E27FC236}">
                <a16:creationId xmlns:a16="http://schemas.microsoft.com/office/drawing/2014/main" id="{38069864-0AD1-A946-BE37-071BBEF5E4BD}"/>
              </a:ext>
            </a:extLst>
          </p:cNvPr>
          <p:cNvSpPr/>
          <p:nvPr/>
        </p:nvSpPr>
        <p:spPr>
          <a:xfrm>
            <a:off x="8604330" y="3404783"/>
            <a:ext cx="293894" cy="240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if</a:t>
            </a:r>
          </a:p>
        </p:txBody>
      </p:sp>
      <p:sp>
        <p:nvSpPr>
          <p:cNvPr id="212" name="Rectangle 211">
            <a:extLst>
              <a:ext uri="{FF2B5EF4-FFF2-40B4-BE49-F238E27FC236}">
                <a16:creationId xmlns:a16="http://schemas.microsoft.com/office/drawing/2014/main" id="{01781DB6-80EF-6049-90E4-1AF46802E14F}"/>
              </a:ext>
            </a:extLst>
          </p:cNvPr>
          <p:cNvSpPr/>
          <p:nvPr/>
        </p:nvSpPr>
        <p:spPr>
          <a:xfrm>
            <a:off x="3518353" y="3409838"/>
            <a:ext cx="293894" cy="240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SV</a:t>
            </a:r>
            <a:r>
              <a:rPr lang="en-US" sz="757">
                <a:solidFill>
                  <a:schemeClr val="tx1"/>
                </a:solidFill>
                <a:latin typeface="Courier" pitchFamily="2" charset="0"/>
              </a:rPr>
              <a:t>(n)</a:t>
            </a:r>
          </a:p>
        </p:txBody>
      </p:sp>
      <p:sp>
        <p:nvSpPr>
          <p:cNvPr id="213" name="Rectangle 212">
            <a:extLst>
              <a:ext uri="{FF2B5EF4-FFF2-40B4-BE49-F238E27FC236}">
                <a16:creationId xmlns:a16="http://schemas.microsoft.com/office/drawing/2014/main" id="{4D187D16-7A2F-944F-B01C-BC0D8FF168DB}"/>
              </a:ext>
            </a:extLst>
          </p:cNvPr>
          <p:cNvSpPr/>
          <p:nvPr/>
        </p:nvSpPr>
        <p:spPr>
          <a:xfrm>
            <a:off x="6208442" y="3406259"/>
            <a:ext cx="293894" cy="240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SV</a:t>
            </a:r>
            <a:r>
              <a:rPr lang="en-US" sz="757">
                <a:solidFill>
                  <a:schemeClr val="tx1"/>
                </a:solidFill>
                <a:latin typeface="Courier" pitchFamily="2" charset="0"/>
              </a:rPr>
              <a:t>(n)</a:t>
            </a:r>
          </a:p>
        </p:txBody>
      </p:sp>
      <p:sp>
        <p:nvSpPr>
          <p:cNvPr id="214" name="Rectangle 213">
            <a:extLst>
              <a:ext uri="{FF2B5EF4-FFF2-40B4-BE49-F238E27FC236}">
                <a16:creationId xmlns:a16="http://schemas.microsoft.com/office/drawing/2014/main" id="{A95E65F8-AB81-ED45-8E91-FAAB2842944D}"/>
              </a:ext>
            </a:extLst>
          </p:cNvPr>
          <p:cNvSpPr/>
          <p:nvPr/>
        </p:nvSpPr>
        <p:spPr>
          <a:xfrm>
            <a:off x="8897493" y="3404783"/>
            <a:ext cx="293894" cy="240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SV</a:t>
            </a:r>
            <a:r>
              <a:rPr lang="en-US" sz="757">
                <a:solidFill>
                  <a:schemeClr val="tx1"/>
                </a:solidFill>
                <a:latin typeface="Courier" pitchFamily="2" charset="0"/>
              </a:rPr>
              <a:t>(n)</a:t>
            </a:r>
          </a:p>
        </p:txBody>
      </p:sp>
      <p:cxnSp>
        <p:nvCxnSpPr>
          <p:cNvPr id="261" name="Straight Connector 260">
            <a:extLst>
              <a:ext uri="{FF2B5EF4-FFF2-40B4-BE49-F238E27FC236}">
                <a16:creationId xmlns:a16="http://schemas.microsoft.com/office/drawing/2014/main" id="{AB1163D2-E9B1-AE46-AA01-FDEFE2A58A61}"/>
              </a:ext>
            </a:extLst>
          </p:cNvPr>
          <p:cNvCxnSpPr>
            <a:cxnSpLocks/>
          </p:cNvCxnSpPr>
          <p:nvPr/>
        </p:nvCxnSpPr>
        <p:spPr>
          <a:xfrm>
            <a:off x="1058280" y="4770368"/>
            <a:ext cx="6934930" cy="0"/>
          </a:xfrm>
          <a:prstGeom prst="line">
            <a:avLst/>
          </a:prstGeom>
          <a:ln w="317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2" name="Content Placeholder 2">
            <a:extLst>
              <a:ext uri="{FF2B5EF4-FFF2-40B4-BE49-F238E27FC236}">
                <a16:creationId xmlns:a16="http://schemas.microsoft.com/office/drawing/2014/main" id="{7D2832A2-936A-E842-B204-5A9CE12AD48E}"/>
              </a:ext>
            </a:extLst>
          </p:cNvPr>
          <p:cNvSpPr txBox="1">
            <a:spLocks/>
          </p:cNvSpPr>
          <p:nvPr/>
        </p:nvSpPr>
        <p:spPr>
          <a:xfrm>
            <a:off x="7802952" y="6024423"/>
            <a:ext cx="286090" cy="177140"/>
          </a:xfrm>
          <a:prstGeom prst="rect">
            <a:avLst/>
          </a:prstGeom>
          <a:noFill/>
          <a:ln w="19050">
            <a:noFill/>
          </a:ln>
        </p:spPr>
        <p:txBody>
          <a:bodyPr lIns="0" rIns="0">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50" i="1">
                <a:latin typeface="Calibri" panose="020F0502020204030204" pitchFamily="34" charset="0"/>
                <a:cs typeface="Calibri" panose="020F0502020204030204" pitchFamily="34" charset="0"/>
              </a:rPr>
              <a:t>time</a:t>
            </a:r>
            <a:endParaRPr lang="en-US" sz="1050">
              <a:latin typeface="Calibri" panose="020F0502020204030204" pitchFamily="34" charset="0"/>
              <a:cs typeface="Calibri" panose="020F0502020204030204" pitchFamily="34" charset="0"/>
            </a:endParaRPr>
          </a:p>
        </p:txBody>
      </p:sp>
      <p:sp>
        <p:nvSpPr>
          <p:cNvPr id="263" name="Content Placeholder 2">
            <a:extLst>
              <a:ext uri="{FF2B5EF4-FFF2-40B4-BE49-F238E27FC236}">
                <a16:creationId xmlns:a16="http://schemas.microsoft.com/office/drawing/2014/main" id="{0A116629-0833-5442-8BAC-FE2ABF3D6B09}"/>
              </a:ext>
            </a:extLst>
          </p:cNvPr>
          <p:cNvSpPr txBox="1">
            <a:spLocks/>
          </p:cNvSpPr>
          <p:nvPr/>
        </p:nvSpPr>
        <p:spPr>
          <a:xfrm rot="16200000">
            <a:off x="506529" y="4445349"/>
            <a:ext cx="895014" cy="182391"/>
          </a:xfrm>
          <a:prstGeom prst="rect">
            <a:avLst/>
          </a:prstGeom>
          <a:noFill/>
          <a:ln w="19050">
            <a:noFill/>
          </a:ln>
        </p:spPr>
        <p:txBody>
          <a:bodyPr lIns="0" rIns="0">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50" i="1">
                <a:latin typeface="Calibri" panose="020F0502020204030204" pitchFamily="34" charset="0"/>
                <a:cs typeface="Calibri" panose="020F0502020204030204" pitchFamily="34" charset="0"/>
              </a:rPr>
              <a:t>Producer</a:t>
            </a:r>
            <a:endParaRPr lang="en-US" sz="1050">
              <a:latin typeface="Calibri" panose="020F0502020204030204" pitchFamily="34" charset="0"/>
              <a:cs typeface="Calibri" panose="020F0502020204030204" pitchFamily="34" charset="0"/>
            </a:endParaRPr>
          </a:p>
        </p:txBody>
      </p:sp>
      <p:sp>
        <p:nvSpPr>
          <p:cNvPr id="264" name="Content Placeholder 2">
            <a:extLst>
              <a:ext uri="{FF2B5EF4-FFF2-40B4-BE49-F238E27FC236}">
                <a16:creationId xmlns:a16="http://schemas.microsoft.com/office/drawing/2014/main" id="{4BBED154-E2A5-8947-8697-24C476F8CFD6}"/>
              </a:ext>
            </a:extLst>
          </p:cNvPr>
          <p:cNvSpPr txBox="1">
            <a:spLocks/>
          </p:cNvSpPr>
          <p:nvPr/>
        </p:nvSpPr>
        <p:spPr>
          <a:xfrm rot="16200000">
            <a:off x="624976" y="5710212"/>
            <a:ext cx="693377" cy="241023"/>
          </a:xfrm>
          <a:prstGeom prst="rect">
            <a:avLst/>
          </a:prstGeom>
          <a:noFill/>
          <a:ln w="19050">
            <a:noFill/>
          </a:ln>
        </p:spPr>
        <p:txBody>
          <a:bodyPr lIns="0" rIns="0">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50" i="1">
                <a:latin typeface="Calibri" panose="020F0502020204030204" pitchFamily="34" charset="0"/>
                <a:cs typeface="Calibri" panose="020F0502020204030204" pitchFamily="34" charset="0"/>
              </a:rPr>
              <a:t>Consumer</a:t>
            </a:r>
            <a:endParaRPr lang="en-US" sz="1050">
              <a:solidFill>
                <a:srgbClr val="FF0000"/>
              </a:solidFill>
              <a:latin typeface="Calibri" panose="020F0502020204030204" pitchFamily="34" charset="0"/>
              <a:cs typeface="Calibri" panose="020F0502020204030204" pitchFamily="34" charset="0"/>
            </a:endParaRPr>
          </a:p>
        </p:txBody>
      </p:sp>
      <p:cxnSp>
        <p:nvCxnSpPr>
          <p:cNvPr id="265" name="Straight Connector 264">
            <a:extLst>
              <a:ext uri="{FF2B5EF4-FFF2-40B4-BE49-F238E27FC236}">
                <a16:creationId xmlns:a16="http://schemas.microsoft.com/office/drawing/2014/main" id="{2ACA2807-1F2C-9D4A-A400-FFD015BC1A0A}"/>
              </a:ext>
            </a:extLst>
          </p:cNvPr>
          <p:cNvCxnSpPr>
            <a:cxnSpLocks/>
          </p:cNvCxnSpPr>
          <p:nvPr/>
        </p:nvCxnSpPr>
        <p:spPr>
          <a:xfrm>
            <a:off x="1051751" y="5639944"/>
            <a:ext cx="6934930" cy="0"/>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6" name="Elbow Connector 265">
            <a:extLst>
              <a:ext uri="{FF2B5EF4-FFF2-40B4-BE49-F238E27FC236}">
                <a16:creationId xmlns:a16="http://schemas.microsoft.com/office/drawing/2014/main" id="{32C4C64B-27E0-F646-A7F5-DE1C20D52003}"/>
              </a:ext>
            </a:extLst>
          </p:cNvPr>
          <p:cNvCxnSpPr>
            <a:cxnSpLocks/>
          </p:cNvCxnSpPr>
          <p:nvPr/>
        </p:nvCxnSpPr>
        <p:spPr>
          <a:xfrm>
            <a:off x="1051749" y="4336444"/>
            <a:ext cx="7057611" cy="1687979"/>
          </a:xfrm>
          <a:prstGeom prst="bentConnector3">
            <a:avLst>
              <a:gd name="adj1" fmla="val 53"/>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7" name="Content Placeholder 2">
            <a:extLst>
              <a:ext uri="{FF2B5EF4-FFF2-40B4-BE49-F238E27FC236}">
                <a16:creationId xmlns:a16="http://schemas.microsoft.com/office/drawing/2014/main" id="{DBE4FEEE-4AA0-DE49-8903-0A9E49FC6D4E}"/>
              </a:ext>
            </a:extLst>
          </p:cNvPr>
          <p:cNvSpPr txBox="1">
            <a:spLocks/>
          </p:cNvSpPr>
          <p:nvPr/>
        </p:nvSpPr>
        <p:spPr>
          <a:xfrm>
            <a:off x="1051748" y="6045653"/>
            <a:ext cx="7048226" cy="218422"/>
          </a:xfrm>
          <a:prstGeom prst="rect">
            <a:avLst/>
          </a:prstGeom>
          <a:noFill/>
          <a:ln w="19050">
            <a:no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a:latin typeface="Calibri" panose="020F0502020204030204" pitchFamily="34" charset="0"/>
                <a:cs typeface="Calibri" panose="020F0502020204030204" pitchFamily="34" charset="0"/>
              </a:rPr>
              <a:t>(c) </a:t>
            </a:r>
            <a:r>
              <a:rPr lang="en-US" sz="1400" err="1">
                <a:latin typeface="Calibri" panose="020F0502020204030204" pitchFamily="34" charset="0"/>
                <a:cs typeface="Calibri" panose="020F0502020204030204" pitchFamily="34" charset="0"/>
              </a:rPr>
              <a:t>GraphAttack</a:t>
            </a:r>
            <a:r>
              <a:rPr lang="en-US" sz="1400">
                <a:latin typeface="Calibri" panose="020F0502020204030204" pitchFamily="34" charset="0"/>
                <a:cs typeface="Calibri" panose="020F0502020204030204" pitchFamily="34" charset="0"/>
              </a:rPr>
              <a:t>!</a:t>
            </a:r>
          </a:p>
          <a:p>
            <a:endParaRPr lang="en-US" sz="1050">
              <a:latin typeface="Calibri" panose="020F0502020204030204" pitchFamily="34" charset="0"/>
              <a:cs typeface="Calibri" panose="020F0502020204030204" pitchFamily="34" charset="0"/>
            </a:endParaRPr>
          </a:p>
        </p:txBody>
      </p:sp>
      <p:sp>
        <p:nvSpPr>
          <p:cNvPr id="268" name="Rectangle 267">
            <a:extLst>
              <a:ext uri="{FF2B5EF4-FFF2-40B4-BE49-F238E27FC236}">
                <a16:creationId xmlns:a16="http://schemas.microsoft.com/office/drawing/2014/main" id="{363C8494-7629-7940-9CBF-1FDDFF07FC8A}"/>
              </a:ext>
            </a:extLst>
          </p:cNvPr>
          <p:cNvSpPr/>
          <p:nvPr/>
        </p:nvSpPr>
        <p:spPr>
          <a:xfrm>
            <a:off x="1153072" y="4442517"/>
            <a:ext cx="596523" cy="24041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LD</a:t>
            </a:r>
            <a:r>
              <a:rPr lang="en-US" sz="757">
                <a:solidFill>
                  <a:schemeClr val="tx1"/>
                </a:solidFill>
                <a:latin typeface="Courier" pitchFamily="2" charset="0"/>
              </a:rPr>
              <a:t>(</a:t>
            </a:r>
            <a:r>
              <a:rPr lang="en-US" sz="757" err="1">
                <a:solidFill>
                  <a:schemeClr val="tx1"/>
                </a:solidFill>
                <a:latin typeface="Courier" pitchFamily="2" charset="0"/>
              </a:rPr>
              <a:t>dist</a:t>
            </a:r>
            <a:r>
              <a:rPr lang="en-US" sz="757">
                <a:solidFill>
                  <a:schemeClr val="tx1"/>
                </a:solidFill>
                <a:latin typeface="Courier" pitchFamily="2" charset="0"/>
              </a:rPr>
              <a:t>)</a:t>
            </a:r>
            <a:endParaRPr lang="en-US" sz="757" b="1">
              <a:solidFill>
                <a:schemeClr val="tx1"/>
              </a:solidFill>
              <a:latin typeface="Courier" pitchFamily="2" charset="0"/>
            </a:endParaRPr>
          </a:p>
        </p:txBody>
      </p:sp>
      <p:sp>
        <p:nvSpPr>
          <p:cNvPr id="269" name="Rectangle 268">
            <a:extLst>
              <a:ext uri="{FF2B5EF4-FFF2-40B4-BE49-F238E27FC236}">
                <a16:creationId xmlns:a16="http://schemas.microsoft.com/office/drawing/2014/main" id="{4CEABE72-748F-374A-A5E5-A4DB767B9DA7}"/>
              </a:ext>
            </a:extLst>
          </p:cNvPr>
          <p:cNvSpPr/>
          <p:nvPr/>
        </p:nvSpPr>
        <p:spPr>
          <a:xfrm>
            <a:off x="3522694" y="5704337"/>
            <a:ext cx="293894" cy="240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if</a:t>
            </a:r>
          </a:p>
        </p:txBody>
      </p:sp>
      <p:sp>
        <p:nvSpPr>
          <p:cNvPr id="270" name="Rectangle 269">
            <a:extLst>
              <a:ext uri="{FF2B5EF4-FFF2-40B4-BE49-F238E27FC236}">
                <a16:creationId xmlns:a16="http://schemas.microsoft.com/office/drawing/2014/main" id="{D48C2C07-5962-3949-9D9F-E70661DEEA7E}"/>
              </a:ext>
            </a:extLst>
          </p:cNvPr>
          <p:cNvSpPr/>
          <p:nvPr/>
        </p:nvSpPr>
        <p:spPr>
          <a:xfrm>
            <a:off x="3816588" y="5705165"/>
            <a:ext cx="596523" cy="23997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RMW_ADD</a:t>
            </a:r>
          </a:p>
        </p:txBody>
      </p:sp>
      <p:sp>
        <p:nvSpPr>
          <p:cNvPr id="271" name="Rectangle 270">
            <a:extLst>
              <a:ext uri="{FF2B5EF4-FFF2-40B4-BE49-F238E27FC236}">
                <a16:creationId xmlns:a16="http://schemas.microsoft.com/office/drawing/2014/main" id="{7CEAE2BF-FC62-F84E-BA06-8581F5D1EC10}"/>
              </a:ext>
            </a:extLst>
          </p:cNvPr>
          <p:cNvSpPr/>
          <p:nvPr/>
        </p:nvSpPr>
        <p:spPr>
          <a:xfrm>
            <a:off x="4413616" y="5704269"/>
            <a:ext cx="596523" cy="2402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ST</a:t>
            </a:r>
            <a:r>
              <a:rPr lang="en-US" sz="757">
                <a:solidFill>
                  <a:schemeClr val="tx1"/>
                </a:solidFill>
                <a:latin typeface="Courier" pitchFamily="2" charset="0"/>
              </a:rPr>
              <a:t>(n)</a:t>
            </a:r>
            <a:endParaRPr lang="en-US" sz="757" b="1">
              <a:solidFill>
                <a:schemeClr val="tx1"/>
              </a:solidFill>
              <a:latin typeface="Courier" pitchFamily="2" charset="0"/>
            </a:endParaRPr>
          </a:p>
        </p:txBody>
      </p:sp>
      <p:sp>
        <p:nvSpPr>
          <p:cNvPr id="272" name="Rectangle 271">
            <a:extLst>
              <a:ext uri="{FF2B5EF4-FFF2-40B4-BE49-F238E27FC236}">
                <a16:creationId xmlns:a16="http://schemas.microsoft.com/office/drawing/2014/main" id="{A10DBC7D-0CFC-1447-9622-13C392B95951}"/>
              </a:ext>
            </a:extLst>
          </p:cNvPr>
          <p:cNvSpPr/>
          <p:nvPr/>
        </p:nvSpPr>
        <p:spPr>
          <a:xfrm>
            <a:off x="1749595" y="4442480"/>
            <a:ext cx="293894" cy="2401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add</a:t>
            </a:r>
          </a:p>
        </p:txBody>
      </p:sp>
      <p:sp>
        <p:nvSpPr>
          <p:cNvPr id="273" name="Rectangle 272">
            <a:extLst>
              <a:ext uri="{FF2B5EF4-FFF2-40B4-BE49-F238E27FC236}">
                <a16:creationId xmlns:a16="http://schemas.microsoft.com/office/drawing/2014/main" id="{1AFE4D3F-B508-724F-B575-3ECD8F94F2D5}"/>
              </a:ext>
            </a:extLst>
          </p:cNvPr>
          <p:cNvSpPr/>
          <p:nvPr/>
        </p:nvSpPr>
        <p:spPr>
          <a:xfrm>
            <a:off x="2340704" y="4442480"/>
            <a:ext cx="293894" cy="2401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add</a:t>
            </a:r>
          </a:p>
        </p:txBody>
      </p:sp>
      <p:sp>
        <p:nvSpPr>
          <p:cNvPr id="274" name="Rectangle 273">
            <a:extLst>
              <a:ext uri="{FF2B5EF4-FFF2-40B4-BE49-F238E27FC236}">
                <a16:creationId xmlns:a16="http://schemas.microsoft.com/office/drawing/2014/main" id="{5D7B6E2D-E8E8-0D42-A99C-0B091850DF7E}"/>
              </a:ext>
            </a:extLst>
          </p:cNvPr>
          <p:cNvSpPr/>
          <p:nvPr/>
        </p:nvSpPr>
        <p:spPr>
          <a:xfrm>
            <a:off x="2923515" y="4443395"/>
            <a:ext cx="293894" cy="2401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add</a:t>
            </a:r>
          </a:p>
        </p:txBody>
      </p:sp>
      <p:sp>
        <p:nvSpPr>
          <p:cNvPr id="275" name="Rectangle 274">
            <a:extLst>
              <a:ext uri="{FF2B5EF4-FFF2-40B4-BE49-F238E27FC236}">
                <a16:creationId xmlns:a16="http://schemas.microsoft.com/office/drawing/2014/main" id="{5C857303-D9BD-F940-9993-701CDBE673D3}"/>
              </a:ext>
            </a:extLst>
          </p:cNvPr>
          <p:cNvSpPr/>
          <p:nvPr/>
        </p:nvSpPr>
        <p:spPr>
          <a:xfrm>
            <a:off x="2045800" y="4442480"/>
            <a:ext cx="293894" cy="2401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 issue</a:t>
            </a:r>
          </a:p>
        </p:txBody>
      </p:sp>
      <p:sp>
        <p:nvSpPr>
          <p:cNvPr id="276" name="Rectangle 275">
            <a:extLst>
              <a:ext uri="{FF2B5EF4-FFF2-40B4-BE49-F238E27FC236}">
                <a16:creationId xmlns:a16="http://schemas.microsoft.com/office/drawing/2014/main" id="{F26EED9A-395D-6549-9F10-448A90AF30CA}"/>
              </a:ext>
            </a:extLst>
          </p:cNvPr>
          <p:cNvSpPr/>
          <p:nvPr/>
        </p:nvSpPr>
        <p:spPr>
          <a:xfrm>
            <a:off x="2635703" y="4442480"/>
            <a:ext cx="293894" cy="2401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 issue</a:t>
            </a:r>
          </a:p>
        </p:txBody>
      </p:sp>
      <p:sp>
        <p:nvSpPr>
          <p:cNvPr id="277" name="Rectangle 276">
            <a:extLst>
              <a:ext uri="{FF2B5EF4-FFF2-40B4-BE49-F238E27FC236}">
                <a16:creationId xmlns:a16="http://schemas.microsoft.com/office/drawing/2014/main" id="{7744B12F-2663-6C4D-909C-AF293298BDFA}"/>
              </a:ext>
            </a:extLst>
          </p:cNvPr>
          <p:cNvSpPr/>
          <p:nvPr/>
        </p:nvSpPr>
        <p:spPr>
          <a:xfrm>
            <a:off x="3220466" y="4443849"/>
            <a:ext cx="293894" cy="2401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 issue</a:t>
            </a:r>
          </a:p>
        </p:txBody>
      </p:sp>
      <p:sp>
        <p:nvSpPr>
          <p:cNvPr id="278" name="Rectangle 277">
            <a:extLst>
              <a:ext uri="{FF2B5EF4-FFF2-40B4-BE49-F238E27FC236}">
                <a16:creationId xmlns:a16="http://schemas.microsoft.com/office/drawing/2014/main" id="{E878A535-F9C2-6742-805F-BF5F6AF1CE15}"/>
              </a:ext>
            </a:extLst>
          </p:cNvPr>
          <p:cNvSpPr/>
          <p:nvPr/>
        </p:nvSpPr>
        <p:spPr>
          <a:xfrm>
            <a:off x="5010139" y="5703094"/>
            <a:ext cx="293894" cy="240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if</a:t>
            </a:r>
          </a:p>
        </p:txBody>
      </p:sp>
      <p:sp>
        <p:nvSpPr>
          <p:cNvPr id="279" name="Rectangle 278">
            <a:extLst>
              <a:ext uri="{FF2B5EF4-FFF2-40B4-BE49-F238E27FC236}">
                <a16:creationId xmlns:a16="http://schemas.microsoft.com/office/drawing/2014/main" id="{16152AB1-1B3F-0E4C-852F-A41918E71F98}"/>
              </a:ext>
            </a:extLst>
          </p:cNvPr>
          <p:cNvSpPr/>
          <p:nvPr/>
        </p:nvSpPr>
        <p:spPr>
          <a:xfrm>
            <a:off x="5304033" y="5703922"/>
            <a:ext cx="596523" cy="23997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RMW_ADD</a:t>
            </a:r>
          </a:p>
        </p:txBody>
      </p:sp>
      <p:sp>
        <p:nvSpPr>
          <p:cNvPr id="280" name="Rectangle 279">
            <a:extLst>
              <a:ext uri="{FF2B5EF4-FFF2-40B4-BE49-F238E27FC236}">
                <a16:creationId xmlns:a16="http://schemas.microsoft.com/office/drawing/2014/main" id="{4A8FD0EE-9F3A-DE4B-B7C3-D62E0B1DFC0A}"/>
              </a:ext>
            </a:extLst>
          </p:cNvPr>
          <p:cNvSpPr/>
          <p:nvPr/>
        </p:nvSpPr>
        <p:spPr>
          <a:xfrm>
            <a:off x="5901061" y="5703027"/>
            <a:ext cx="596523" cy="23997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ST</a:t>
            </a:r>
            <a:r>
              <a:rPr lang="en-US" sz="757">
                <a:solidFill>
                  <a:schemeClr val="tx1"/>
                </a:solidFill>
                <a:latin typeface="Courier" pitchFamily="2" charset="0"/>
              </a:rPr>
              <a:t>(n)</a:t>
            </a:r>
            <a:endParaRPr lang="en-US" sz="757" b="1">
              <a:solidFill>
                <a:schemeClr val="tx1"/>
              </a:solidFill>
              <a:latin typeface="Courier" pitchFamily="2" charset="0"/>
            </a:endParaRPr>
          </a:p>
        </p:txBody>
      </p:sp>
      <p:sp>
        <p:nvSpPr>
          <p:cNvPr id="281" name="Rectangle 280">
            <a:extLst>
              <a:ext uri="{FF2B5EF4-FFF2-40B4-BE49-F238E27FC236}">
                <a16:creationId xmlns:a16="http://schemas.microsoft.com/office/drawing/2014/main" id="{B72D0159-80B8-A847-87C5-352B959B8AC6}"/>
              </a:ext>
            </a:extLst>
          </p:cNvPr>
          <p:cNvSpPr/>
          <p:nvPr/>
        </p:nvSpPr>
        <p:spPr>
          <a:xfrm>
            <a:off x="6496089" y="5702313"/>
            <a:ext cx="293894" cy="2408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if</a:t>
            </a:r>
          </a:p>
        </p:txBody>
      </p:sp>
      <p:sp>
        <p:nvSpPr>
          <p:cNvPr id="282" name="Rectangle 281">
            <a:extLst>
              <a:ext uri="{FF2B5EF4-FFF2-40B4-BE49-F238E27FC236}">
                <a16:creationId xmlns:a16="http://schemas.microsoft.com/office/drawing/2014/main" id="{27B5BF51-DA68-D14C-8069-D276F7A505E8}"/>
              </a:ext>
            </a:extLst>
          </p:cNvPr>
          <p:cNvSpPr/>
          <p:nvPr/>
        </p:nvSpPr>
        <p:spPr>
          <a:xfrm>
            <a:off x="6789983" y="5703141"/>
            <a:ext cx="596523" cy="23997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RMW_ADD</a:t>
            </a:r>
          </a:p>
        </p:txBody>
      </p:sp>
      <p:sp>
        <p:nvSpPr>
          <p:cNvPr id="283" name="Rectangle 282">
            <a:extLst>
              <a:ext uri="{FF2B5EF4-FFF2-40B4-BE49-F238E27FC236}">
                <a16:creationId xmlns:a16="http://schemas.microsoft.com/office/drawing/2014/main" id="{AF14704D-A10A-5541-85EA-B51840A1AFED}"/>
              </a:ext>
            </a:extLst>
          </p:cNvPr>
          <p:cNvSpPr/>
          <p:nvPr/>
        </p:nvSpPr>
        <p:spPr>
          <a:xfrm>
            <a:off x="7387011" y="5702245"/>
            <a:ext cx="596523" cy="24020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ST</a:t>
            </a:r>
            <a:r>
              <a:rPr lang="en-US" sz="757">
                <a:solidFill>
                  <a:schemeClr val="tx1"/>
                </a:solidFill>
                <a:latin typeface="Courier" pitchFamily="2" charset="0"/>
              </a:rPr>
              <a:t>(n)</a:t>
            </a:r>
            <a:endParaRPr lang="en-US" sz="757" b="1">
              <a:solidFill>
                <a:schemeClr val="tx1"/>
              </a:solidFill>
              <a:latin typeface="Courier" pitchFamily="2" charset="0"/>
            </a:endParaRPr>
          </a:p>
        </p:txBody>
      </p:sp>
      <p:sp>
        <p:nvSpPr>
          <p:cNvPr id="284" name="Rectangle 283">
            <a:extLst>
              <a:ext uri="{FF2B5EF4-FFF2-40B4-BE49-F238E27FC236}">
                <a16:creationId xmlns:a16="http://schemas.microsoft.com/office/drawing/2014/main" id="{184EE910-215B-2A47-87D6-05394F1E7BDB}"/>
              </a:ext>
            </a:extLst>
          </p:cNvPr>
          <p:cNvSpPr/>
          <p:nvPr/>
        </p:nvSpPr>
        <p:spPr>
          <a:xfrm>
            <a:off x="2334014" y="4851545"/>
            <a:ext cx="1188679" cy="240147"/>
          </a:xfrm>
          <a:prstGeom prst="rect">
            <a:avLst/>
          </a:prstGeom>
          <a:pattFill prst="pct70">
            <a:fgClr>
              <a:schemeClr val="bg1"/>
            </a:fgClr>
            <a:bgClr>
              <a:schemeClr val="accent1"/>
            </a:bgClr>
          </a:pattFill>
          <a:ln w="25400">
            <a:solidFill>
              <a:srgbClr val="FFC000"/>
            </a:solidFill>
          </a:ln>
          <a:effectLst>
            <a:glow>
              <a:srgbClr val="FF0000">
                <a:alpha val="75000"/>
              </a:srgbClr>
            </a:glow>
          </a:effectLst>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RMW_MIN</a:t>
            </a:r>
          </a:p>
        </p:txBody>
      </p:sp>
      <p:sp>
        <p:nvSpPr>
          <p:cNvPr id="285" name="Rectangle 284">
            <a:extLst>
              <a:ext uri="{FF2B5EF4-FFF2-40B4-BE49-F238E27FC236}">
                <a16:creationId xmlns:a16="http://schemas.microsoft.com/office/drawing/2014/main" id="{C69A8E04-5362-EB4C-A9ED-53CEB29A4172}"/>
              </a:ext>
            </a:extLst>
          </p:cNvPr>
          <p:cNvSpPr/>
          <p:nvPr/>
        </p:nvSpPr>
        <p:spPr>
          <a:xfrm>
            <a:off x="2928354" y="5085504"/>
            <a:ext cx="1188679" cy="231939"/>
          </a:xfrm>
          <a:prstGeom prst="rect">
            <a:avLst/>
          </a:prstGeom>
          <a:pattFill prst="pct70">
            <a:fgClr>
              <a:schemeClr val="bg1"/>
            </a:fgClr>
            <a:bgClr>
              <a:schemeClr val="accent1"/>
            </a:bgClr>
          </a:pattFill>
          <a:ln w="25400">
            <a:solidFill>
              <a:srgbClr val="FFC000"/>
            </a:solidFill>
          </a:ln>
          <a:effectLst>
            <a:glow>
              <a:srgbClr val="FF0000">
                <a:alpha val="75000"/>
              </a:srgbClr>
            </a:glow>
          </a:effectLst>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RMW_MIN</a:t>
            </a:r>
          </a:p>
        </p:txBody>
      </p:sp>
      <p:sp>
        <p:nvSpPr>
          <p:cNvPr id="286" name="Rectangle 285">
            <a:extLst>
              <a:ext uri="{FF2B5EF4-FFF2-40B4-BE49-F238E27FC236}">
                <a16:creationId xmlns:a16="http://schemas.microsoft.com/office/drawing/2014/main" id="{B5F921E3-4666-7E45-87AE-C8320770385C}"/>
              </a:ext>
            </a:extLst>
          </p:cNvPr>
          <p:cNvSpPr/>
          <p:nvPr/>
        </p:nvSpPr>
        <p:spPr>
          <a:xfrm>
            <a:off x="3515696" y="5328058"/>
            <a:ext cx="1188679" cy="238683"/>
          </a:xfrm>
          <a:prstGeom prst="rect">
            <a:avLst/>
          </a:prstGeom>
          <a:pattFill prst="pct70">
            <a:fgClr>
              <a:schemeClr val="bg1"/>
            </a:fgClr>
            <a:bgClr>
              <a:schemeClr val="accent1"/>
            </a:bgClr>
          </a:pattFill>
          <a:ln w="25400">
            <a:solidFill>
              <a:srgbClr val="FFC000"/>
            </a:solidFill>
          </a:ln>
          <a:effectLst>
            <a:glow>
              <a:srgbClr val="FF0000">
                <a:alpha val="75000"/>
              </a:srgbClr>
            </a:glow>
          </a:effectLst>
        </p:spPr>
        <p:style>
          <a:lnRef idx="2">
            <a:schemeClr val="accent1">
              <a:shade val="50000"/>
            </a:schemeClr>
          </a:lnRef>
          <a:fillRef idx="1">
            <a:schemeClr val="accent1"/>
          </a:fillRef>
          <a:effectRef idx="0">
            <a:schemeClr val="accent1"/>
          </a:effectRef>
          <a:fontRef idx="minor">
            <a:schemeClr val="lt1"/>
          </a:fontRef>
        </p:style>
        <p:txBody>
          <a:bodyPr lIns="32951" rIns="32951"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57" b="1">
                <a:solidFill>
                  <a:schemeClr val="tx1"/>
                </a:solidFill>
                <a:latin typeface="Courier" pitchFamily="2" charset="0"/>
              </a:rPr>
              <a:t>RMW_MIN</a:t>
            </a:r>
          </a:p>
        </p:txBody>
      </p:sp>
      <p:sp>
        <p:nvSpPr>
          <p:cNvPr id="287" name="Content Placeholder 2">
            <a:extLst>
              <a:ext uri="{FF2B5EF4-FFF2-40B4-BE49-F238E27FC236}">
                <a16:creationId xmlns:a16="http://schemas.microsoft.com/office/drawing/2014/main" id="{A8EDFC23-AACC-2247-8939-4AC4488625F9}"/>
              </a:ext>
            </a:extLst>
          </p:cNvPr>
          <p:cNvSpPr txBox="1">
            <a:spLocks/>
          </p:cNvSpPr>
          <p:nvPr/>
        </p:nvSpPr>
        <p:spPr>
          <a:xfrm rot="16200000">
            <a:off x="504754" y="5086827"/>
            <a:ext cx="895014" cy="182391"/>
          </a:xfrm>
          <a:prstGeom prst="rect">
            <a:avLst/>
          </a:prstGeom>
          <a:noFill/>
          <a:ln w="19050">
            <a:noFill/>
          </a:ln>
        </p:spPr>
        <p:txBody>
          <a:bodyPr lIns="0" rIns="0">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50" i="1">
                <a:latin typeface="Calibri" panose="020F0502020204030204" pitchFamily="34" charset="0"/>
                <a:cs typeface="Calibri" panose="020F0502020204030204" pitchFamily="34" charset="0"/>
              </a:rPr>
              <a:t>AAB</a:t>
            </a:r>
            <a:endParaRPr lang="en-US" sz="1050">
              <a:latin typeface="Calibri" panose="020F0502020204030204" pitchFamily="34" charset="0"/>
              <a:cs typeface="Calibri" panose="020F0502020204030204" pitchFamily="34" charset="0"/>
            </a:endParaRPr>
          </a:p>
        </p:txBody>
      </p:sp>
      <p:sp>
        <p:nvSpPr>
          <p:cNvPr id="130" name="Rectangle 129">
            <a:extLst>
              <a:ext uri="{FF2B5EF4-FFF2-40B4-BE49-F238E27FC236}">
                <a16:creationId xmlns:a16="http://schemas.microsoft.com/office/drawing/2014/main" id="{EA8165CE-BB24-384C-AC58-A0E1E8FFC818}"/>
              </a:ext>
            </a:extLst>
          </p:cNvPr>
          <p:cNvSpPr/>
          <p:nvPr/>
        </p:nvSpPr>
        <p:spPr>
          <a:xfrm>
            <a:off x="773405" y="4173748"/>
            <a:ext cx="7504680" cy="2182602"/>
          </a:xfrm>
          <a:prstGeom prst="rect">
            <a:avLst/>
          </a:prstGeom>
          <a:noFill/>
          <a:ln w="0">
            <a:solidFill>
              <a:schemeClr val="accent1">
                <a:lumMod val="40000"/>
                <a:lumOff val="60000"/>
                <a:alpha val="25000"/>
              </a:schemeClr>
            </a:solidFill>
            <a:prstDash val="dash"/>
          </a:ln>
          <a:effectLst>
            <a:glow rad="177800">
              <a:srgbClr val="0070C0">
                <a:alpha val="4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769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p:bldP spid="13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04F4E-5464-074E-9335-73B6A3747EC3}"/>
              </a:ext>
            </a:extLst>
          </p:cNvPr>
          <p:cNvSpPr>
            <a:spLocks noGrp="1"/>
          </p:cNvSpPr>
          <p:nvPr>
            <p:ph type="title"/>
          </p:nvPr>
        </p:nvSpPr>
        <p:spPr/>
        <p:txBody>
          <a:bodyPr>
            <a:normAutofit/>
          </a:bodyPr>
          <a:lstStyle/>
          <a:p>
            <a:r>
              <a:rPr lang="en-US"/>
              <a:t>Further Comparison of Latency Tolerance Techniques for Irregular Accesses</a:t>
            </a:r>
          </a:p>
        </p:txBody>
      </p:sp>
      <p:graphicFrame>
        <p:nvGraphicFramePr>
          <p:cNvPr id="6" name="Content Placeholder 5">
            <a:extLst>
              <a:ext uri="{FF2B5EF4-FFF2-40B4-BE49-F238E27FC236}">
                <a16:creationId xmlns:a16="http://schemas.microsoft.com/office/drawing/2014/main" id="{357D1539-2A01-DF4D-B4EC-FBB8DB89F13E}"/>
              </a:ext>
            </a:extLst>
          </p:cNvPr>
          <p:cNvGraphicFramePr>
            <a:graphicFrameLocks noGrp="1"/>
          </p:cNvGraphicFramePr>
          <p:nvPr>
            <p:ph idx="1"/>
            <p:extLst>
              <p:ext uri="{D42A27DB-BD31-4B8C-83A1-F6EECF244321}">
                <p14:modId xmlns:p14="http://schemas.microsoft.com/office/powerpoint/2010/main" val="3500419819"/>
              </p:ext>
            </p:extLst>
          </p:nvPr>
        </p:nvGraphicFramePr>
        <p:xfrm>
          <a:off x="838200" y="1884183"/>
          <a:ext cx="10515603" cy="4541520"/>
        </p:xfrm>
        <a:graphic>
          <a:graphicData uri="http://schemas.openxmlformats.org/drawingml/2006/table">
            <a:tbl>
              <a:tblPr firstRow="1" bandRow="1">
                <a:tableStyleId>{5940675A-B579-460E-94D1-54222C63F5DA}</a:tableStyleId>
              </a:tblPr>
              <a:tblGrid>
                <a:gridCol w="1262063">
                  <a:extLst>
                    <a:ext uri="{9D8B030D-6E8A-4147-A177-3AD203B41FA5}">
                      <a16:colId xmlns:a16="http://schemas.microsoft.com/office/drawing/2014/main" val="3370619243"/>
                    </a:ext>
                  </a:extLst>
                </a:gridCol>
                <a:gridCol w="1685925">
                  <a:extLst>
                    <a:ext uri="{9D8B030D-6E8A-4147-A177-3AD203B41FA5}">
                      <a16:colId xmlns:a16="http://schemas.microsoft.com/office/drawing/2014/main" val="2562394933"/>
                    </a:ext>
                  </a:extLst>
                </a:gridCol>
                <a:gridCol w="1743075">
                  <a:extLst>
                    <a:ext uri="{9D8B030D-6E8A-4147-A177-3AD203B41FA5}">
                      <a16:colId xmlns:a16="http://schemas.microsoft.com/office/drawing/2014/main" val="3331874323"/>
                    </a:ext>
                  </a:extLst>
                </a:gridCol>
                <a:gridCol w="1643062">
                  <a:extLst>
                    <a:ext uri="{9D8B030D-6E8A-4147-A177-3AD203B41FA5}">
                      <a16:colId xmlns:a16="http://schemas.microsoft.com/office/drawing/2014/main" val="2948695612"/>
                    </a:ext>
                  </a:extLst>
                </a:gridCol>
                <a:gridCol w="1177020">
                  <a:extLst>
                    <a:ext uri="{9D8B030D-6E8A-4147-A177-3AD203B41FA5}">
                      <a16:colId xmlns:a16="http://schemas.microsoft.com/office/drawing/2014/main" val="1665102032"/>
                    </a:ext>
                  </a:extLst>
                </a:gridCol>
                <a:gridCol w="1066118">
                  <a:extLst>
                    <a:ext uri="{9D8B030D-6E8A-4147-A177-3AD203B41FA5}">
                      <a16:colId xmlns:a16="http://schemas.microsoft.com/office/drawing/2014/main" val="3149550552"/>
                    </a:ext>
                  </a:extLst>
                </a:gridCol>
                <a:gridCol w="1938340">
                  <a:extLst>
                    <a:ext uri="{9D8B030D-6E8A-4147-A177-3AD203B41FA5}">
                      <a16:colId xmlns:a16="http://schemas.microsoft.com/office/drawing/2014/main" val="202241326"/>
                    </a:ext>
                  </a:extLst>
                </a:gridCol>
              </a:tblGrid>
              <a:tr h="370840">
                <a:tc>
                  <a:txBody>
                    <a:bodyPr/>
                    <a:lstStyle/>
                    <a:p>
                      <a:pPr algn="r"/>
                      <a:r>
                        <a:rPr lang="en-US" sz="1400" b="1"/>
                        <a:t>Technique</a:t>
                      </a:r>
                    </a:p>
                  </a:txBody>
                  <a:tcPr marL="0" marR="45720" marT="27432" marB="27432"/>
                </a:tc>
                <a:tc>
                  <a:txBody>
                    <a:bodyPr/>
                    <a:lstStyle/>
                    <a:p>
                      <a:pPr algn="ctr"/>
                      <a:r>
                        <a:rPr lang="en-US" sz="1400" b="1"/>
                        <a:t>Latency Tolerance</a:t>
                      </a:r>
                    </a:p>
                  </a:txBody>
                  <a:tcPr marL="27432" marR="27432" marT="27432" marB="27432"/>
                </a:tc>
                <a:tc>
                  <a:txBody>
                    <a:bodyPr/>
                    <a:lstStyle/>
                    <a:p>
                      <a:pPr algn="ctr"/>
                      <a:r>
                        <a:rPr lang="en-US" sz="1400" b="1"/>
                        <a:t>Energy Efficiency</a:t>
                      </a:r>
                    </a:p>
                  </a:txBody>
                  <a:tcPr marL="27432" marR="27432" marT="27432" marB="27432"/>
                </a:tc>
                <a:tc>
                  <a:txBody>
                    <a:bodyPr/>
                    <a:lstStyle/>
                    <a:p>
                      <a:pPr algn="ctr"/>
                      <a:r>
                        <a:rPr lang="en-US" sz="1400" b="1"/>
                        <a:t>Scalability</a:t>
                      </a:r>
                    </a:p>
                  </a:txBody>
                  <a:tcPr marL="27432" marR="27432" marT="27432" marB="27432"/>
                </a:tc>
                <a:tc>
                  <a:txBody>
                    <a:bodyPr/>
                    <a:lstStyle/>
                    <a:p>
                      <a:pPr algn="ctr"/>
                      <a:r>
                        <a:rPr lang="en-US" sz="1400" b="1"/>
                        <a:t>Memory Traffic</a:t>
                      </a:r>
                    </a:p>
                  </a:txBody>
                  <a:tcPr marL="27432" marR="27432" marT="27432" marB="27432"/>
                </a:tc>
                <a:tc>
                  <a:txBody>
                    <a:bodyPr/>
                    <a:lstStyle/>
                    <a:p>
                      <a:pPr algn="ctr"/>
                      <a:r>
                        <a:rPr lang="en-US" sz="1400" b="1"/>
                        <a:t>Core Model Flexibility  </a:t>
                      </a:r>
                    </a:p>
                  </a:txBody>
                  <a:tcPr marL="27432" marR="27432" marT="27432" marB="27432"/>
                </a:tc>
                <a:tc>
                  <a:txBody>
                    <a:bodyPr/>
                    <a:lstStyle/>
                    <a:p>
                      <a:pPr algn="ctr"/>
                      <a:r>
                        <a:rPr lang="en-US" sz="1400" b="1"/>
                        <a:t>Memory Subsystem Flexibility</a:t>
                      </a:r>
                    </a:p>
                  </a:txBody>
                  <a:tcPr marL="27432" marR="27432" marT="27432" marB="27432"/>
                </a:tc>
                <a:extLst>
                  <a:ext uri="{0D108BD9-81ED-4DB2-BD59-A6C34878D82A}">
                    <a16:rowId xmlns:a16="http://schemas.microsoft.com/office/drawing/2014/main" val="4122468905"/>
                  </a:ext>
                </a:extLst>
              </a:tr>
              <a:tr h="370840">
                <a:tc>
                  <a:txBody>
                    <a:bodyPr/>
                    <a:lstStyle/>
                    <a:p>
                      <a:pPr algn="r"/>
                      <a:r>
                        <a:rPr lang="en-US" sz="1400" b="0"/>
                        <a:t>DSWP [</a:t>
                      </a:r>
                      <a:r>
                        <a:rPr lang="en-US" sz="1400" b="0" err="1"/>
                        <a:t>Ottoni</a:t>
                      </a:r>
                      <a:r>
                        <a:rPr lang="en-US" sz="1400" b="0"/>
                        <a:t> </a:t>
                      </a:r>
                      <a:r>
                        <a:rPr lang="en-US" sz="1400" b="0" i="1"/>
                        <a:t>MICRO</a:t>
                      </a:r>
                      <a:r>
                        <a:rPr lang="en-US" sz="1400" b="0" i="0"/>
                        <a:t> ‘05</a:t>
                      </a:r>
                      <a:r>
                        <a:rPr lang="en-US" sz="1400" b="0"/>
                        <a:t>]</a:t>
                      </a:r>
                    </a:p>
                  </a:txBody>
                  <a:tcPr marL="0" marR="45720" marT="27432" marB="27432"/>
                </a:tc>
                <a:tc>
                  <a:txBody>
                    <a:bodyPr/>
                    <a:lstStyle/>
                    <a:p>
                      <a:pPr algn="ctr"/>
                      <a:r>
                        <a:rPr lang="en-US" sz="1400"/>
                        <a:t>Cyclical dependencies inhibit proper load balancing and LLAMA latency tolerance</a:t>
                      </a:r>
                    </a:p>
                  </a:txBody>
                  <a:tcPr marL="27432" marR="27432" marT="27432" marB="27432">
                    <a:solidFill>
                      <a:srgbClr val="FF2600">
                        <a:alpha val="50196"/>
                      </a:srgbClr>
                    </a:solidFill>
                  </a:tcPr>
                </a:tc>
                <a:tc>
                  <a:txBody>
                    <a:bodyPr/>
                    <a:lstStyle/>
                    <a:p>
                      <a:pPr algn="ctr"/>
                      <a:r>
                        <a:rPr lang="en-US" sz="1400"/>
                        <a:t>Poor energy efficiency due to lack of latency tolerance</a:t>
                      </a:r>
                    </a:p>
                  </a:txBody>
                  <a:tcPr marL="27432" marR="27432" marT="27432" marB="27432">
                    <a:solidFill>
                      <a:srgbClr val="FF2600">
                        <a:alpha val="50196"/>
                      </a:srgbClr>
                    </a:solidFill>
                  </a:tcPr>
                </a:tc>
                <a:tc>
                  <a:txBody>
                    <a:bodyPr/>
                    <a:lstStyle/>
                    <a:p>
                      <a:pPr algn="ctr"/>
                      <a:r>
                        <a:rPr lang="en-US" sz="1400"/>
                        <a:t>Communication latencies inhibit scalability</a:t>
                      </a:r>
                    </a:p>
                  </a:txBody>
                  <a:tcPr marL="27432" marR="27432" marT="27432" marB="27432">
                    <a:solidFill>
                      <a:srgbClr val="FF2600">
                        <a:alpha val="5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No additional memory traffic</a:t>
                      </a:r>
                    </a:p>
                  </a:txBody>
                  <a:tcPr marL="27432" marR="27432" marT="27432" marB="27432">
                    <a:solidFill>
                      <a:srgbClr val="9BF88B">
                        <a:alpha val="5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Agnostic to core model</a:t>
                      </a:r>
                    </a:p>
                  </a:txBody>
                  <a:tcPr marL="27432" marR="27432" marT="27432" marB="27432">
                    <a:solidFill>
                      <a:srgbClr val="9BF88B">
                        <a:alpha val="50196"/>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No modifications to memory hierarchy</a:t>
                      </a:r>
                    </a:p>
                  </a:txBody>
                  <a:tcPr marL="27432" marR="27432" marT="27432" marB="27432">
                    <a:solidFill>
                      <a:srgbClr val="9BF88B">
                        <a:alpha val="50196"/>
                      </a:srgbClr>
                    </a:solidFill>
                  </a:tcPr>
                </a:tc>
                <a:extLst>
                  <a:ext uri="{0D108BD9-81ED-4DB2-BD59-A6C34878D82A}">
                    <a16:rowId xmlns:a16="http://schemas.microsoft.com/office/drawing/2014/main" val="35056862"/>
                  </a:ext>
                </a:extLst>
              </a:tr>
              <a:tr h="370840">
                <a:tc>
                  <a:txBody>
                    <a:bodyPr/>
                    <a:lstStyle/>
                    <a:p>
                      <a:pPr algn="r"/>
                      <a:r>
                        <a:rPr lang="en-US" sz="1400" b="0"/>
                        <a:t>Event-Triggered Prefetcher [Ainsworth </a:t>
                      </a:r>
                      <a:r>
                        <a:rPr lang="en-US" sz="1400" b="0" i="1"/>
                        <a:t>ASPLOS</a:t>
                      </a:r>
                      <a:r>
                        <a:rPr lang="en-US" sz="1400" b="0" i="0"/>
                        <a:t> ‘18]</a:t>
                      </a:r>
                      <a:endParaRPr lang="en-US" sz="1400" b="0"/>
                    </a:p>
                  </a:txBody>
                  <a:tcPr marL="0" marR="45720" marT="27432" marB="27432"/>
                </a:tc>
                <a:tc>
                  <a:txBody>
                    <a:bodyPr/>
                    <a:lstStyle/>
                    <a:p>
                      <a:pPr algn="ctr"/>
                      <a:r>
                        <a:rPr lang="en-US" sz="1400"/>
                        <a:t>Can tolerate LLAMA latency only for accurately prefetched LLAMAs (about 80%)</a:t>
                      </a:r>
                    </a:p>
                  </a:txBody>
                  <a:tcPr marL="27432" marR="27432" marT="27432" marB="27432"/>
                </a:tc>
                <a:tc>
                  <a:txBody>
                    <a:bodyPr/>
                    <a:lstStyle/>
                    <a:p>
                      <a:pPr algn="ctr"/>
                      <a:r>
                        <a:rPr lang="en-US" sz="1400"/>
                        <a:t>Additional energy of prefetching units (and hardware support) + DRAM energy due to inaccurate prefetches</a:t>
                      </a:r>
                    </a:p>
                  </a:txBody>
                  <a:tcPr marL="27432" marR="27432" marT="27432" marB="27432"/>
                </a:tc>
                <a:tc>
                  <a:txBody>
                    <a:bodyPr/>
                    <a:lstStyle/>
                    <a:p>
                      <a:pPr algn="ctr"/>
                      <a:r>
                        <a:rPr lang="en-US" sz="1400"/>
                        <a:t>Limited, bandwidth saturated faster with prefetching</a:t>
                      </a:r>
                    </a:p>
                  </a:txBody>
                  <a:tcPr marL="27432" marR="27432" marT="27432" marB="27432"/>
                </a:tc>
                <a:tc>
                  <a:txBody>
                    <a:bodyPr/>
                    <a:lstStyle/>
                    <a:p>
                      <a:pPr algn="ctr"/>
                      <a:r>
                        <a:rPr lang="en-US" sz="1400"/>
                        <a:t>Additional traffic due to inaccurate prefetches</a:t>
                      </a:r>
                    </a:p>
                  </a:txBody>
                  <a:tcPr marL="27432" marR="27432" marT="27432" marB="2743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Relies on </a:t>
                      </a:r>
                      <a:r>
                        <a:rPr lang="en-US" sz="1400" err="1"/>
                        <a:t>OoO</a:t>
                      </a:r>
                      <a:r>
                        <a:rPr lang="en-US" sz="1400"/>
                        <a:t> cores for greater ILP and MLP</a:t>
                      </a:r>
                    </a:p>
                  </a:txBody>
                  <a:tcPr marL="27432" marR="27432" marT="27432" marB="27432"/>
                </a:tc>
                <a:tc>
                  <a:txBody>
                    <a:bodyPr/>
                    <a:lstStyle/>
                    <a:p>
                      <a:pPr algn="ctr"/>
                      <a:r>
                        <a:rPr lang="en-US" sz="1400"/>
                        <a:t>Need to support snooping of data brought into L1, store data structure tag in MSHR</a:t>
                      </a:r>
                    </a:p>
                  </a:txBody>
                  <a:tcPr marL="27432" marR="27432" marT="27432" marB="27432"/>
                </a:tc>
                <a:extLst>
                  <a:ext uri="{0D108BD9-81ED-4DB2-BD59-A6C34878D82A}">
                    <a16:rowId xmlns:a16="http://schemas.microsoft.com/office/drawing/2014/main" val="877630577"/>
                  </a:ext>
                </a:extLst>
              </a:tr>
              <a:tr h="370840">
                <a:tc>
                  <a:txBody>
                    <a:bodyPr/>
                    <a:lstStyle/>
                    <a:p>
                      <a:pPr algn="r"/>
                      <a:r>
                        <a:rPr lang="en-US" sz="1400" b="0"/>
                        <a:t>DROPLET [</a:t>
                      </a:r>
                      <a:r>
                        <a:rPr lang="en-US" sz="1400" b="0" err="1"/>
                        <a:t>Basak</a:t>
                      </a:r>
                      <a:r>
                        <a:rPr lang="en-US" sz="1400" b="0"/>
                        <a:t> </a:t>
                      </a:r>
                      <a:r>
                        <a:rPr lang="en-US" sz="1400" b="0" i="1"/>
                        <a:t>HPCA</a:t>
                      </a:r>
                      <a:r>
                        <a:rPr lang="en-US" sz="1400" b="0" i="0"/>
                        <a:t> ‘19]</a:t>
                      </a:r>
                      <a:endParaRPr lang="en-US" sz="1400" b="0"/>
                    </a:p>
                  </a:txBody>
                  <a:tcPr marL="0" marR="45720" marT="27432" marB="27432"/>
                </a:tc>
                <a:tc>
                  <a:txBody>
                    <a:bodyPr/>
                    <a:lstStyle/>
                    <a:p>
                      <a:pPr algn="ctr"/>
                      <a:r>
                        <a:rPr lang="en-US" sz="1400"/>
                        <a:t>Can tolerate LLAMA latency only for accurately prefetched LLAMAs (about 70%)</a:t>
                      </a:r>
                    </a:p>
                  </a:txBody>
                  <a:tcPr marL="27432" marR="27432" marT="27432" marB="27432"/>
                </a:tc>
                <a:tc>
                  <a:txBody>
                    <a:bodyPr/>
                    <a:lstStyle/>
                    <a:p>
                      <a:pPr algn="ctr"/>
                      <a:r>
                        <a:rPr lang="en-US" sz="1400"/>
                        <a:t>Additional energy of data-aware streamer and memory controller based prefetcher + DRAM energy due to inaccurate prefetches</a:t>
                      </a:r>
                    </a:p>
                  </a:txBody>
                  <a:tcPr marL="27432" marR="27432" marT="27432" marB="27432"/>
                </a:tc>
                <a:tc>
                  <a:txBody>
                    <a:bodyPr/>
                    <a:lstStyle/>
                    <a:p>
                      <a:pPr algn="ctr"/>
                      <a:r>
                        <a:rPr lang="en-US" sz="1400"/>
                        <a:t>Limited, bandwidth saturated faster with prefetching</a:t>
                      </a:r>
                    </a:p>
                  </a:txBody>
                  <a:tcPr marL="27432" marR="27432" marT="27432" marB="2743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Additional traffic due to inaccurate prefetches</a:t>
                      </a:r>
                    </a:p>
                  </a:txBody>
                  <a:tcPr marL="27432" marR="27432" marT="27432" marB="27432"/>
                </a:tc>
                <a:tc>
                  <a:txBody>
                    <a:bodyPr/>
                    <a:lstStyle/>
                    <a:p>
                      <a:pPr algn="ctr"/>
                      <a:r>
                        <a:rPr lang="en-US" sz="1400"/>
                        <a:t>Relies on </a:t>
                      </a:r>
                      <a:r>
                        <a:rPr lang="en-US" sz="1400" err="1"/>
                        <a:t>OoO</a:t>
                      </a:r>
                      <a:r>
                        <a:rPr lang="en-US" sz="1400"/>
                        <a:t> cores for greater ILP and MLP</a:t>
                      </a:r>
                    </a:p>
                  </a:txBody>
                  <a:tcPr marL="27432" marR="27432" marT="27432" marB="27432"/>
                </a:tc>
                <a:tc>
                  <a:txBody>
                    <a:bodyPr/>
                    <a:lstStyle/>
                    <a:p>
                      <a:pPr algn="ctr"/>
                      <a:r>
                        <a:rPr lang="en-US" sz="1400"/>
                        <a:t>Need to support data-aware L2 streamer, memory controller based prefetcher, extra bits to track irregularly accessed data</a:t>
                      </a:r>
                    </a:p>
                  </a:txBody>
                  <a:tcPr marL="27432" marR="27432" marT="27432" marB="27432"/>
                </a:tc>
                <a:extLst>
                  <a:ext uri="{0D108BD9-81ED-4DB2-BD59-A6C34878D82A}">
                    <a16:rowId xmlns:a16="http://schemas.microsoft.com/office/drawing/2014/main" val="295988020"/>
                  </a:ext>
                </a:extLst>
              </a:tr>
              <a:tr h="370840">
                <a:tc>
                  <a:txBody>
                    <a:bodyPr/>
                    <a:lstStyle/>
                    <a:p>
                      <a:pPr algn="r"/>
                      <a:r>
                        <a:rPr lang="en-US" sz="1400" b="1" err="1"/>
                        <a:t>GraphAttack</a:t>
                      </a:r>
                      <a:r>
                        <a:rPr lang="en-US" sz="1400" b="1"/>
                        <a:t>!</a:t>
                      </a:r>
                    </a:p>
                  </a:txBody>
                  <a:tcPr marL="0" marR="45720" marT="27432" marB="27432"/>
                </a:tc>
                <a:tc>
                  <a:txBody>
                    <a:bodyPr/>
                    <a:lstStyle/>
                    <a:p>
                      <a:pPr algn="ctr"/>
                      <a:r>
                        <a:rPr lang="en-US" sz="1400"/>
                        <a:t>Tolerates all LLAMA latencies (excluding warm-up period)</a:t>
                      </a:r>
                    </a:p>
                  </a:txBody>
                  <a:tcPr marL="27432" marR="27432" marT="27432" marB="27432">
                    <a:solidFill>
                      <a:srgbClr val="9BF88B">
                        <a:alpha val="50196"/>
                      </a:srgbClr>
                    </a:solidFill>
                  </a:tcPr>
                </a:tc>
                <a:tc>
                  <a:txBody>
                    <a:bodyPr/>
                    <a:lstStyle/>
                    <a:p>
                      <a:pPr algn="ctr"/>
                      <a:r>
                        <a:rPr lang="en-US" sz="1400"/>
                        <a:t>In-order cores achieve greater energy efficiency over </a:t>
                      </a:r>
                      <a:r>
                        <a:rPr lang="en-US" sz="1400" err="1"/>
                        <a:t>OoO</a:t>
                      </a:r>
                      <a:endParaRPr lang="en-US" sz="1400"/>
                    </a:p>
                  </a:txBody>
                  <a:tcPr marL="27432" marR="27432" marT="27432" marB="27432">
                    <a:solidFill>
                      <a:srgbClr val="9BF88B">
                        <a:alpha val="50196"/>
                      </a:srgbClr>
                    </a:solidFill>
                  </a:tcPr>
                </a:tc>
                <a:tc>
                  <a:txBody>
                    <a:bodyPr/>
                    <a:lstStyle/>
                    <a:p>
                      <a:pPr algn="ctr"/>
                      <a:r>
                        <a:rPr lang="en-US" sz="1400" err="1"/>
                        <a:t>Superlinear</a:t>
                      </a:r>
                      <a:r>
                        <a:rPr lang="en-US" sz="1400"/>
                        <a:t> scaling with respect to number of cores</a:t>
                      </a:r>
                    </a:p>
                  </a:txBody>
                  <a:tcPr marL="27432" marR="27432" marT="27432" marB="27432">
                    <a:solidFill>
                      <a:srgbClr val="9BF88B">
                        <a:alpha val="50196"/>
                      </a:srgbClr>
                    </a:solidFill>
                  </a:tcPr>
                </a:tc>
                <a:tc>
                  <a:txBody>
                    <a:bodyPr/>
                    <a:lstStyle/>
                    <a:p>
                      <a:pPr algn="ctr"/>
                      <a:r>
                        <a:rPr lang="en-US" sz="1400"/>
                        <a:t>No additional memory traffic</a:t>
                      </a:r>
                    </a:p>
                  </a:txBody>
                  <a:tcPr marL="27432" marR="27432" marT="27432" marB="27432">
                    <a:solidFill>
                      <a:srgbClr val="9BF88B">
                        <a:alpha val="50196"/>
                      </a:srgbClr>
                    </a:solidFill>
                  </a:tcPr>
                </a:tc>
                <a:tc>
                  <a:txBody>
                    <a:bodyPr/>
                    <a:lstStyle/>
                    <a:p>
                      <a:pPr algn="ctr"/>
                      <a:r>
                        <a:rPr lang="en-US" sz="1400"/>
                        <a:t>Agnostic to core model</a:t>
                      </a:r>
                    </a:p>
                  </a:txBody>
                  <a:tcPr marL="27432" marR="27432" marT="27432" marB="27432">
                    <a:solidFill>
                      <a:srgbClr val="9BF88B">
                        <a:alpha val="50196"/>
                      </a:srgbClr>
                    </a:solidFill>
                  </a:tcPr>
                </a:tc>
                <a:tc>
                  <a:txBody>
                    <a:bodyPr/>
                    <a:lstStyle/>
                    <a:p>
                      <a:pPr algn="ctr"/>
                      <a:r>
                        <a:rPr lang="en-US" sz="1400"/>
                        <a:t>No modifications to memory hierarchy</a:t>
                      </a:r>
                    </a:p>
                  </a:txBody>
                  <a:tcPr marL="27432" marR="27432" marT="27432" marB="27432">
                    <a:solidFill>
                      <a:srgbClr val="9BF88B">
                        <a:alpha val="50196"/>
                      </a:srgbClr>
                    </a:solidFill>
                  </a:tcPr>
                </a:tc>
                <a:extLst>
                  <a:ext uri="{0D108BD9-81ED-4DB2-BD59-A6C34878D82A}">
                    <a16:rowId xmlns:a16="http://schemas.microsoft.com/office/drawing/2014/main" val="2993620019"/>
                  </a:ext>
                </a:extLst>
              </a:tr>
            </a:tbl>
          </a:graphicData>
        </a:graphic>
      </p:graphicFrame>
      <p:sp>
        <p:nvSpPr>
          <p:cNvPr id="7" name="Slide Number Placeholder 6">
            <a:extLst>
              <a:ext uri="{FF2B5EF4-FFF2-40B4-BE49-F238E27FC236}">
                <a16:creationId xmlns:a16="http://schemas.microsoft.com/office/drawing/2014/main" id="{893561B9-DD29-6243-8797-FA92C0AEE6AC}"/>
              </a:ext>
            </a:extLst>
          </p:cNvPr>
          <p:cNvSpPr>
            <a:spLocks noGrp="1"/>
          </p:cNvSpPr>
          <p:nvPr>
            <p:ph type="sldNum" sz="quarter" idx="12"/>
          </p:nvPr>
        </p:nvSpPr>
        <p:spPr/>
        <p:txBody>
          <a:bodyPr/>
          <a:lstStyle/>
          <a:p>
            <a:fld id="{3A98EE3D-8CD1-4C3F-BD1C-C98C9596463C}" type="slidenum">
              <a:rPr lang="en-US" smtClean="0"/>
              <a:t>57</a:t>
            </a:fld>
            <a:endParaRPr lang="en-US"/>
          </a:p>
        </p:txBody>
      </p:sp>
    </p:spTree>
    <p:extLst>
      <p:ext uri="{BB962C8B-B14F-4D97-AF65-F5344CB8AC3E}">
        <p14:creationId xmlns:p14="http://schemas.microsoft.com/office/powerpoint/2010/main" val="34449034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E864C3B-25C4-5E44-8471-E9766FCE53CF}"/>
              </a:ext>
            </a:extLst>
          </p:cNvPr>
          <p:cNvSpPr/>
          <p:nvPr/>
        </p:nvSpPr>
        <p:spPr>
          <a:xfrm>
            <a:off x="7297065" y="3092991"/>
            <a:ext cx="1836353" cy="1609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37BF5F0-420B-304C-95DF-40E59AA189F8}"/>
              </a:ext>
            </a:extLst>
          </p:cNvPr>
          <p:cNvSpPr txBox="1"/>
          <p:nvPr/>
        </p:nvSpPr>
        <p:spPr>
          <a:xfrm>
            <a:off x="5097829" y="3269584"/>
            <a:ext cx="1934108" cy="523220"/>
          </a:xfrm>
          <a:prstGeom prst="rect">
            <a:avLst/>
          </a:prstGeom>
          <a:noFill/>
          <a:ln w="19050">
            <a:solidFill>
              <a:srgbClr val="FF0000"/>
            </a:solidFill>
          </a:ln>
        </p:spPr>
        <p:txBody>
          <a:bodyPr wrap="square" rtlCol="0">
            <a:spAutoFit/>
          </a:bodyPr>
          <a:lstStyle/>
          <a:p>
            <a:pPr algn="ctr"/>
            <a:r>
              <a:rPr lang="en-US" sz="1400">
                <a:solidFill>
                  <a:srgbClr val="FF0000"/>
                </a:solidFill>
              </a:rPr>
              <a:t>Dynamically go through linked list of neighbors</a:t>
            </a:r>
          </a:p>
        </p:txBody>
      </p:sp>
      <p:sp>
        <p:nvSpPr>
          <p:cNvPr id="212" name="Rectangle 211">
            <a:extLst>
              <a:ext uri="{FF2B5EF4-FFF2-40B4-BE49-F238E27FC236}">
                <a16:creationId xmlns:a16="http://schemas.microsoft.com/office/drawing/2014/main" id="{7004E109-6780-7343-ACC6-D5A800E1BB45}"/>
              </a:ext>
            </a:extLst>
          </p:cNvPr>
          <p:cNvSpPr/>
          <p:nvPr/>
        </p:nvSpPr>
        <p:spPr>
          <a:xfrm>
            <a:off x="8274269" y="3629930"/>
            <a:ext cx="1255602" cy="1609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304F4E-5464-074E-9335-73B6A3747EC3}"/>
              </a:ext>
            </a:extLst>
          </p:cNvPr>
          <p:cNvSpPr>
            <a:spLocks noGrp="1"/>
          </p:cNvSpPr>
          <p:nvPr>
            <p:ph type="title"/>
          </p:nvPr>
        </p:nvSpPr>
        <p:spPr/>
        <p:txBody>
          <a:bodyPr/>
          <a:lstStyle/>
          <a:p>
            <a:r>
              <a:rPr lang="en-US" err="1"/>
              <a:t>GraphAttack</a:t>
            </a:r>
            <a:r>
              <a:rPr lang="en-US"/>
              <a:t>! Limitations</a:t>
            </a:r>
          </a:p>
        </p:txBody>
      </p:sp>
      <p:sp>
        <p:nvSpPr>
          <p:cNvPr id="3" name="Content Placeholder 2">
            <a:extLst>
              <a:ext uri="{FF2B5EF4-FFF2-40B4-BE49-F238E27FC236}">
                <a16:creationId xmlns:a16="http://schemas.microsoft.com/office/drawing/2014/main" id="{4FD03FB4-D8A6-1443-9D71-42429D6A3ED9}"/>
              </a:ext>
            </a:extLst>
          </p:cNvPr>
          <p:cNvSpPr>
            <a:spLocks noGrp="1"/>
          </p:cNvSpPr>
          <p:nvPr>
            <p:ph idx="1"/>
          </p:nvPr>
        </p:nvSpPr>
        <p:spPr>
          <a:xfrm>
            <a:off x="838200" y="1570079"/>
            <a:ext cx="5308071" cy="4922796"/>
          </a:xfrm>
        </p:spPr>
        <p:txBody>
          <a:bodyPr>
            <a:normAutofit/>
          </a:bodyPr>
          <a:lstStyle/>
          <a:p>
            <a:pPr>
              <a:spcAft>
                <a:spcPts val="600"/>
              </a:spcAft>
            </a:pPr>
            <a:r>
              <a:rPr lang="en-US" sz="2000"/>
              <a:t>Does not guarantee latency tolerance for arbitrary programs</a:t>
            </a:r>
          </a:p>
          <a:p>
            <a:pPr lvl="1">
              <a:spcAft>
                <a:spcPts val="600"/>
              </a:spcAft>
            </a:pPr>
            <a:r>
              <a:rPr lang="en-US" sz="1800"/>
              <a:t>Linked-lists, recursion, and other self-dependencies pose challenges</a:t>
            </a:r>
          </a:p>
          <a:p>
            <a:pPr lvl="1">
              <a:spcAft>
                <a:spcPts val="600"/>
              </a:spcAft>
            </a:pPr>
            <a:r>
              <a:rPr lang="en-US" sz="1800" i="1"/>
              <a:t>Competitive implementations utilize 1D, linear data structures</a:t>
            </a:r>
          </a:p>
          <a:p>
            <a:pPr>
              <a:spcAft>
                <a:spcPts val="600"/>
              </a:spcAft>
            </a:pPr>
            <a:r>
              <a:rPr lang="en-US" sz="2000"/>
              <a:t>Designed for efficient data supply</a:t>
            </a:r>
          </a:p>
          <a:p>
            <a:pPr lvl="1">
              <a:spcAft>
                <a:spcPts val="600"/>
              </a:spcAft>
            </a:pPr>
            <a:r>
              <a:rPr lang="en-US" sz="1800"/>
              <a:t>Imposes heavy resource utilization for compute-bound workloads</a:t>
            </a:r>
          </a:p>
          <a:p>
            <a:pPr lvl="1">
              <a:spcAft>
                <a:spcPts val="600"/>
              </a:spcAft>
            </a:pPr>
            <a:r>
              <a:rPr lang="en-US" sz="1800" i="1"/>
              <a:t>Focuses on emerging workloads that modern technology trends struggle with</a:t>
            </a:r>
          </a:p>
          <a:p>
            <a:pPr>
              <a:spcAft>
                <a:spcPts val="600"/>
              </a:spcAft>
            </a:pPr>
            <a:r>
              <a:rPr lang="en-US" sz="2000"/>
              <a:t>Bandwidth saturation </a:t>
            </a:r>
          </a:p>
          <a:p>
            <a:pPr lvl="1">
              <a:spcAft>
                <a:spcPts val="600"/>
              </a:spcAft>
            </a:pPr>
            <a:r>
              <a:rPr lang="en-US" sz="1800" i="1"/>
              <a:t>Orthogonal to bandwidth efficiency techniques, e.g. graph-specialized caching</a:t>
            </a:r>
          </a:p>
          <a:p>
            <a:pPr>
              <a:spcAft>
                <a:spcPts val="600"/>
              </a:spcAft>
            </a:pPr>
            <a:endParaRPr lang="en-US" sz="2000" b="1"/>
          </a:p>
        </p:txBody>
      </p:sp>
      <p:sp>
        <p:nvSpPr>
          <p:cNvPr id="103" name="Slide Number Placeholder 102">
            <a:extLst>
              <a:ext uri="{FF2B5EF4-FFF2-40B4-BE49-F238E27FC236}">
                <a16:creationId xmlns:a16="http://schemas.microsoft.com/office/drawing/2014/main" id="{0F2FF649-AE4C-7443-94BF-FBB34C37EC75}"/>
              </a:ext>
            </a:extLst>
          </p:cNvPr>
          <p:cNvSpPr>
            <a:spLocks noGrp="1"/>
          </p:cNvSpPr>
          <p:nvPr>
            <p:ph type="sldNum" sz="quarter" idx="12"/>
          </p:nvPr>
        </p:nvSpPr>
        <p:spPr/>
        <p:txBody>
          <a:bodyPr/>
          <a:lstStyle/>
          <a:p>
            <a:fld id="{3A98EE3D-8CD1-4C3F-BD1C-C98C9596463C}" type="slidenum">
              <a:rPr lang="en-US" smtClean="0"/>
              <a:t>58</a:t>
            </a:fld>
            <a:endParaRPr lang="en-US"/>
          </a:p>
        </p:txBody>
      </p:sp>
      <p:sp>
        <p:nvSpPr>
          <p:cNvPr id="204" name="TextBox 203">
            <a:extLst>
              <a:ext uri="{FF2B5EF4-FFF2-40B4-BE49-F238E27FC236}">
                <a16:creationId xmlns:a16="http://schemas.microsoft.com/office/drawing/2014/main" id="{64F1A152-A0EB-4944-9E6F-68BFCCE2268D}"/>
              </a:ext>
            </a:extLst>
          </p:cNvPr>
          <p:cNvSpPr txBox="1"/>
          <p:nvPr/>
        </p:nvSpPr>
        <p:spPr>
          <a:xfrm>
            <a:off x="7263712" y="3021355"/>
            <a:ext cx="4090088" cy="822661"/>
          </a:xfrm>
          <a:prstGeom prst="rect">
            <a:avLst/>
          </a:prstGeom>
          <a:noFill/>
          <a:ln w="31750">
            <a:solidFill>
              <a:schemeClr val="tx1"/>
            </a:solidFill>
          </a:ln>
        </p:spPr>
        <p:txBody>
          <a:bodyPr wrap="square" lIns="45720" rIns="0" rtlCol="0">
            <a:spAutoFit/>
          </a:bodyPr>
          <a:lstStyle/>
          <a:p>
            <a:pPr>
              <a:lnSpc>
                <a:spcPct val="120000"/>
              </a:lnSpc>
            </a:pPr>
            <a:r>
              <a:rPr lang="en-US" sz="1000" b="1">
                <a:latin typeface="Courier" pitchFamily="2" charset="0"/>
              </a:rPr>
              <a:t>while</a:t>
            </a:r>
            <a:r>
              <a:rPr lang="en-US" sz="1000">
                <a:latin typeface="Courier" pitchFamily="2" charset="0"/>
              </a:rPr>
              <a:t> (neighbor != NULL)</a:t>
            </a:r>
          </a:p>
          <a:p>
            <a:pPr>
              <a:lnSpc>
                <a:spcPct val="120000"/>
              </a:lnSpc>
            </a:pPr>
            <a:r>
              <a:rPr lang="en-US" sz="1000">
                <a:latin typeface="Courier" pitchFamily="2" charset="0"/>
              </a:rPr>
              <a:t>  </a:t>
            </a:r>
            <a:r>
              <a:rPr lang="en-US" sz="1000" err="1">
                <a:latin typeface="Courier" pitchFamily="2" charset="0"/>
              </a:rPr>
              <a:t>edge_val</a:t>
            </a:r>
            <a:r>
              <a:rPr lang="en-US" sz="1000">
                <a:latin typeface="Courier" pitchFamily="2" charset="0"/>
              </a:rPr>
              <a:t> = neighbor -&gt; </a:t>
            </a:r>
            <a:r>
              <a:rPr lang="en-US" sz="1000" err="1">
                <a:latin typeface="Courier" pitchFamily="2" charset="0"/>
              </a:rPr>
              <a:t>val</a:t>
            </a:r>
            <a:endParaRPr lang="en-US" sz="1000">
              <a:latin typeface="Courier" pitchFamily="2" charset="0"/>
            </a:endParaRPr>
          </a:p>
          <a:p>
            <a:pPr>
              <a:lnSpc>
                <a:spcPct val="120000"/>
              </a:lnSpc>
            </a:pPr>
            <a:r>
              <a:rPr lang="en-US" sz="1000">
                <a:latin typeface="Courier" pitchFamily="2" charset="0"/>
              </a:rPr>
              <a:t>  ...</a:t>
            </a:r>
          </a:p>
          <a:p>
            <a:pPr>
              <a:lnSpc>
                <a:spcPct val="120000"/>
              </a:lnSpc>
            </a:pPr>
            <a:r>
              <a:rPr lang="en-US" sz="1000">
                <a:latin typeface="Courier" pitchFamily="2" charset="0"/>
              </a:rPr>
              <a:t>  neighbor = neighbor -&gt; next</a:t>
            </a:r>
          </a:p>
        </p:txBody>
      </p:sp>
      <p:sp>
        <p:nvSpPr>
          <p:cNvPr id="205" name="Content Placeholder 2">
            <a:extLst>
              <a:ext uri="{FF2B5EF4-FFF2-40B4-BE49-F238E27FC236}">
                <a16:creationId xmlns:a16="http://schemas.microsoft.com/office/drawing/2014/main" id="{59D55F4B-8720-AC41-86BB-C1A38863F5FD}"/>
              </a:ext>
            </a:extLst>
          </p:cNvPr>
          <p:cNvSpPr txBox="1">
            <a:spLocks/>
          </p:cNvSpPr>
          <p:nvPr/>
        </p:nvSpPr>
        <p:spPr>
          <a:xfrm>
            <a:off x="8410039" y="2643325"/>
            <a:ext cx="1797435" cy="299049"/>
          </a:xfrm>
          <a:prstGeom prst="rect">
            <a:avLst/>
          </a:prstGeom>
          <a:solidFill>
            <a:schemeClr val="bg1"/>
          </a:solidFill>
          <a:ln w="31750">
            <a:solidFill>
              <a:schemeClr val="tx1"/>
            </a:solid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a:latin typeface="+mn-lt"/>
              </a:rPr>
              <a:t>Linked List Example</a:t>
            </a:r>
          </a:p>
        </p:txBody>
      </p:sp>
      <p:sp>
        <p:nvSpPr>
          <p:cNvPr id="207" name="Content Placeholder 2">
            <a:extLst>
              <a:ext uri="{FF2B5EF4-FFF2-40B4-BE49-F238E27FC236}">
                <a16:creationId xmlns:a16="http://schemas.microsoft.com/office/drawing/2014/main" id="{867F060B-710F-ED45-8424-849EE8680808}"/>
              </a:ext>
            </a:extLst>
          </p:cNvPr>
          <p:cNvSpPr txBox="1">
            <a:spLocks/>
          </p:cNvSpPr>
          <p:nvPr/>
        </p:nvSpPr>
        <p:spPr>
          <a:xfrm>
            <a:off x="8842029" y="4791061"/>
            <a:ext cx="933454" cy="299049"/>
          </a:xfrm>
          <a:prstGeom prst="rect">
            <a:avLst/>
          </a:prstGeom>
          <a:solidFill>
            <a:schemeClr val="bg1"/>
          </a:solidFill>
          <a:ln w="31750">
            <a:solidFill>
              <a:schemeClr val="tx1"/>
            </a:solidFill>
          </a:ln>
        </p:spPr>
        <p:txBody>
          <a:bodyPr>
            <a:noAutofit/>
          </a:bodyPr>
          <a:lstStyle>
            <a:lvl1pPr marL="0" indent="0" algn="ctr" defTabSz="914400" rtl="0" eaLnBrk="1" latinLnBrk="0" hangingPunct="1">
              <a:lnSpc>
                <a:spcPct val="85000"/>
              </a:lnSpc>
              <a:spcBef>
                <a:spcPts val="1000"/>
              </a:spcBef>
              <a:buFont typeface="Arial"/>
              <a:buNone/>
              <a:defRPr sz="2800" b="0" i="0" kern="1200" baseline="0">
                <a:solidFill>
                  <a:schemeClr val="tx1"/>
                </a:solidFill>
                <a:latin typeface="Calibri Light" charset="0"/>
                <a:ea typeface="Calibri Light" charset="0"/>
                <a:cs typeface="Calibri Light" charset="0"/>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a:latin typeface="+mn-lt"/>
              </a:rPr>
              <a:t>Compiler</a:t>
            </a:r>
          </a:p>
          <a:p>
            <a:endParaRPr lang="en-US" sz="1600">
              <a:latin typeface="+mn-lt"/>
            </a:endParaRPr>
          </a:p>
        </p:txBody>
      </p:sp>
      <p:sp>
        <p:nvSpPr>
          <p:cNvPr id="211" name="TextBox 210">
            <a:extLst>
              <a:ext uri="{FF2B5EF4-FFF2-40B4-BE49-F238E27FC236}">
                <a16:creationId xmlns:a16="http://schemas.microsoft.com/office/drawing/2014/main" id="{0A6DAE23-DA41-B74E-AAA7-3E5CA2C6D178}"/>
              </a:ext>
            </a:extLst>
          </p:cNvPr>
          <p:cNvSpPr txBox="1"/>
          <p:nvPr/>
        </p:nvSpPr>
        <p:spPr>
          <a:xfrm>
            <a:off x="8193875" y="5145411"/>
            <a:ext cx="2229762" cy="850617"/>
          </a:xfrm>
          <a:prstGeom prst="rect">
            <a:avLst/>
          </a:prstGeom>
          <a:noFill/>
          <a:ln w="31750">
            <a:solidFill>
              <a:schemeClr val="tx1"/>
            </a:solidFill>
          </a:ln>
        </p:spPr>
        <p:txBody>
          <a:bodyPr wrap="square" lIns="91440" rIns="91440" rtlCol="0">
            <a:spAutoFit/>
          </a:bodyPr>
          <a:lstStyle/>
          <a:p>
            <a:pPr algn="ctr">
              <a:lnSpc>
                <a:spcPct val="120000"/>
              </a:lnSpc>
            </a:pPr>
            <a:r>
              <a:rPr lang="en-US" sz="1400" b="1">
                <a:solidFill>
                  <a:srgbClr val="FF0000"/>
                </a:solidFill>
                <a:latin typeface="Calibri" panose="020F0502020204030204" pitchFamily="34" charset="0"/>
                <a:cs typeface="Calibri" panose="020F0502020204030204" pitchFamily="34" charset="0"/>
              </a:rPr>
              <a:t>ERROR: </a:t>
            </a:r>
            <a:r>
              <a:rPr lang="en-US" sz="1400">
                <a:solidFill>
                  <a:srgbClr val="FF0000"/>
                </a:solidFill>
                <a:latin typeface="Calibri" panose="020F0502020204030204" pitchFamily="34" charset="0"/>
                <a:cs typeface="Calibri" panose="020F0502020204030204" pitchFamily="34" charset="0"/>
              </a:rPr>
              <a:t>Cannot decouple program because the dependence graph is cyclic!</a:t>
            </a:r>
          </a:p>
        </p:txBody>
      </p:sp>
      <p:sp>
        <p:nvSpPr>
          <p:cNvPr id="213" name="TextBox 212">
            <a:extLst>
              <a:ext uri="{FF2B5EF4-FFF2-40B4-BE49-F238E27FC236}">
                <a16:creationId xmlns:a16="http://schemas.microsoft.com/office/drawing/2014/main" id="{00EA8B13-5B07-7144-8C80-A2A5F13721DF}"/>
              </a:ext>
            </a:extLst>
          </p:cNvPr>
          <p:cNvSpPr txBox="1"/>
          <p:nvPr/>
        </p:nvSpPr>
        <p:spPr>
          <a:xfrm>
            <a:off x="9834477" y="3472121"/>
            <a:ext cx="957156" cy="307777"/>
          </a:xfrm>
          <a:prstGeom prst="rect">
            <a:avLst/>
          </a:prstGeom>
          <a:noFill/>
          <a:ln w="19050">
            <a:solidFill>
              <a:srgbClr val="FF0000"/>
            </a:solidFill>
          </a:ln>
        </p:spPr>
        <p:txBody>
          <a:bodyPr wrap="square" rtlCol="0">
            <a:spAutoFit/>
          </a:bodyPr>
          <a:lstStyle/>
          <a:p>
            <a:pPr algn="ctr"/>
            <a:r>
              <a:rPr lang="en-US" sz="1400">
                <a:solidFill>
                  <a:srgbClr val="FF0000"/>
                </a:solidFill>
              </a:rPr>
              <a:t>New NMA</a:t>
            </a:r>
          </a:p>
        </p:txBody>
      </p:sp>
      <p:cxnSp>
        <p:nvCxnSpPr>
          <p:cNvPr id="214" name="Straight Arrow Connector 213">
            <a:extLst>
              <a:ext uri="{FF2B5EF4-FFF2-40B4-BE49-F238E27FC236}">
                <a16:creationId xmlns:a16="http://schemas.microsoft.com/office/drawing/2014/main" id="{71372818-3B0F-2347-8090-9D2C25A7A721}"/>
              </a:ext>
            </a:extLst>
          </p:cNvPr>
          <p:cNvCxnSpPr>
            <a:cxnSpLocks/>
            <a:stCxn id="213" idx="1"/>
            <a:endCxn id="212" idx="3"/>
          </p:cNvCxnSpPr>
          <p:nvPr/>
        </p:nvCxnSpPr>
        <p:spPr>
          <a:xfrm flipH="1">
            <a:off x="9529871" y="3626010"/>
            <a:ext cx="304606" cy="844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04A87C79-573A-F14A-8FAE-B251CDF2CFE1}"/>
              </a:ext>
            </a:extLst>
          </p:cNvPr>
          <p:cNvSpPr txBox="1"/>
          <p:nvPr/>
        </p:nvSpPr>
        <p:spPr>
          <a:xfrm>
            <a:off x="7262798" y="3931329"/>
            <a:ext cx="1782019" cy="307777"/>
          </a:xfrm>
          <a:prstGeom prst="rect">
            <a:avLst/>
          </a:prstGeom>
          <a:noFill/>
          <a:ln w="19050">
            <a:solidFill>
              <a:srgbClr val="FF0000"/>
            </a:solidFill>
          </a:ln>
        </p:spPr>
        <p:txBody>
          <a:bodyPr wrap="square" rtlCol="0">
            <a:spAutoFit/>
          </a:bodyPr>
          <a:lstStyle/>
          <a:p>
            <a:pPr algn="ctr"/>
            <a:r>
              <a:rPr lang="en-US" sz="1400">
                <a:solidFill>
                  <a:srgbClr val="FF0000"/>
                </a:solidFill>
              </a:rPr>
              <a:t>Cyclical dependences</a:t>
            </a:r>
          </a:p>
        </p:txBody>
      </p:sp>
      <p:cxnSp>
        <p:nvCxnSpPr>
          <p:cNvPr id="221" name="Straight Arrow Connector 220">
            <a:extLst>
              <a:ext uri="{FF2B5EF4-FFF2-40B4-BE49-F238E27FC236}">
                <a16:creationId xmlns:a16="http://schemas.microsoft.com/office/drawing/2014/main" id="{3352C96D-C0FE-9D44-AECD-7241650A95DC}"/>
              </a:ext>
            </a:extLst>
          </p:cNvPr>
          <p:cNvCxnSpPr>
            <a:cxnSpLocks/>
          </p:cNvCxnSpPr>
          <p:nvPr/>
        </p:nvCxnSpPr>
        <p:spPr>
          <a:xfrm flipH="1">
            <a:off x="7803669" y="3223351"/>
            <a:ext cx="277481" cy="4156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D1ECA66-D751-A549-BCE5-425F119990BB}"/>
              </a:ext>
            </a:extLst>
          </p:cNvPr>
          <p:cNvCxnSpPr>
            <a:cxnSpLocks/>
            <a:stCxn id="24" idx="3"/>
          </p:cNvCxnSpPr>
          <p:nvPr/>
        </p:nvCxnSpPr>
        <p:spPr>
          <a:xfrm flipV="1">
            <a:off x="7031937" y="3253950"/>
            <a:ext cx="265128" cy="27724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792541D-81D5-0E42-A946-558FB6A0BB20}"/>
              </a:ext>
            </a:extLst>
          </p:cNvPr>
          <p:cNvSpPr txBox="1"/>
          <p:nvPr/>
        </p:nvSpPr>
        <p:spPr>
          <a:xfrm>
            <a:off x="7191818" y="2013417"/>
            <a:ext cx="1954108" cy="523220"/>
          </a:xfrm>
          <a:prstGeom prst="rect">
            <a:avLst/>
          </a:prstGeom>
          <a:noFill/>
          <a:ln w="19050">
            <a:solidFill>
              <a:srgbClr val="FF0000"/>
            </a:solidFill>
          </a:ln>
        </p:spPr>
        <p:txBody>
          <a:bodyPr wrap="square" rtlCol="0">
            <a:spAutoFit/>
          </a:bodyPr>
          <a:lstStyle/>
          <a:p>
            <a:pPr algn="ctr"/>
            <a:r>
              <a:rPr lang="en-US" sz="1400">
                <a:solidFill>
                  <a:srgbClr val="FF0000"/>
                </a:solidFill>
              </a:rPr>
              <a:t>Control flow dependence on NMA</a:t>
            </a:r>
          </a:p>
        </p:txBody>
      </p:sp>
      <p:cxnSp>
        <p:nvCxnSpPr>
          <p:cNvPr id="51" name="Straight Arrow Connector 50">
            <a:extLst>
              <a:ext uri="{FF2B5EF4-FFF2-40B4-BE49-F238E27FC236}">
                <a16:creationId xmlns:a16="http://schemas.microsoft.com/office/drawing/2014/main" id="{BD18AFE4-DF97-C54A-82D3-E5DA5A96999B}"/>
              </a:ext>
            </a:extLst>
          </p:cNvPr>
          <p:cNvCxnSpPr>
            <a:cxnSpLocks/>
            <a:stCxn id="50" idx="2"/>
          </p:cNvCxnSpPr>
          <p:nvPr/>
        </p:nvCxnSpPr>
        <p:spPr>
          <a:xfrm>
            <a:off x="8168872" y="2536637"/>
            <a:ext cx="0" cy="6322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506790D-82E5-E648-941B-B924823ED4C0}"/>
              </a:ext>
            </a:extLst>
          </p:cNvPr>
          <p:cNvCxnSpPr>
            <a:stCxn id="204" idx="2"/>
            <a:endCxn id="207" idx="0"/>
          </p:cNvCxnSpPr>
          <p:nvPr/>
        </p:nvCxnSpPr>
        <p:spPr>
          <a:xfrm>
            <a:off x="9308756" y="3844016"/>
            <a:ext cx="0" cy="94704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18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12" grpId="0" animBg="1"/>
      <p:bldP spid="213" grpId="0" animBg="1"/>
      <p:bldP spid="220" grpId="0" animBg="1"/>
      <p:bldP spid="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0975-6A52-2D4A-A051-A9F69620366E}"/>
              </a:ext>
            </a:extLst>
          </p:cNvPr>
          <p:cNvSpPr>
            <a:spLocks noGrp="1"/>
          </p:cNvSpPr>
          <p:nvPr>
            <p:ph type="title"/>
          </p:nvPr>
        </p:nvSpPr>
        <p:spPr>
          <a:xfrm>
            <a:off x="603420" y="31491"/>
            <a:ext cx="10751010" cy="1325563"/>
          </a:xfrm>
        </p:spPr>
        <p:txBody>
          <a:bodyPr>
            <a:normAutofit/>
          </a:bodyPr>
          <a:lstStyle/>
          <a:p>
            <a:r>
              <a:rPr lang="en-US"/>
              <a:t>Inefficiencies of Out-of-Order (</a:t>
            </a:r>
            <a:r>
              <a:rPr lang="en-US" err="1"/>
              <a:t>OoO</a:t>
            </a:r>
            <a:r>
              <a:rPr lang="en-US"/>
              <a:t>) Cores</a:t>
            </a:r>
          </a:p>
        </p:txBody>
      </p:sp>
      <p:graphicFrame>
        <p:nvGraphicFramePr>
          <p:cNvPr id="99" name="Content Placeholder 2">
            <a:extLst>
              <a:ext uri="{FF2B5EF4-FFF2-40B4-BE49-F238E27FC236}">
                <a16:creationId xmlns:a16="http://schemas.microsoft.com/office/drawing/2014/main" id="{D9BBB512-A67D-42A6-BF45-B376EF97E318}"/>
              </a:ext>
            </a:extLst>
          </p:cNvPr>
          <p:cNvGraphicFramePr>
            <a:graphicFrameLocks noGrp="1"/>
          </p:cNvGraphicFramePr>
          <p:nvPr>
            <p:ph sz="half" idx="1"/>
            <p:extLst>
              <p:ext uri="{D42A27DB-BD31-4B8C-83A1-F6EECF244321}">
                <p14:modId xmlns:p14="http://schemas.microsoft.com/office/powerpoint/2010/main" val="1938861772"/>
              </p:ext>
            </p:extLst>
          </p:nvPr>
        </p:nvGraphicFramePr>
        <p:xfrm>
          <a:off x="554262" y="1625519"/>
          <a:ext cx="5531432" cy="4598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Slide Number Placeholder 3">
            <a:extLst>
              <a:ext uri="{FF2B5EF4-FFF2-40B4-BE49-F238E27FC236}">
                <a16:creationId xmlns:a16="http://schemas.microsoft.com/office/drawing/2014/main" id="{B6EA996A-E059-3D49-9FE3-91F2F842B74E}"/>
              </a:ext>
            </a:extLst>
          </p:cNvPr>
          <p:cNvSpPr>
            <a:spLocks noGrp="1"/>
          </p:cNvSpPr>
          <p:nvPr>
            <p:ph type="sldNum" sz="quarter" idx="12"/>
          </p:nvPr>
        </p:nvSpPr>
        <p:spPr/>
        <p:txBody>
          <a:bodyPr/>
          <a:lstStyle/>
          <a:p>
            <a:fld id="{3A98EE3D-8CD1-4C3F-BD1C-C98C9596463C}" type="slidenum">
              <a:rPr lang="en-US" smtClean="0"/>
              <a:t>6</a:t>
            </a:fld>
            <a:endParaRPr lang="en-US"/>
          </a:p>
        </p:txBody>
      </p:sp>
      <p:grpSp>
        <p:nvGrpSpPr>
          <p:cNvPr id="33" name="Group 32">
            <a:extLst>
              <a:ext uri="{FF2B5EF4-FFF2-40B4-BE49-F238E27FC236}">
                <a16:creationId xmlns:a16="http://schemas.microsoft.com/office/drawing/2014/main" id="{EB12F8B8-63EB-4E46-BD26-0AD5985B1896}"/>
              </a:ext>
            </a:extLst>
          </p:cNvPr>
          <p:cNvGrpSpPr/>
          <p:nvPr/>
        </p:nvGrpSpPr>
        <p:grpSpPr>
          <a:xfrm>
            <a:off x="6305358" y="2431461"/>
            <a:ext cx="2736436" cy="1873079"/>
            <a:chOff x="6304337" y="3987893"/>
            <a:chExt cx="2736436" cy="1873079"/>
          </a:xfrm>
        </p:grpSpPr>
        <p:sp>
          <p:nvSpPr>
            <p:cNvPr id="12" name="Rectangle 11">
              <a:extLst>
                <a:ext uri="{FF2B5EF4-FFF2-40B4-BE49-F238E27FC236}">
                  <a16:creationId xmlns:a16="http://schemas.microsoft.com/office/drawing/2014/main" id="{9042910F-E6A1-9D4B-8FC4-99F013353C46}"/>
                </a:ext>
              </a:extLst>
            </p:cNvPr>
            <p:cNvSpPr/>
            <p:nvPr/>
          </p:nvSpPr>
          <p:spPr>
            <a:xfrm>
              <a:off x="7389007" y="4874164"/>
              <a:ext cx="751702" cy="169610"/>
            </a:xfrm>
            <a:prstGeom prst="rect">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b="1">
                <a:solidFill>
                  <a:schemeClr val="bg1"/>
                </a:solidFill>
              </a:endParaRPr>
            </a:p>
          </p:txBody>
        </p:sp>
        <p:sp>
          <p:nvSpPr>
            <p:cNvPr id="14" name="Rectangle 13">
              <a:extLst>
                <a:ext uri="{FF2B5EF4-FFF2-40B4-BE49-F238E27FC236}">
                  <a16:creationId xmlns:a16="http://schemas.microsoft.com/office/drawing/2014/main" id="{C22AA092-ADD9-BE46-A097-B64AE400A708}"/>
                </a:ext>
              </a:extLst>
            </p:cNvPr>
            <p:cNvSpPr/>
            <p:nvPr/>
          </p:nvSpPr>
          <p:spPr>
            <a:xfrm>
              <a:off x="6823711" y="4454703"/>
              <a:ext cx="103190" cy="16961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b="1">
                <a:solidFill>
                  <a:schemeClr val="bg1"/>
                </a:solidFill>
              </a:endParaRPr>
            </a:p>
          </p:txBody>
        </p:sp>
        <p:cxnSp>
          <p:nvCxnSpPr>
            <p:cNvPr id="6" name="Straight Arrow Connector 5">
              <a:extLst>
                <a:ext uri="{FF2B5EF4-FFF2-40B4-BE49-F238E27FC236}">
                  <a16:creationId xmlns:a16="http://schemas.microsoft.com/office/drawing/2014/main" id="{88526046-EAB3-F041-A530-28214AC2C2FA}"/>
                </a:ext>
              </a:extLst>
            </p:cNvPr>
            <p:cNvCxnSpPr>
              <a:cxnSpLocks/>
            </p:cNvCxnSpPr>
            <p:nvPr/>
          </p:nvCxnSpPr>
          <p:spPr>
            <a:xfrm>
              <a:off x="6823711" y="5552018"/>
              <a:ext cx="20013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CC2DD30-DC2B-E345-AA7B-C95598B43816}"/>
                </a:ext>
              </a:extLst>
            </p:cNvPr>
            <p:cNvCxnSpPr>
              <a:cxnSpLocks/>
            </p:cNvCxnSpPr>
            <p:nvPr/>
          </p:nvCxnSpPr>
          <p:spPr>
            <a:xfrm>
              <a:off x="6564630" y="4454480"/>
              <a:ext cx="0" cy="10975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3FB6F05-6EB0-3F4C-AB79-765E4851F874}"/>
                </a:ext>
              </a:extLst>
            </p:cNvPr>
            <p:cNvSpPr txBox="1"/>
            <p:nvPr/>
          </p:nvSpPr>
          <p:spPr>
            <a:xfrm>
              <a:off x="6564630" y="4382467"/>
              <a:ext cx="285750" cy="1169551"/>
            </a:xfrm>
            <a:prstGeom prst="rect">
              <a:avLst/>
            </a:prstGeom>
            <a:noFill/>
          </p:spPr>
          <p:txBody>
            <a:bodyPr wrap="square" rtlCol="0">
              <a:spAutoFit/>
            </a:bodyPr>
            <a:lstStyle/>
            <a:p>
              <a:r>
                <a:rPr lang="en-US" sz="1400"/>
                <a:t>1</a:t>
              </a:r>
            </a:p>
            <a:p>
              <a:r>
                <a:rPr lang="en-US" sz="1400"/>
                <a:t>2</a:t>
              </a:r>
            </a:p>
            <a:p>
              <a:r>
                <a:rPr lang="en-US" sz="1400"/>
                <a:t>3</a:t>
              </a:r>
            </a:p>
            <a:p>
              <a:r>
                <a:rPr lang="en-US" sz="1400"/>
                <a:t>4</a:t>
              </a:r>
            </a:p>
            <a:p>
              <a:r>
                <a:rPr lang="en-US" sz="1400"/>
                <a:t>5</a:t>
              </a:r>
            </a:p>
          </p:txBody>
        </p:sp>
        <p:sp>
          <p:nvSpPr>
            <p:cNvPr id="22" name="Rectangle 21">
              <a:extLst>
                <a:ext uri="{FF2B5EF4-FFF2-40B4-BE49-F238E27FC236}">
                  <a16:creationId xmlns:a16="http://schemas.microsoft.com/office/drawing/2014/main" id="{9EAFA4D4-2FA6-2848-87A1-40D5EC7D05A6}"/>
                </a:ext>
              </a:extLst>
            </p:cNvPr>
            <p:cNvSpPr/>
            <p:nvPr/>
          </p:nvSpPr>
          <p:spPr>
            <a:xfrm>
              <a:off x="6926900" y="4658567"/>
              <a:ext cx="456633" cy="169610"/>
            </a:xfrm>
            <a:prstGeom prst="rect">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b="1">
                <a:solidFill>
                  <a:schemeClr val="bg1"/>
                </a:solidFill>
              </a:endParaRPr>
            </a:p>
          </p:txBody>
        </p:sp>
        <p:sp>
          <p:nvSpPr>
            <p:cNvPr id="23" name="Rectangle 22">
              <a:extLst>
                <a:ext uri="{FF2B5EF4-FFF2-40B4-BE49-F238E27FC236}">
                  <a16:creationId xmlns:a16="http://schemas.microsoft.com/office/drawing/2014/main" id="{DEF7A3DA-048E-284D-966A-4F16F1240A97}"/>
                </a:ext>
              </a:extLst>
            </p:cNvPr>
            <p:cNvSpPr/>
            <p:nvPr/>
          </p:nvSpPr>
          <p:spPr>
            <a:xfrm>
              <a:off x="8135236" y="5096136"/>
              <a:ext cx="285750" cy="169613"/>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b="1">
                <a:solidFill>
                  <a:schemeClr val="bg1"/>
                </a:solidFill>
              </a:endParaRPr>
            </a:p>
          </p:txBody>
        </p:sp>
        <p:sp>
          <p:nvSpPr>
            <p:cNvPr id="24" name="Rectangle 23">
              <a:extLst>
                <a:ext uri="{FF2B5EF4-FFF2-40B4-BE49-F238E27FC236}">
                  <a16:creationId xmlns:a16="http://schemas.microsoft.com/office/drawing/2014/main" id="{610BA916-B9BF-9A48-9EBF-1D69EB9F5396}"/>
                </a:ext>
              </a:extLst>
            </p:cNvPr>
            <p:cNvSpPr/>
            <p:nvPr/>
          </p:nvSpPr>
          <p:spPr>
            <a:xfrm>
              <a:off x="8420986" y="5311968"/>
              <a:ext cx="285750" cy="169613"/>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b="1">
                <a:solidFill>
                  <a:schemeClr val="bg1"/>
                </a:solidFill>
              </a:endParaRPr>
            </a:p>
          </p:txBody>
        </p:sp>
        <p:sp>
          <p:nvSpPr>
            <p:cNvPr id="28" name="Rectangle 27">
              <a:extLst>
                <a:ext uri="{FF2B5EF4-FFF2-40B4-BE49-F238E27FC236}">
                  <a16:creationId xmlns:a16="http://schemas.microsoft.com/office/drawing/2014/main" id="{B31E51C6-095A-6C42-8F61-C76934908723}"/>
                </a:ext>
              </a:extLst>
            </p:cNvPr>
            <p:cNvSpPr/>
            <p:nvPr/>
          </p:nvSpPr>
          <p:spPr>
            <a:xfrm>
              <a:off x="8034085" y="4874164"/>
              <a:ext cx="103190" cy="16961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b="1">
                <a:solidFill>
                  <a:schemeClr val="bg1"/>
                </a:solidFill>
              </a:endParaRPr>
            </a:p>
          </p:txBody>
        </p:sp>
        <p:sp>
          <p:nvSpPr>
            <p:cNvPr id="29" name="Rectangle 28">
              <a:extLst>
                <a:ext uri="{FF2B5EF4-FFF2-40B4-BE49-F238E27FC236}">
                  <a16:creationId xmlns:a16="http://schemas.microsoft.com/office/drawing/2014/main" id="{31C5C489-64A8-8F45-8294-533AC830B419}"/>
                </a:ext>
              </a:extLst>
            </p:cNvPr>
            <p:cNvSpPr/>
            <p:nvPr/>
          </p:nvSpPr>
          <p:spPr>
            <a:xfrm>
              <a:off x="7218727" y="4658567"/>
              <a:ext cx="164805" cy="16961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b="1">
                <a:solidFill>
                  <a:schemeClr val="bg1"/>
                </a:solidFill>
              </a:endParaRPr>
            </a:p>
          </p:txBody>
        </p:sp>
        <p:sp>
          <p:nvSpPr>
            <p:cNvPr id="30" name="TextBox 29">
              <a:extLst>
                <a:ext uri="{FF2B5EF4-FFF2-40B4-BE49-F238E27FC236}">
                  <a16:creationId xmlns:a16="http://schemas.microsoft.com/office/drawing/2014/main" id="{B2138160-27E8-F042-8B13-4B1B7ACA1052}"/>
                </a:ext>
              </a:extLst>
            </p:cNvPr>
            <p:cNvSpPr txBox="1"/>
            <p:nvPr/>
          </p:nvSpPr>
          <p:spPr>
            <a:xfrm>
              <a:off x="6304337" y="4142369"/>
              <a:ext cx="525858" cy="307777"/>
            </a:xfrm>
            <a:prstGeom prst="rect">
              <a:avLst/>
            </a:prstGeom>
            <a:noFill/>
          </p:spPr>
          <p:txBody>
            <a:bodyPr wrap="square" rtlCol="0">
              <a:spAutoFit/>
            </a:bodyPr>
            <a:lstStyle/>
            <a:p>
              <a:pPr algn="ctr"/>
              <a:r>
                <a:rPr lang="en-US" sz="1400" err="1"/>
                <a:t>Insts</a:t>
              </a:r>
              <a:endParaRPr lang="en-US" sz="1400"/>
            </a:p>
          </p:txBody>
        </p:sp>
        <p:sp>
          <p:nvSpPr>
            <p:cNvPr id="31" name="TextBox 30">
              <a:extLst>
                <a:ext uri="{FF2B5EF4-FFF2-40B4-BE49-F238E27FC236}">
                  <a16:creationId xmlns:a16="http://schemas.microsoft.com/office/drawing/2014/main" id="{088FA0DD-89A6-2D41-B6C8-5191C9ECB290}"/>
                </a:ext>
              </a:extLst>
            </p:cNvPr>
            <p:cNvSpPr txBox="1"/>
            <p:nvPr/>
          </p:nvSpPr>
          <p:spPr>
            <a:xfrm>
              <a:off x="8514915" y="5553195"/>
              <a:ext cx="525858" cy="307777"/>
            </a:xfrm>
            <a:prstGeom prst="rect">
              <a:avLst/>
            </a:prstGeom>
            <a:noFill/>
          </p:spPr>
          <p:txBody>
            <a:bodyPr wrap="square" rtlCol="0">
              <a:spAutoFit/>
            </a:bodyPr>
            <a:lstStyle/>
            <a:p>
              <a:pPr algn="ctr"/>
              <a:r>
                <a:rPr lang="en-US" sz="1400"/>
                <a:t>time</a:t>
              </a:r>
            </a:p>
          </p:txBody>
        </p:sp>
        <p:sp>
          <p:nvSpPr>
            <p:cNvPr id="32" name="TextBox 31">
              <a:extLst>
                <a:ext uri="{FF2B5EF4-FFF2-40B4-BE49-F238E27FC236}">
                  <a16:creationId xmlns:a16="http://schemas.microsoft.com/office/drawing/2014/main" id="{EB1F14E9-9F00-D44C-99DC-4CF86582DB2F}"/>
                </a:ext>
              </a:extLst>
            </p:cNvPr>
            <p:cNvSpPr txBox="1"/>
            <p:nvPr/>
          </p:nvSpPr>
          <p:spPr>
            <a:xfrm>
              <a:off x="6823711" y="3987893"/>
              <a:ext cx="2001312" cy="307777"/>
            </a:xfrm>
            <a:prstGeom prst="rect">
              <a:avLst/>
            </a:prstGeom>
            <a:noFill/>
          </p:spPr>
          <p:txBody>
            <a:bodyPr wrap="square" rtlCol="0">
              <a:spAutoFit/>
            </a:bodyPr>
            <a:lstStyle/>
            <a:p>
              <a:pPr algn="ctr"/>
              <a:r>
                <a:rPr lang="en-US" sz="1400" b="1"/>
                <a:t>In-Order Core Execution</a:t>
              </a:r>
            </a:p>
          </p:txBody>
        </p:sp>
      </p:grpSp>
      <p:grpSp>
        <p:nvGrpSpPr>
          <p:cNvPr id="34" name="Group 33">
            <a:extLst>
              <a:ext uri="{FF2B5EF4-FFF2-40B4-BE49-F238E27FC236}">
                <a16:creationId xmlns:a16="http://schemas.microsoft.com/office/drawing/2014/main" id="{05A41DF6-273E-B743-A84A-A92D314BEB3F}"/>
              </a:ext>
            </a:extLst>
          </p:cNvPr>
          <p:cNvGrpSpPr/>
          <p:nvPr/>
        </p:nvGrpSpPr>
        <p:grpSpPr>
          <a:xfrm>
            <a:off x="9296765" y="2435473"/>
            <a:ext cx="2283688" cy="1851836"/>
            <a:chOff x="6332323" y="4007122"/>
            <a:chExt cx="2283688" cy="1851836"/>
          </a:xfrm>
        </p:grpSpPr>
        <p:sp>
          <p:nvSpPr>
            <p:cNvPr id="35" name="Rectangle 34">
              <a:extLst>
                <a:ext uri="{FF2B5EF4-FFF2-40B4-BE49-F238E27FC236}">
                  <a16:creationId xmlns:a16="http://schemas.microsoft.com/office/drawing/2014/main" id="{92F6A7E0-AA39-9F41-A969-2B46AB3264A1}"/>
                </a:ext>
              </a:extLst>
            </p:cNvPr>
            <p:cNvSpPr/>
            <p:nvPr/>
          </p:nvSpPr>
          <p:spPr>
            <a:xfrm>
              <a:off x="7021338" y="4880830"/>
              <a:ext cx="751702" cy="169610"/>
            </a:xfrm>
            <a:prstGeom prst="rect">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b="1">
                <a:solidFill>
                  <a:schemeClr val="bg1"/>
                </a:solidFill>
              </a:endParaRPr>
            </a:p>
          </p:txBody>
        </p:sp>
        <p:sp>
          <p:nvSpPr>
            <p:cNvPr id="36" name="Rectangle 35">
              <a:extLst>
                <a:ext uri="{FF2B5EF4-FFF2-40B4-BE49-F238E27FC236}">
                  <a16:creationId xmlns:a16="http://schemas.microsoft.com/office/drawing/2014/main" id="{315F56DF-2266-3A45-96A7-6BECAD529273}"/>
                </a:ext>
              </a:extLst>
            </p:cNvPr>
            <p:cNvSpPr/>
            <p:nvPr/>
          </p:nvSpPr>
          <p:spPr>
            <a:xfrm>
              <a:off x="6823711" y="4454703"/>
              <a:ext cx="103190" cy="16961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b="1">
                <a:solidFill>
                  <a:schemeClr val="bg1"/>
                </a:solidFill>
              </a:endParaRPr>
            </a:p>
          </p:txBody>
        </p:sp>
        <p:cxnSp>
          <p:nvCxnSpPr>
            <p:cNvPr id="37" name="Straight Arrow Connector 36">
              <a:extLst>
                <a:ext uri="{FF2B5EF4-FFF2-40B4-BE49-F238E27FC236}">
                  <a16:creationId xmlns:a16="http://schemas.microsoft.com/office/drawing/2014/main" id="{5E2053B9-8DD2-7144-ADFE-61D2E0983CE5}"/>
                </a:ext>
              </a:extLst>
            </p:cNvPr>
            <p:cNvCxnSpPr>
              <a:cxnSpLocks/>
            </p:cNvCxnSpPr>
            <p:nvPr/>
          </p:nvCxnSpPr>
          <p:spPr>
            <a:xfrm flipV="1">
              <a:off x="6823711" y="5548330"/>
              <a:ext cx="1057558" cy="36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2CDB684C-802E-6747-8014-2626C5526B2E}"/>
                </a:ext>
              </a:extLst>
            </p:cNvPr>
            <p:cNvSpPr/>
            <p:nvPr/>
          </p:nvSpPr>
          <p:spPr>
            <a:xfrm>
              <a:off x="6926901" y="4665230"/>
              <a:ext cx="456633" cy="169610"/>
            </a:xfrm>
            <a:prstGeom prst="rect">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b="1">
                <a:solidFill>
                  <a:schemeClr val="bg1"/>
                </a:solidFill>
              </a:endParaRPr>
            </a:p>
          </p:txBody>
        </p:sp>
        <p:sp>
          <p:nvSpPr>
            <p:cNvPr id="41" name="Rectangle 40">
              <a:extLst>
                <a:ext uri="{FF2B5EF4-FFF2-40B4-BE49-F238E27FC236}">
                  <a16:creationId xmlns:a16="http://schemas.microsoft.com/office/drawing/2014/main" id="{5C7232CB-186D-B94F-BF04-791D898B601D}"/>
                </a:ext>
              </a:extLst>
            </p:cNvPr>
            <p:cNvSpPr/>
            <p:nvPr/>
          </p:nvSpPr>
          <p:spPr>
            <a:xfrm>
              <a:off x="7397189" y="5102763"/>
              <a:ext cx="285750" cy="169613"/>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b="1">
                <a:solidFill>
                  <a:schemeClr val="bg1"/>
                </a:solidFill>
              </a:endParaRPr>
            </a:p>
          </p:txBody>
        </p:sp>
        <p:sp>
          <p:nvSpPr>
            <p:cNvPr id="42" name="Rectangle 41">
              <a:extLst>
                <a:ext uri="{FF2B5EF4-FFF2-40B4-BE49-F238E27FC236}">
                  <a16:creationId xmlns:a16="http://schemas.microsoft.com/office/drawing/2014/main" id="{A0DFC378-5E1B-9340-B639-BB903E23CD68}"/>
                </a:ext>
              </a:extLst>
            </p:cNvPr>
            <p:cNvSpPr/>
            <p:nvPr/>
          </p:nvSpPr>
          <p:spPr>
            <a:xfrm>
              <a:off x="7474167" y="5318874"/>
              <a:ext cx="285750" cy="169613"/>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b="1">
                <a:solidFill>
                  <a:schemeClr val="bg1"/>
                </a:solidFill>
              </a:endParaRPr>
            </a:p>
          </p:txBody>
        </p:sp>
        <p:sp>
          <p:nvSpPr>
            <p:cNvPr id="43" name="Rectangle 42">
              <a:extLst>
                <a:ext uri="{FF2B5EF4-FFF2-40B4-BE49-F238E27FC236}">
                  <a16:creationId xmlns:a16="http://schemas.microsoft.com/office/drawing/2014/main" id="{805CEE74-C8B0-1F4A-9221-97D48F9A81B8}"/>
                </a:ext>
              </a:extLst>
            </p:cNvPr>
            <p:cNvSpPr/>
            <p:nvPr/>
          </p:nvSpPr>
          <p:spPr>
            <a:xfrm>
              <a:off x="7666416" y="4880830"/>
              <a:ext cx="103190" cy="16961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b="1">
                <a:solidFill>
                  <a:schemeClr val="bg1"/>
                </a:solidFill>
              </a:endParaRPr>
            </a:p>
          </p:txBody>
        </p:sp>
        <p:sp>
          <p:nvSpPr>
            <p:cNvPr id="44" name="Rectangle 43">
              <a:extLst>
                <a:ext uri="{FF2B5EF4-FFF2-40B4-BE49-F238E27FC236}">
                  <a16:creationId xmlns:a16="http://schemas.microsoft.com/office/drawing/2014/main" id="{8EF0C194-4DED-1249-ABD1-BF239B838705}"/>
                </a:ext>
              </a:extLst>
            </p:cNvPr>
            <p:cNvSpPr/>
            <p:nvPr/>
          </p:nvSpPr>
          <p:spPr>
            <a:xfrm>
              <a:off x="7218728" y="4665230"/>
              <a:ext cx="164805" cy="16961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b="1">
                <a:solidFill>
                  <a:schemeClr val="bg1"/>
                </a:solidFill>
              </a:endParaRPr>
            </a:p>
          </p:txBody>
        </p:sp>
        <p:sp>
          <p:nvSpPr>
            <p:cNvPr id="46" name="TextBox 45">
              <a:extLst>
                <a:ext uri="{FF2B5EF4-FFF2-40B4-BE49-F238E27FC236}">
                  <a16:creationId xmlns:a16="http://schemas.microsoft.com/office/drawing/2014/main" id="{4D095BBE-9FC3-9D43-9CFE-06B22388092A}"/>
                </a:ext>
              </a:extLst>
            </p:cNvPr>
            <p:cNvSpPr txBox="1"/>
            <p:nvPr/>
          </p:nvSpPr>
          <p:spPr>
            <a:xfrm>
              <a:off x="7571979" y="5551181"/>
              <a:ext cx="525858" cy="307777"/>
            </a:xfrm>
            <a:prstGeom prst="rect">
              <a:avLst/>
            </a:prstGeom>
            <a:noFill/>
          </p:spPr>
          <p:txBody>
            <a:bodyPr wrap="square" rtlCol="0">
              <a:spAutoFit/>
            </a:bodyPr>
            <a:lstStyle/>
            <a:p>
              <a:pPr algn="ctr"/>
              <a:r>
                <a:rPr lang="en-US" sz="1400"/>
                <a:t>time</a:t>
              </a:r>
            </a:p>
          </p:txBody>
        </p:sp>
        <p:sp>
          <p:nvSpPr>
            <p:cNvPr id="47" name="TextBox 46">
              <a:extLst>
                <a:ext uri="{FF2B5EF4-FFF2-40B4-BE49-F238E27FC236}">
                  <a16:creationId xmlns:a16="http://schemas.microsoft.com/office/drawing/2014/main" id="{438421BA-6E81-4F42-9B77-8E1950817DB3}"/>
                </a:ext>
              </a:extLst>
            </p:cNvPr>
            <p:cNvSpPr txBox="1"/>
            <p:nvPr/>
          </p:nvSpPr>
          <p:spPr>
            <a:xfrm>
              <a:off x="6332323" y="4007122"/>
              <a:ext cx="2283688" cy="307777"/>
            </a:xfrm>
            <a:prstGeom prst="rect">
              <a:avLst/>
            </a:prstGeom>
            <a:noFill/>
          </p:spPr>
          <p:txBody>
            <a:bodyPr wrap="square" rtlCol="0">
              <a:spAutoFit/>
            </a:bodyPr>
            <a:lstStyle/>
            <a:p>
              <a:pPr algn="ctr"/>
              <a:r>
                <a:rPr lang="en-US" sz="1400" b="1"/>
                <a:t>Out-of-Order Core Execution</a:t>
              </a:r>
            </a:p>
          </p:txBody>
        </p:sp>
      </p:grpSp>
      <p:grpSp>
        <p:nvGrpSpPr>
          <p:cNvPr id="53" name="Group 52">
            <a:extLst>
              <a:ext uri="{FF2B5EF4-FFF2-40B4-BE49-F238E27FC236}">
                <a16:creationId xmlns:a16="http://schemas.microsoft.com/office/drawing/2014/main" id="{FBDC0CE7-6DE7-9A4E-B0B3-0B7229486603}"/>
              </a:ext>
            </a:extLst>
          </p:cNvPr>
          <p:cNvGrpSpPr/>
          <p:nvPr/>
        </p:nvGrpSpPr>
        <p:grpSpPr>
          <a:xfrm>
            <a:off x="7585085" y="1737692"/>
            <a:ext cx="3260626" cy="327521"/>
            <a:chOff x="8391179" y="1617540"/>
            <a:chExt cx="3086160" cy="327521"/>
          </a:xfrm>
        </p:grpSpPr>
        <p:sp>
          <p:nvSpPr>
            <p:cNvPr id="49" name="Rectangle 48">
              <a:extLst>
                <a:ext uri="{FF2B5EF4-FFF2-40B4-BE49-F238E27FC236}">
                  <a16:creationId xmlns:a16="http://schemas.microsoft.com/office/drawing/2014/main" id="{45825B30-BAAE-4042-A6C9-0BDA05DD7E3B}"/>
                </a:ext>
              </a:extLst>
            </p:cNvPr>
            <p:cNvSpPr/>
            <p:nvPr/>
          </p:nvSpPr>
          <p:spPr>
            <a:xfrm>
              <a:off x="8391179" y="1700659"/>
              <a:ext cx="103190" cy="16961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b="1">
                <a:solidFill>
                  <a:schemeClr val="bg1"/>
                </a:solidFill>
              </a:endParaRPr>
            </a:p>
          </p:txBody>
        </p:sp>
        <p:sp>
          <p:nvSpPr>
            <p:cNvPr id="50" name="Rectangle 49">
              <a:extLst>
                <a:ext uri="{FF2B5EF4-FFF2-40B4-BE49-F238E27FC236}">
                  <a16:creationId xmlns:a16="http://schemas.microsoft.com/office/drawing/2014/main" id="{58072010-6D87-E24F-BB1B-1148406D1E22}"/>
                </a:ext>
              </a:extLst>
            </p:cNvPr>
            <p:cNvSpPr/>
            <p:nvPr/>
          </p:nvSpPr>
          <p:spPr>
            <a:xfrm>
              <a:off x="9537551" y="1697103"/>
              <a:ext cx="645078" cy="180875"/>
            </a:xfrm>
            <a:prstGeom prst="rect">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b="1">
                <a:solidFill>
                  <a:schemeClr val="bg1"/>
                </a:solidFill>
              </a:endParaRPr>
            </a:p>
          </p:txBody>
        </p:sp>
        <p:sp>
          <p:nvSpPr>
            <p:cNvPr id="51" name="TextBox 50">
              <a:extLst>
                <a:ext uri="{FF2B5EF4-FFF2-40B4-BE49-F238E27FC236}">
                  <a16:creationId xmlns:a16="http://schemas.microsoft.com/office/drawing/2014/main" id="{0E33BB5F-2021-2E4E-93C2-9121A837DA2A}"/>
                </a:ext>
              </a:extLst>
            </p:cNvPr>
            <p:cNvSpPr txBox="1"/>
            <p:nvPr/>
          </p:nvSpPr>
          <p:spPr>
            <a:xfrm>
              <a:off x="8442774" y="1637284"/>
              <a:ext cx="926669" cy="307777"/>
            </a:xfrm>
            <a:prstGeom prst="rect">
              <a:avLst/>
            </a:prstGeom>
            <a:noFill/>
          </p:spPr>
          <p:txBody>
            <a:bodyPr wrap="square" rtlCol="0">
              <a:spAutoFit/>
            </a:bodyPr>
            <a:lstStyle/>
            <a:p>
              <a:pPr algn="ctr"/>
              <a:r>
                <a:rPr lang="en-US" sz="1400"/>
                <a:t>execution</a:t>
              </a:r>
            </a:p>
          </p:txBody>
        </p:sp>
        <p:sp>
          <p:nvSpPr>
            <p:cNvPr id="52" name="TextBox 51">
              <a:extLst>
                <a:ext uri="{FF2B5EF4-FFF2-40B4-BE49-F238E27FC236}">
                  <a16:creationId xmlns:a16="http://schemas.microsoft.com/office/drawing/2014/main" id="{FFD34C68-769D-8A43-9249-F87AAF3B1BF1}"/>
                </a:ext>
              </a:extLst>
            </p:cNvPr>
            <p:cNvSpPr txBox="1"/>
            <p:nvPr/>
          </p:nvSpPr>
          <p:spPr>
            <a:xfrm>
              <a:off x="10071501" y="1617540"/>
              <a:ext cx="1405838" cy="307777"/>
            </a:xfrm>
            <a:prstGeom prst="rect">
              <a:avLst/>
            </a:prstGeom>
            <a:noFill/>
          </p:spPr>
          <p:txBody>
            <a:bodyPr wrap="square" rtlCol="0">
              <a:spAutoFit/>
            </a:bodyPr>
            <a:lstStyle/>
            <a:p>
              <a:pPr algn="ctr"/>
              <a:r>
                <a:rPr lang="en-US" sz="1400"/>
                <a:t>memory access</a:t>
              </a:r>
            </a:p>
          </p:txBody>
        </p:sp>
      </p:grpSp>
      <p:grpSp>
        <p:nvGrpSpPr>
          <p:cNvPr id="54" name="Group 53">
            <a:extLst>
              <a:ext uri="{FF2B5EF4-FFF2-40B4-BE49-F238E27FC236}">
                <a16:creationId xmlns:a16="http://schemas.microsoft.com/office/drawing/2014/main" id="{758FF730-E6FA-C944-9945-190F873426D2}"/>
              </a:ext>
            </a:extLst>
          </p:cNvPr>
          <p:cNvGrpSpPr/>
          <p:nvPr/>
        </p:nvGrpSpPr>
        <p:grpSpPr>
          <a:xfrm>
            <a:off x="6334821" y="4482417"/>
            <a:ext cx="2736436" cy="1873079"/>
            <a:chOff x="6304337" y="3987893"/>
            <a:chExt cx="2736436" cy="1873079"/>
          </a:xfrm>
        </p:grpSpPr>
        <p:sp>
          <p:nvSpPr>
            <p:cNvPr id="55" name="Rectangle 54">
              <a:extLst>
                <a:ext uri="{FF2B5EF4-FFF2-40B4-BE49-F238E27FC236}">
                  <a16:creationId xmlns:a16="http://schemas.microsoft.com/office/drawing/2014/main" id="{1AD095F5-A5F3-8746-B246-74A00479DF14}"/>
                </a:ext>
              </a:extLst>
            </p:cNvPr>
            <p:cNvSpPr/>
            <p:nvPr/>
          </p:nvSpPr>
          <p:spPr>
            <a:xfrm>
              <a:off x="7383534" y="4880307"/>
              <a:ext cx="751702" cy="169610"/>
            </a:xfrm>
            <a:prstGeom prst="rect">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b="1">
                <a:solidFill>
                  <a:schemeClr val="bg1"/>
                </a:solidFill>
              </a:endParaRPr>
            </a:p>
          </p:txBody>
        </p:sp>
        <p:sp>
          <p:nvSpPr>
            <p:cNvPr id="56" name="Rectangle 55">
              <a:extLst>
                <a:ext uri="{FF2B5EF4-FFF2-40B4-BE49-F238E27FC236}">
                  <a16:creationId xmlns:a16="http://schemas.microsoft.com/office/drawing/2014/main" id="{119D3616-B97D-364B-835A-4109AFDD76B8}"/>
                </a:ext>
              </a:extLst>
            </p:cNvPr>
            <p:cNvSpPr/>
            <p:nvPr/>
          </p:nvSpPr>
          <p:spPr>
            <a:xfrm>
              <a:off x="6823711" y="4454703"/>
              <a:ext cx="103190" cy="16961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b="1">
                <a:solidFill>
                  <a:schemeClr val="bg1"/>
                </a:solidFill>
              </a:endParaRPr>
            </a:p>
          </p:txBody>
        </p:sp>
        <p:cxnSp>
          <p:nvCxnSpPr>
            <p:cNvPr id="57" name="Straight Arrow Connector 56">
              <a:extLst>
                <a:ext uri="{FF2B5EF4-FFF2-40B4-BE49-F238E27FC236}">
                  <a16:creationId xmlns:a16="http://schemas.microsoft.com/office/drawing/2014/main" id="{DE33DAEE-83F6-764D-9385-8534AD95CBD5}"/>
                </a:ext>
              </a:extLst>
            </p:cNvPr>
            <p:cNvCxnSpPr>
              <a:cxnSpLocks/>
            </p:cNvCxnSpPr>
            <p:nvPr/>
          </p:nvCxnSpPr>
          <p:spPr>
            <a:xfrm>
              <a:off x="6823711" y="5552018"/>
              <a:ext cx="20013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BA255F1-5C45-A347-8699-662BE0EDEF21}"/>
                </a:ext>
              </a:extLst>
            </p:cNvPr>
            <p:cNvCxnSpPr>
              <a:cxnSpLocks/>
            </p:cNvCxnSpPr>
            <p:nvPr/>
          </p:nvCxnSpPr>
          <p:spPr>
            <a:xfrm>
              <a:off x="6564630" y="4454480"/>
              <a:ext cx="0" cy="10975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F8BB803-A9B3-F94F-B244-BB225C830EEA}"/>
                </a:ext>
              </a:extLst>
            </p:cNvPr>
            <p:cNvSpPr txBox="1"/>
            <p:nvPr/>
          </p:nvSpPr>
          <p:spPr>
            <a:xfrm>
              <a:off x="6564630" y="4382467"/>
              <a:ext cx="285750" cy="1169551"/>
            </a:xfrm>
            <a:prstGeom prst="rect">
              <a:avLst/>
            </a:prstGeom>
            <a:noFill/>
          </p:spPr>
          <p:txBody>
            <a:bodyPr wrap="square" rtlCol="0">
              <a:spAutoFit/>
            </a:bodyPr>
            <a:lstStyle/>
            <a:p>
              <a:r>
                <a:rPr lang="en-US" sz="1400"/>
                <a:t>1</a:t>
              </a:r>
            </a:p>
            <a:p>
              <a:r>
                <a:rPr lang="en-US" sz="1400"/>
                <a:t>2</a:t>
              </a:r>
            </a:p>
            <a:p>
              <a:r>
                <a:rPr lang="en-US" sz="1400"/>
                <a:t>3</a:t>
              </a:r>
            </a:p>
            <a:p>
              <a:r>
                <a:rPr lang="en-US" sz="1400"/>
                <a:t>4</a:t>
              </a:r>
            </a:p>
            <a:p>
              <a:r>
                <a:rPr lang="en-US" sz="1400"/>
                <a:t>5</a:t>
              </a:r>
            </a:p>
          </p:txBody>
        </p:sp>
        <p:sp>
          <p:nvSpPr>
            <p:cNvPr id="60" name="Rectangle 59">
              <a:extLst>
                <a:ext uri="{FF2B5EF4-FFF2-40B4-BE49-F238E27FC236}">
                  <a16:creationId xmlns:a16="http://schemas.microsoft.com/office/drawing/2014/main" id="{DD74EF3C-4C89-BE44-ABE9-877AE40FD576}"/>
                </a:ext>
              </a:extLst>
            </p:cNvPr>
            <p:cNvSpPr/>
            <p:nvPr/>
          </p:nvSpPr>
          <p:spPr>
            <a:xfrm>
              <a:off x="6926901" y="4676443"/>
              <a:ext cx="456633" cy="169610"/>
            </a:xfrm>
            <a:prstGeom prst="rect">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b="1">
                <a:solidFill>
                  <a:schemeClr val="bg1"/>
                </a:solidFill>
              </a:endParaRPr>
            </a:p>
          </p:txBody>
        </p:sp>
        <p:sp>
          <p:nvSpPr>
            <p:cNvPr id="61" name="Rectangle 60">
              <a:extLst>
                <a:ext uri="{FF2B5EF4-FFF2-40B4-BE49-F238E27FC236}">
                  <a16:creationId xmlns:a16="http://schemas.microsoft.com/office/drawing/2014/main" id="{AD2EB8BD-B21F-B346-8BD7-4936D396AAB9}"/>
                </a:ext>
              </a:extLst>
            </p:cNvPr>
            <p:cNvSpPr/>
            <p:nvPr/>
          </p:nvSpPr>
          <p:spPr>
            <a:xfrm>
              <a:off x="8135236" y="5096136"/>
              <a:ext cx="285750" cy="169613"/>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b="1">
                <a:solidFill>
                  <a:schemeClr val="bg1"/>
                </a:solidFill>
              </a:endParaRPr>
            </a:p>
          </p:txBody>
        </p:sp>
        <p:sp>
          <p:nvSpPr>
            <p:cNvPr id="62" name="Rectangle 61">
              <a:extLst>
                <a:ext uri="{FF2B5EF4-FFF2-40B4-BE49-F238E27FC236}">
                  <a16:creationId xmlns:a16="http://schemas.microsoft.com/office/drawing/2014/main" id="{A0EDA5E1-BE4E-2149-B6BF-8AE804005BED}"/>
                </a:ext>
              </a:extLst>
            </p:cNvPr>
            <p:cNvSpPr/>
            <p:nvPr/>
          </p:nvSpPr>
          <p:spPr>
            <a:xfrm>
              <a:off x="8420986" y="5311968"/>
              <a:ext cx="285750" cy="169613"/>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b="1">
                <a:solidFill>
                  <a:schemeClr val="bg1"/>
                </a:solidFill>
              </a:endParaRPr>
            </a:p>
          </p:txBody>
        </p:sp>
        <p:sp>
          <p:nvSpPr>
            <p:cNvPr id="63" name="Rectangle 62">
              <a:extLst>
                <a:ext uri="{FF2B5EF4-FFF2-40B4-BE49-F238E27FC236}">
                  <a16:creationId xmlns:a16="http://schemas.microsoft.com/office/drawing/2014/main" id="{7ED3631A-0BCB-8C44-879D-9F42B05AC55A}"/>
                </a:ext>
              </a:extLst>
            </p:cNvPr>
            <p:cNvSpPr/>
            <p:nvPr/>
          </p:nvSpPr>
          <p:spPr>
            <a:xfrm>
              <a:off x="8028612" y="4880307"/>
              <a:ext cx="103190" cy="16961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b="1">
                <a:solidFill>
                  <a:schemeClr val="bg1"/>
                </a:solidFill>
              </a:endParaRPr>
            </a:p>
          </p:txBody>
        </p:sp>
        <p:sp>
          <p:nvSpPr>
            <p:cNvPr id="64" name="Rectangle 63">
              <a:extLst>
                <a:ext uri="{FF2B5EF4-FFF2-40B4-BE49-F238E27FC236}">
                  <a16:creationId xmlns:a16="http://schemas.microsoft.com/office/drawing/2014/main" id="{12459008-E1BD-AB43-89A6-A5C014C19160}"/>
                </a:ext>
              </a:extLst>
            </p:cNvPr>
            <p:cNvSpPr/>
            <p:nvPr/>
          </p:nvSpPr>
          <p:spPr>
            <a:xfrm>
              <a:off x="7218728" y="4676443"/>
              <a:ext cx="164805" cy="16961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b="1">
                <a:solidFill>
                  <a:schemeClr val="bg1"/>
                </a:solidFill>
              </a:endParaRPr>
            </a:p>
          </p:txBody>
        </p:sp>
        <p:sp>
          <p:nvSpPr>
            <p:cNvPr id="65" name="TextBox 64">
              <a:extLst>
                <a:ext uri="{FF2B5EF4-FFF2-40B4-BE49-F238E27FC236}">
                  <a16:creationId xmlns:a16="http://schemas.microsoft.com/office/drawing/2014/main" id="{2B4528D9-DC30-7C49-9B1A-EFEBBD234B25}"/>
                </a:ext>
              </a:extLst>
            </p:cNvPr>
            <p:cNvSpPr txBox="1"/>
            <p:nvPr/>
          </p:nvSpPr>
          <p:spPr>
            <a:xfrm>
              <a:off x="6304337" y="4142369"/>
              <a:ext cx="525858" cy="307777"/>
            </a:xfrm>
            <a:prstGeom prst="rect">
              <a:avLst/>
            </a:prstGeom>
            <a:noFill/>
          </p:spPr>
          <p:txBody>
            <a:bodyPr wrap="square" rtlCol="0">
              <a:spAutoFit/>
            </a:bodyPr>
            <a:lstStyle/>
            <a:p>
              <a:pPr algn="ctr"/>
              <a:r>
                <a:rPr lang="en-US" sz="1400" err="1"/>
                <a:t>Insts</a:t>
              </a:r>
              <a:endParaRPr lang="en-US" sz="1400"/>
            </a:p>
          </p:txBody>
        </p:sp>
        <p:sp>
          <p:nvSpPr>
            <p:cNvPr id="66" name="TextBox 65">
              <a:extLst>
                <a:ext uri="{FF2B5EF4-FFF2-40B4-BE49-F238E27FC236}">
                  <a16:creationId xmlns:a16="http://schemas.microsoft.com/office/drawing/2014/main" id="{68A455FE-9F76-5745-92C9-810179D46220}"/>
                </a:ext>
              </a:extLst>
            </p:cNvPr>
            <p:cNvSpPr txBox="1"/>
            <p:nvPr/>
          </p:nvSpPr>
          <p:spPr>
            <a:xfrm>
              <a:off x="8514915" y="5553195"/>
              <a:ext cx="525858" cy="307777"/>
            </a:xfrm>
            <a:prstGeom prst="rect">
              <a:avLst/>
            </a:prstGeom>
            <a:noFill/>
          </p:spPr>
          <p:txBody>
            <a:bodyPr wrap="square" rtlCol="0">
              <a:spAutoFit/>
            </a:bodyPr>
            <a:lstStyle/>
            <a:p>
              <a:pPr algn="ctr"/>
              <a:r>
                <a:rPr lang="en-US" sz="1400"/>
                <a:t>time</a:t>
              </a:r>
            </a:p>
          </p:txBody>
        </p:sp>
        <p:sp>
          <p:nvSpPr>
            <p:cNvPr id="67" name="TextBox 66">
              <a:extLst>
                <a:ext uri="{FF2B5EF4-FFF2-40B4-BE49-F238E27FC236}">
                  <a16:creationId xmlns:a16="http://schemas.microsoft.com/office/drawing/2014/main" id="{E020EA6C-B732-A548-94EE-48CE36421A65}"/>
                </a:ext>
              </a:extLst>
            </p:cNvPr>
            <p:cNvSpPr txBox="1"/>
            <p:nvPr/>
          </p:nvSpPr>
          <p:spPr>
            <a:xfrm>
              <a:off x="6823711" y="3987893"/>
              <a:ext cx="2001312" cy="307777"/>
            </a:xfrm>
            <a:prstGeom prst="rect">
              <a:avLst/>
            </a:prstGeom>
            <a:noFill/>
          </p:spPr>
          <p:txBody>
            <a:bodyPr wrap="square" rtlCol="0">
              <a:spAutoFit/>
            </a:bodyPr>
            <a:lstStyle/>
            <a:p>
              <a:pPr algn="ctr"/>
              <a:r>
                <a:rPr lang="en-US" sz="1400" b="1"/>
                <a:t>In-Order Core Execution</a:t>
              </a:r>
            </a:p>
          </p:txBody>
        </p:sp>
      </p:grpSp>
      <p:grpSp>
        <p:nvGrpSpPr>
          <p:cNvPr id="68" name="Group 67">
            <a:extLst>
              <a:ext uri="{FF2B5EF4-FFF2-40B4-BE49-F238E27FC236}">
                <a16:creationId xmlns:a16="http://schemas.microsoft.com/office/drawing/2014/main" id="{97FA9907-BDE9-014F-B1CA-E5A637BD8ED2}"/>
              </a:ext>
            </a:extLst>
          </p:cNvPr>
          <p:cNvGrpSpPr/>
          <p:nvPr/>
        </p:nvGrpSpPr>
        <p:grpSpPr>
          <a:xfrm>
            <a:off x="9296765" y="4469878"/>
            <a:ext cx="2422210" cy="1895370"/>
            <a:chOff x="6331842" y="3976654"/>
            <a:chExt cx="2422210" cy="1895370"/>
          </a:xfrm>
        </p:grpSpPr>
        <p:sp>
          <p:nvSpPr>
            <p:cNvPr id="69" name="Rectangle 68">
              <a:extLst>
                <a:ext uri="{FF2B5EF4-FFF2-40B4-BE49-F238E27FC236}">
                  <a16:creationId xmlns:a16="http://schemas.microsoft.com/office/drawing/2014/main" id="{FEB435C3-7FE0-EC47-90DD-78F543F625B6}"/>
                </a:ext>
              </a:extLst>
            </p:cNvPr>
            <p:cNvSpPr/>
            <p:nvPr/>
          </p:nvSpPr>
          <p:spPr>
            <a:xfrm>
              <a:off x="7383533" y="4871785"/>
              <a:ext cx="751702" cy="169610"/>
            </a:xfrm>
            <a:prstGeom prst="rect">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b="1">
                <a:solidFill>
                  <a:schemeClr val="bg1"/>
                </a:solidFill>
              </a:endParaRPr>
            </a:p>
          </p:txBody>
        </p:sp>
        <p:sp>
          <p:nvSpPr>
            <p:cNvPr id="70" name="Rectangle 69">
              <a:extLst>
                <a:ext uri="{FF2B5EF4-FFF2-40B4-BE49-F238E27FC236}">
                  <a16:creationId xmlns:a16="http://schemas.microsoft.com/office/drawing/2014/main" id="{A614832C-1D20-9946-B59C-552293D2483A}"/>
                </a:ext>
              </a:extLst>
            </p:cNvPr>
            <p:cNvSpPr/>
            <p:nvPr/>
          </p:nvSpPr>
          <p:spPr>
            <a:xfrm>
              <a:off x="6823711" y="4454703"/>
              <a:ext cx="103190" cy="16961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b="1">
                <a:solidFill>
                  <a:schemeClr val="bg1"/>
                </a:solidFill>
              </a:endParaRPr>
            </a:p>
          </p:txBody>
        </p:sp>
        <p:cxnSp>
          <p:nvCxnSpPr>
            <p:cNvPr id="71" name="Straight Arrow Connector 70">
              <a:extLst>
                <a:ext uri="{FF2B5EF4-FFF2-40B4-BE49-F238E27FC236}">
                  <a16:creationId xmlns:a16="http://schemas.microsoft.com/office/drawing/2014/main" id="{C46ED2D4-D705-FC40-B320-1BACD567B6EC}"/>
                </a:ext>
              </a:extLst>
            </p:cNvPr>
            <p:cNvCxnSpPr>
              <a:cxnSpLocks/>
            </p:cNvCxnSpPr>
            <p:nvPr/>
          </p:nvCxnSpPr>
          <p:spPr>
            <a:xfrm flipV="1">
              <a:off x="6823711" y="5552018"/>
              <a:ext cx="173310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76E327DB-EFF3-584C-ACAE-C9481483BCE2}"/>
                </a:ext>
              </a:extLst>
            </p:cNvPr>
            <p:cNvSpPr/>
            <p:nvPr/>
          </p:nvSpPr>
          <p:spPr>
            <a:xfrm>
              <a:off x="6926901" y="4667503"/>
              <a:ext cx="456633" cy="169610"/>
            </a:xfrm>
            <a:prstGeom prst="rect">
              <a:avLst/>
            </a:prstGeom>
            <a:solidFill>
              <a:srgbClr val="FFC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b="1">
                <a:solidFill>
                  <a:schemeClr val="bg1"/>
                </a:solidFill>
              </a:endParaRPr>
            </a:p>
          </p:txBody>
        </p:sp>
        <p:sp>
          <p:nvSpPr>
            <p:cNvPr id="73" name="Rectangle 72">
              <a:extLst>
                <a:ext uri="{FF2B5EF4-FFF2-40B4-BE49-F238E27FC236}">
                  <a16:creationId xmlns:a16="http://schemas.microsoft.com/office/drawing/2014/main" id="{ADAAB0F1-AD97-964A-8733-000D0CC8978F}"/>
                </a:ext>
              </a:extLst>
            </p:cNvPr>
            <p:cNvSpPr/>
            <p:nvPr/>
          </p:nvSpPr>
          <p:spPr>
            <a:xfrm>
              <a:off x="8131801" y="5088713"/>
              <a:ext cx="285750" cy="169613"/>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b="1">
                <a:solidFill>
                  <a:schemeClr val="bg1"/>
                </a:solidFill>
              </a:endParaRPr>
            </a:p>
          </p:txBody>
        </p:sp>
        <p:sp>
          <p:nvSpPr>
            <p:cNvPr id="74" name="Rectangle 73">
              <a:extLst>
                <a:ext uri="{FF2B5EF4-FFF2-40B4-BE49-F238E27FC236}">
                  <a16:creationId xmlns:a16="http://schemas.microsoft.com/office/drawing/2014/main" id="{81C464E2-9D4A-F84C-B5EA-044353A278B7}"/>
                </a:ext>
              </a:extLst>
            </p:cNvPr>
            <p:cNvSpPr/>
            <p:nvPr/>
          </p:nvSpPr>
          <p:spPr>
            <a:xfrm>
              <a:off x="7380666" y="5302413"/>
              <a:ext cx="285750" cy="169613"/>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b="1">
                <a:solidFill>
                  <a:schemeClr val="bg1"/>
                </a:solidFill>
              </a:endParaRPr>
            </a:p>
          </p:txBody>
        </p:sp>
        <p:sp>
          <p:nvSpPr>
            <p:cNvPr id="75" name="Rectangle 74">
              <a:extLst>
                <a:ext uri="{FF2B5EF4-FFF2-40B4-BE49-F238E27FC236}">
                  <a16:creationId xmlns:a16="http://schemas.microsoft.com/office/drawing/2014/main" id="{868A541B-3FEA-914A-9912-634B6EA59F85}"/>
                </a:ext>
              </a:extLst>
            </p:cNvPr>
            <p:cNvSpPr/>
            <p:nvPr/>
          </p:nvSpPr>
          <p:spPr>
            <a:xfrm>
              <a:off x="8028611" y="4871785"/>
              <a:ext cx="103190" cy="16961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b="1">
                <a:solidFill>
                  <a:schemeClr val="bg1"/>
                </a:solidFill>
              </a:endParaRPr>
            </a:p>
          </p:txBody>
        </p:sp>
        <p:sp>
          <p:nvSpPr>
            <p:cNvPr id="76" name="Rectangle 75">
              <a:extLst>
                <a:ext uri="{FF2B5EF4-FFF2-40B4-BE49-F238E27FC236}">
                  <a16:creationId xmlns:a16="http://schemas.microsoft.com/office/drawing/2014/main" id="{819E2439-441F-A04B-A5D2-8F8810FD20E3}"/>
                </a:ext>
              </a:extLst>
            </p:cNvPr>
            <p:cNvSpPr/>
            <p:nvPr/>
          </p:nvSpPr>
          <p:spPr>
            <a:xfrm>
              <a:off x="7218728" y="4667503"/>
              <a:ext cx="164805" cy="16961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b="1">
                <a:solidFill>
                  <a:schemeClr val="bg1"/>
                </a:solidFill>
              </a:endParaRPr>
            </a:p>
          </p:txBody>
        </p:sp>
        <p:sp>
          <p:nvSpPr>
            <p:cNvPr id="77" name="TextBox 76">
              <a:extLst>
                <a:ext uri="{FF2B5EF4-FFF2-40B4-BE49-F238E27FC236}">
                  <a16:creationId xmlns:a16="http://schemas.microsoft.com/office/drawing/2014/main" id="{1F94ADBF-25A5-0F4F-96B6-7EE602DF5115}"/>
                </a:ext>
              </a:extLst>
            </p:cNvPr>
            <p:cNvSpPr txBox="1"/>
            <p:nvPr/>
          </p:nvSpPr>
          <p:spPr>
            <a:xfrm>
              <a:off x="8228194" y="5564247"/>
              <a:ext cx="525858" cy="307777"/>
            </a:xfrm>
            <a:prstGeom prst="rect">
              <a:avLst/>
            </a:prstGeom>
            <a:noFill/>
          </p:spPr>
          <p:txBody>
            <a:bodyPr wrap="square" rtlCol="0">
              <a:spAutoFit/>
            </a:bodyPr>
            <a:lstStyle/>
            <a:p>
              <a:pPr algn="ctr"/>
              <a:r>
                <a:rPr lang="en-US" sz="1400"/>
                <a:t>time</a:t>
              </a:r>
            </a:p>
          </p:txBody>
        </p:sp>
        <p:sp>
          <p:nvSpPr>
            <p:cNvPr id="78" name="TextBox 77">
              <a:extLst>
                <a:ext uri="{FF2B5EF4-FFF2-40B4-BE49-F238E27FC236}">
                  <a16:creationId xmlns:a16="http://schemas.microsoft.com/office/drawing/2014/main" id="{2DE09A23-D04E-4845-BBF1-EB987DA0F941}"/>
                </a:ext>
              </a:extLst>
            </p:cNvPr>
            <p:cNvSpPr txBox="1"/>
            <p:nvPr/>
          </p:nvSpPr>
          <p:spPr>
            <a:xfrm>
              <a:off x="6331842" y="3976654"/>
              <a:ext cx="2283688" cy="307777"/>
            </a:xfrm>
            <a:prstGeom prst="rect">
              <a:avLst/>
            </a:prstGeom>
            <a:noFill/>
          </p:spPr>
          <p:txBody>
            <a:bodyPr wrap="square" rtlCol="0">
              <a:spAutoFit/>
            </a:bodyPr>
            <a:lstStyle/>
            <a:p>
              <a:pPr algn="ctr"/>
              <a:r>
                <a:rPr lang="en-US" sz="1400" b="1"/>
                <a:t>Out-of-Order Core Execution</a:t>
              </a:r>
            </a:p>
          </p:txBody>
        </p:sp>
      </p:grpSp>
      <p:cxnSp>
        <p:nvCxnSpPr>
          <p:cNvPr id="82" name="Straight Arrow Connector 81">
            <a:extLst>
              <a:ext uri="{FF2B5EF4-FFF2-40B4-BE49-F238E27FC236}">
                <a16:creationId xmlns:a16="http://schemas.microsoft.com/office/drawing/2014/main" id="{E8CFA0B4-FD70-F146-B7AA-F079EF247B82}"/>
              </a:ext>
            </a:extLst>
          </p:cNvPr>
          <p:cNvCxnSpPr>
            <a:cxnSpLocks/>
            <a:stCxn id="76" idx="3"/>
            <a:endCxn id="69" idx="0"/>
          </p:cNvCxnSpPr>
          <p:nvPr/>
        </p:nvCxnSpPr>
        <p:spPr>
          <a:xfrm>
            <a:off x="10348456" y="5245532"/>
            <a:ext cx="375851" cy="11947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7C8D02D-C8BA-AD42-8F62-B11D096223D7}"/>
              </a:ext>
            </a:extLst>
          </p:cNvPr>
          <p:cNvCxnSpPr>
            <a:cxnSpLocks/>
            <a:stCxn id="75" idx="3"/>
            <a:endCxn id="73" idx="0"/>
          </p:cNvCxnSpPr>
          <p:nvPr/>
        </p:nvCxnSpPr>
        <p:spPr>
          <a:xfrm>
            <a:off x="11096724" y="5449814"/>
            <a:ext cx="142875" cy="13212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5D877AF-2E54-9942-9103-0AF905D2E8C5}"/>
              </a:ext>
            </a:extLst>
          </p:cNvPr>
          <p:cNvSpPr txBox="1"/>
          <p:nvPr/>
        </p:nvSpPr>
        <p:spPr>
          <a:xfrm>
            <a:off x="10453476" y="4807225"/>
            <a:ext cx="1308732" cy="523220"/>
          </a:xfrm>
          <a:prstGeom prst="rect">
            <a:avLst/>
          </a:prstGeom>
          <a:noFill/>
          <a:ln w="31750">
            <a:noFill/>
          </a:ln>
        </p:spPr>
        <p:txBody>
          <a:bodyPr wrap="square" rtlCol="0">
            <a:spAutoFit/>
          </a:bodyPr>
          <a:lstStyle/>
          <a:p>
            <a:pPr algn="ctr"/>
            <a:r>
              <a:rPr lang="en-US" sz="1400">
                <a:solidFill>
                  <a:srgbClr val="FF0000"/>
                </a:solidFill>
              </a:rPr>
              <a:t>Memory access dependencies</a:t>
            </a:r>
          </a:p>
        </p:txBody>
      </p:sp>
      <p:sp>
        <p:nvSpPr>
          <p:cNvPr id="79" name="Rectangle 78">
            <a:extLst>
              <a:ext uri="{FF2B5EF4-FFF2-40B4-BE49-F238E27FC236}">
                <a16:creationId xmlns:a16="http://schemas.microsoft.com/office/drawing/2014/main" id="{73A8B8FD-F8BE-7245-823F-93F72B68734B}"/>
              </a:ext>
            </a:extLst>
          </p:cNvPr>
          <p:cNvSpPr/>
          <p:nvPr/>
        </p:nvSpPr>
        <p:spPr>
          <a:xfrm>
            <a:off x="425241" y="6468794"/>
            <a:ext cx="9318213" cy="307777"/>
          </a:xfrm>
          <a:prstGeom prst="rect">
            <a:avLst/>
          </a:prstGeom>
        </p:spPr>
        <p:txBody>
          <a:bodyPr wrap="square" lIns="45720" rIns="45720">
            <a:spAutoFit/>
          </a:bodyPr>
          <a:lstStyle/>
          <a:p>
            <a:r>
              <a:rPr lang="en-US" sz="1400"/>
              <a:t>1. Ainsworth and Jones. </a:t>
            </a:r>
            <a:r>
              <a:rPr lang="en-US" sz="1400" i="1"/>
              <a:t>ASPLOS</a:t>
            </a:r>
            <a:r>
              <a:rPr lang="en-US" sz="1400"/>
              <a:t> ‘18.          2. </a:t>
            </a:r>
            <a:r>
              <a:rPr lang="en-US" sz="1400" err="1"/>
              <a:t>Basak</a:t>
            </a:r>
            <a:r>
              <a:rPr lang="en-US" sz="1400"/>
              <a:t> et al. </a:t>
            </a:r>
            <a:r>
              <a:rPr lang="en-US" sz="1400" i="1"/>
              <a:t>HPCA</a:t>
            </a:r>
            <a:r>
              <a:rPr lang="en-US" sz="1400"/>
              <a:t> ‘19.             3.Ahn et al. </a:t>
            </a:r>
            <a:r>
              <a:rPr lang="en-US" sz="1400" i="1"/>
              <a:t>ISCA</a:t>
            </a:r>
            <a:r>
              <a:rPr lang="en-US" sz="1400"/>
              <a:t> ‘15.</a:t>
            </a:r>
          </a:p>
        </p:txBody>
      </p:sp>
      <p:cxnSp>
        <p:nvCxnSpPr>
          <p:cNvPr id="80" name="Straight Connector 79">
            <a:extLst>
              <a:ext uri="{FF2B5EF4-FFF2-40B4-BE49-F238E27FC236}">
                <a16:creationId xmlns:a16="http://schemas.microsoft.com/office/drawing/2014/main" id="{174E60BB-E58C-8F42-8819-2BDEF8470148}"/>
              </a:ext>
            </a:extLst>
          </p:cNvPr>
          <p:cNvCxnSpPr>
            <a:cxnSpLocks/>
          </p:cNvCxnSpPr>
          <p:nvPr/>
        </p:nvCxnSpPr>
        <p:spPr>
          <a:xfrm>
            <a:off x="568411" y="1112104"/>
            <a:ext cx="10952686" cy="0"/>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52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B669C2F-909F-D042-B350-24342B65DB99}"/>
              </a:ext>
            </a:extLst>
          </p:cNvPr>
          <p:cNvPicPr>
            <a:picLocks noChangeAspect="1"/>
          </p:cNvPicPr>
          <p:nvPr/>
        </p:nvPicPr>
        <p:blipFill>
          <a:blip r:embed="rId3"/>
          <a:stretch>
            <a:fillRect/>
          </a:stretch>
        </p:blipFill>
        <p:spPr>
          <a:xfrm>
            <a:off x="8678094" y="1690688"/>
            <a:ext cx="2675706" cy="4313297"/>
          </a:xfrm>
          <a:prstGeom prst="rect">
            <a:avLst/>
          </a:prstGeom>
        </p:spPr>
      </p:pic>
      <p:sp>
        <p:nvSpPr>
          <p:cNvPr id="2" name="Title 1">
            <a:extLst>
              <a:ext uri="{FF2B5EF4-FFF2-40B4-BE49-F238E27FC236}">
                <a16:creationId xmlns:a16="http://schemas.microsoft.com/office/drawing/2014/main" id="{E9080975-6A52-2D4A-A051-A9F69620366E}"/>
              </a:ext>
            </a:extLst>
          </p:cNvPr>
          <p:cNvSpPr>
            <a:spLocks noGrp="1"/>
          </p:cNvSpPr>
          <p:nvPr>
            <p:ph type="title"/>
          </p:nvPr>
        </p:nvSpPr>
        <p:spPr>
          <a:xfrm>
            <a:off x="568411" y="56632"/>
            <a:ext cx="10515600" cy="1325563"/>
          </a:xfrm>
        </p:spPr>
        <p:txBody>
          <a:bodyPr/>
          <a:lstStyle/>
          <a:p>
            <a:r>
              <a:rPr lang="en-US"/>
              <a:t>Prior Work on Graph Processing</a:t>
            </a:r>
          </a:p>
        </p:txBody>
      </p:sp>
      <p:sp>
        <p:nvSpPr>
          <p:cNvPr id="4" name="Slide Number Placeholder 3">
            <a:extLst>
              <a:ext uri="{FF2B5EF4-FFF2-40B4-BE49-F238E27FC236}">
                <a16:creationId xmlns:a16="http://schemas.microsoft.com/office/drawing/2014/main" id="{0E9B2788-4B8D-CE41-BD06-90F2E2890107}"/>
              </a:ext>
            </a:extLst>
          </p:cNvPr>
          <p:cNvSpPr>
            <a:spLocks noGrp="1"/>
          </p:cNvSpPr>
          <p:nvPr>
            <p:ph type="sldNum" sz="quarter" idx="12"/>
          </p:nvPr>
        </p:nvSpPr>
        <p:spPr/>
        <p:txBody>
          <a:bodyPr/>
          <a:lstStyle/>
          <a:p>
            <a:fld id="{3A98EE3D-8CD1-4C3F-BD1C-C98C9596463C}" type="slidenum">
              <a:rPr lang="en-US" smtClean="0"/>
              <a:t>7</a:t>
            </a:fld>
            <a:endParaRPr lang="en-US"/>
          </a:p>
        </p:txBody>
      </p:sp>
      <p:sp>
        <p:nvSpPr>
          <p:cNvPr id="16" name="Content Placeholder 2">
            <a:extLst>
              <a:ext uri="{FF2B5EF4-FFF2-40B4-BE49-F238E27FC236}">
                <a16:creationId xmlns:a16="http://schemas.microsoft.com/office/drawing/2014/main" id="{D9EF167C-899E-A44C-96E2-931142B34952}"/>
              </a:ext>
            </a:extLst>
          </p:cNvPr>
          <p:cNvSpPr txBox="1">
            <a:spLocks/>
          </p:cNvSpPr>
          <p:nvPr/>
        </p:nvSpPr>
        <p:spPr>
          <a:xfrm>
            <a:off x="838200" y="1690689"/>
            <a:ext cx="4867393"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137160">
              <a:spcBef>
                <a:spcPts val="0"/>
              </a:spcBef>
              <a:spcAft>
                <a:spcPts val="1200"/>
              </a:spcAft>
            </a:pPr>
            <a:r>
              <a:rPr lang="en-US" sz="2000"/>
              <a:t>Prefetching</a:t>
            </a:r>
          </a:p>
          <a:p>
            <a:pPr lvl="1" indent="-137160">
              <a:spcBef>
                <a:spcPts val="0"/>
              </a:spcBef>
              <a:spcAft>
                <a:spcPts val="1200"/>
              </a:spcAft>
            </a:pPr>
            <a:r>
              <a:rPr lang="en-US" sz="1800"/>
              <a:t>Programmable, event-triggered  [Ainsworth </a:t>
            </a:r>
            <a:r>
              <a:rPr lang="en-US" sz="1800" i="1"/>
              <a:t>ASPLOS</a:t>
            </a:r>
            <a:r>
              <a:rPr lang="en-US" sz="1800"/>
              <a:t> ‘18]</a:t>
            </a:r>
          </a:p>
          <a:p>
            <a:pPr lvl="1" indent="-137160">
              <a:spcBef>
                <a:spcPts val="0"/>
              </a:spcBef>
              <a:spcAft>
                <a:spcPts val="1200"/>
              </a:spcAft>
            </a:pPr>
            <a:r>
              <a:rPr lang="en-US" sz="1800"/>
              <a:t>DROPLET [</a:t>
            </a:r>
            <a:r>
              <a:rPr lang="en-US" sz="1800" err="1"/>
              <a:t>Basak</a:t>
            </a:r>
            <a:r>
              <a:rPr lang="en-US" sz="1800"/>
              <a:t> </a:t>
            </a:r>
            <a:r>
              <a:rPr lang="en-US" sz="1800" i="1"/>
              <a:t>HPCA</a:t>
            </a:r>
            <a:r>
              <a:rPr lang="en-US" sz="1800"/>
              <a:t> ‘19]</a:t>
            </a:r>
          </a:p>
          <a:p>
            <a:pPr indent="-137160">
              <a:spcBef>
                <a:spcPts val="0"/>
              </a:spcBef>
              <a:spcAft>
                <a:spcPts val="1200"/>
              </a:spcAft>
            </a:pPr>
            <a:r>
              <a:rPr lang="en-US" sz="2000"/>
              <a:t>Accelerator-oriented approaches </a:t>
            </a:r>
          </a:p>
          <a:p>
            <a:pPr lvl="1" indent="-137160">
              <a:spcBef>
                <a:spcPts val="0"/>
              </a:spcBef>
              <a:spcAft>
                <a:spcPts val="1200"/>
              </a:spcAft>
            </a:pPr>
            <a:r>
              <a:rPr lang="en-US" sz="1800"/>
              <a:t>Tesseract [</a:t>
            </a:r>
            <a:r>
              <a:rPr lang="en-US" sz="1800" err="1"/>
              <a:t>Ahn</a:t>
            </a:r>
            <a:r>
              <a:rPr lang="en-US" sz="1800"/>
              <a:t> </a:t>
            </a:r>
            <a:r>
              <a:rPr lang="en-US" sz="1800" i="1"/>
              <a:t>ISCA</a:t>
            </a:r>
            <a:r>
              <a:rPr lang="en-US" sz="1800"/>
              <a:t> ‘15]</a:t>
            </a:r>
          </a:p>
          <a:p>
            <a:pPr lvl="1" indent="-137160">
              <a:spcBef>
                <a:spcPts val="0"/>
              </a:spcBef>
              <a:spcAft>
                <a:spcPts val="1200"/>
              </a:spcAft>
            </a:pPr>
            <a:r>
              <a:rPr lang="en-US" sz="1800" err="1"/>
              <a:t>Graphicionado</a:t>
            </a:r>
            <a:r>
              <a:rPr lang="en-US" sz="1800"/>
              <a:t> [Ham </a:t>
            </a:r>
            <a:r>
              <a:rPr lang="en-US" sz="1800" i="1"/>
              <a:t>MICRO </a:t>
            </a:r>
            <a:r>
              <a:rPr lang="en-US" sz="1800"/>
              <a:t>‘16]</a:t>
            </a:r>
          </a:p>
          <a:p>
            <a:pPr indent="-137160">
              <a:spcBef>
                <a:spcPts val="0"/>
              </a:spcBef>
              <a:spcAft>
                <a:spcPts val="1200"/>
              </a:spcAft>
            </a:pPr>
            <a:r>
              <a:rPr lang="en-US" sz="2000"/>
              <a:t>Customized memory subsystems </a:t>
            </a:r>
          </a:p>
          <a:p>
            <a:pPr lvl="1" indent="-137160">
              <a:spcBef>
                <a:spcPts val="0"/>
              </a:spcBef>
              <a:spcAft>
                <a:spcPts val="1200"/>
              </a:spcAft>
            </a:pPr>
            <a:r>
              <a:rPr lang="en-US" sz="1800"/>
              <a:t>OMEGA [</a:t>
            </a:r>
            <a:r>
              <a:rPr lang="en-US" sz="1800" err="1"/>
              <a:t>Addisie</a:t>
            </a:r>
            <a:r>
              <a:rPr lang="en-US" sz="1800"/>
              <a:t> </a:t>
            </a:r>
            <a:r>
              <a:rPr lang="en-US" sz="1800" i="1"/>
              <a:t>IISWC</a:t>
            </a:r>
            <a:r>
              <a:rPr lang="en-US" sz="1800"/>
              <a:t> ‘18]</a:t>
            </a:r>
          </a:p>
          <a:p>
            <a:pPr lvl="1" indent="-137160">
              <a:spcBef>
                <a:spcPts val="0"/>
              </a:spcBef>
              <a:spcAft>
                <a:spcPts val="1200"/>
              </a:spcAft>
            </a:pPr>
            <a:r>
              <a:rPr lang="en-US" sz="1800"/>
              <a:t>PHI [</a:t>
            </a:r>
            <a:r>
              <a:rPr lang="en-US" sz="1800" err="1"/>
              <a:t>Mukkara</a:t>
            </a:r>
            <a:r>
              <a:rPr lang="en-US" sz="1800"/>
              <a:t> </a:t>
            </a:r>
            <a:r>
              <a:rPr lang="en-US" sz="1800" i="1"/>
              <a:t>MICRO</a:t>
            </a:r>
            <a:r>
              <a:rPr lang="en-US" sz="1800"/>
              <a:t> ‘19]</a:t>
            </a:r>
          </a:p>
        </p:txBody>
      </p:sp>
      <p:sp>
        <p:nvSpPr>
          <p:cNvPr id="10" name="TextBox 9">
            <a:extLst>
              <a:ext uri="{FF2B5EF4-FFF2-40B4-BE49-F238E27FC236}">
                <a16:creationId xmlns:a16="http://schemas.microsoft.com/office/drawing/2014/main" id="{ECBFD7E0-EDF5-BF49-AA2A-CEFFC18E795A}"/>
              </a:ext>
            </a:extLst>
          </p:cNvPr>
          <p:cNvSpPr txBox="1"/>
          <p:nvPr/>
        </p:nvSpPr>
        <p:spPr>
          <a:xfrm>
            <a:off x="6160769" y="1806192"/>
            <a:ext cx="2449831" cy="1200329"/>
          </a:xfrm>
          <a:prstGeom prst="rect">
            <a:avLst/>
          </a:prstGeom>
          <a:noFill/>
          <a:ln w="31750">
            <a:solidFill>
              <a:srgbClr val="FF0000"/>
            </a:solidFill>
          </a:ln>
        </p:spPr>
        <p:txBody>
          <a:bodyPr wrap="square" rtlCol="0">
            <a:spAutoFit/>
          </a:bodyPr>
          <a:lstStyle/>
          <a:p>
            <a:pPr algn="ctr"/>
            <a:r>
              <a:rPr lang="en-US">
                <a:solidFill>
                  <a:srgbClr val="FF0000"/>
                </a:solidFill>
              </a:rPr>
              <a:t>Variable processing per vertex lowers prefetch accuracy, incurs additional energy cost </a:t>
            </a:r>
          </a:p>
        </p:txBody>
      </p:sp>
      <p:cxnSp>
        <p:nvCxnSpPr>
          <p:cNvPr id="11" name="Straight Arrow Connector 10">
            <a:extLst>
              <a:ext uri="{FF2B5EF4-FFF2-40B4-BE49-F238E27FC236}">
                <a16:creationId xmlns:a16="http://schemas.microsoft.com/office/drawing/2014/main" id="{6F55D261-D263-1B4A-8997-54CE88C7AE4B}"/>
              </a:ext>
            </a:extLst>
          </p:cNvPr>
          <p:cNvCxnSpPr>
            <a:cxnSpLocks/>
            <a:stCxn id="10" idx="1"/>
            <a:endCxn id="12" idx="3"/>
          </p:cNvCxnSpPr>
          <p:nvPr/>
        </p:nvCxnSpPr>
        <p:spPr>
          <a:xfrm flipH="1">
            <a:off x="5690871" y="2406357"/>
            <a:ext cx="469898" cy="709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B7B5D16-9C91-224D-980B-E830ABE5F93E}"/>
              </a:ext>
            </a:extLst>
          </p:cNvPr>
          <p:cNvSpPr txBox="1"/>
          <p:nvPr/>
        </p:nvSpPr>
        <p:spPr>
          <a:xfrm>
            <a:off x="839472" y="1685517"/>
            <a:ext cx="4851399" cy="1455868"/>
          </a:xfrm>
          <a:prstGeom prst="rect">
            <a:avLst/>
          </a:prstGeom>
          <a:noFill/>
          <a:ln w="31750">
            <a:solidFill>
              <a:srgbClr val="FF0000"/>
            </a:solidFill>
          </a:ln>
        </p:spPr>
        <p:txBody>
          <a:bodyPr wrap="square" rtlCol="0">
            <a:spAutoFit/>
          </a:bodyPr>
          <a:lstStyle/>
          <a:p>
            <a:pPr algn="ctr"/>
            <a:endParaRPr lang="en-US" b="1">
              <a:solidFill>
                <a:srgbClr val="FF0000"/>
              </a:solidFill>
            </a:endParaRPr>
          </a:p>
        </p:txBody>
      </p:sp>
      <p:pic>
        <p:nvPicPr>
          <p:cNvPr id="25" name="Picture 24">
            <a:extLst>
              <a:ext uri="{FF2B5EF4-FFF2-40B4-BE49-F238E27FC236}">
                <a16:creationId xmlns:a16="http://schemas.microsoft.com/office/drawing/2014/main" id="{E639EA62-1BB7-5546-8ACB-CF82CF08BCF5}"/>
              </a:ext>
            </a:extLst>
          </p:cNvPr>
          <p:cNvPicPr>
            <a:picLocks noChangeAspect="1"/>
          </p:cNvPicPr>
          <p:nvPr/>
        </p:nvPicPr>
        <p:blipFill>
          <a:blip r:embed="rId4"/>
          <a:stretch>
            <a:fillRect/>
          </a:stretch>
        </p:blipFill>
        <p:spPr>
          <a:xfrm>
            <a:off x="6096000" y="4359655"/>
            <a:ext cx="5257800" cy="1624633"/>
          </a:xfrm>
          <a:prstGeom prst="rect">
            <a:avLst/>
          </a:prstGeom>
        </p:spPr>
      </p:pic>
      <p:sp>
        <p:nvSpPr>
          <p:cNvPr id="27" name="TextBox 26">
            <a:extLst>
              <a:ext uri="{FF2B5EF4-FFF2-40B4-BE49-F238E27FC236}">
                <a16:creationId xmlns:a16="http://schemas.microsoft.com/office/drawing/2014/main" id="{425E6F57-45A0-A447-8F4E-D5BAA5C0D7E5}"/>
              </a:ext>
            </a:extLst>
          </p:cNvPr>
          <p:cNvSpPr txBox="1"/>
          <p:nvPr/>
        </p:nvSpPr>
        <p:spPr>
          <a:xfrm>
            <a:off x="6160768" y="3562444"/>
            <a:ext cx="4163849" cy="646331"/>
          </a:xfrm>
          <a:prstGeom prst="rect">
            <a:avLst/>
          </a:prstGeom>
          <a:noFill/>
          <a:ln w="31750">
            <a:solidFill>
              <a:srgbClr val="FF0000"/>
            </a:solidFill>
          </a:ln>
        </p:spPr>
        <p:txBody>
          <a:bodyPr wrap="square" rtlCol="0">
            <a:spAutoFit/>
          </a:bodyPr>
          <a:lstStyle/>
          <a:p>
            <a:pPr algn="ctr"/>
            <a:r>
              <a:rPr lang="en-US">
                <a:solidFill>
                  <a:srgbClr val="FF0000"/>
                </a:solidFill>
              </a:rPr>
              <a:t>Application restrictions (e.g. vertex programming model), not general-purpose</a:t>
            </a:r>
          </a:p>
        </p:txBody>
      </p:sp>
      <p:cxnSp>
        <p:nvCxnSpPr>
          <p:cNvPr id="28" name="Straight Arrow Connector 27">
            <a:extLst>
              <a:ext uri="{FF2B5EF4-FFF2-40B4-BE49-F238E27FC236}">
                <a16:creationId xmlns:a16="http://schemas.microsoft.com/office/drawing/2014/main" id="{7132C182-8AE3-FF48-B55D-47022B80237E}"/>
              </a:ext>
            </a:extLst>
          </p:cNvPr>
          <p:cNvCxnSpPr>
            <a:cxnSpLocks/>
            <a:stCxn id="27" idx="1"/>
            <a:endCxn id="29" idx="3"/>
          </p:cNvCxnSpPr>
          <p:nvPr/>
        </p:nvCxnSpPr>
        <p:spPr>
          <a:xfrm flipH="1">
            <a:off x="5697595" y="3885610"/>
            <a:ext cx="463173" cy="131184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CBDC455-9F5C-F74D-8491-EF3A5E484F49}"/>
              </a:ext>
            </a:extLst>
          </p:cNvPr>
          <p:cNvSpPr txBox="1"/>
          <p:nvPr/>
        </p:nvSpPr>
        <p:spPr>
          <a:xfrm>
            <a:off x="846196" y="4444550"/>
            <a:ext cx="4851399" cy="1505813"/>
          </a:xfrm>
          <a:prstGeom prst="rect">
            <a:avLst/>
          </a:prstGeom>
          <a:noFill/>
          <a:ln w="31750">
            <a:solidFill>
              <a:srgbClr val="FF0000"/>
            </a:solidFill>
          </a:ln>
        </p:spPr>
        <p:txBody>
          <a:bodyPr wrap="square" rtlCol="0">
            <a:spAutoFit/>
          </a:bodyPr>
          <a:lstStyle/>
          <a:p>
            <a:pPr algn="ctr"/>
            <a:endParaRPr lang="en-US" b="1">
              <a:solidFill>
                <a:srgbClr val="FF0000"/>
              </a:solidFill>
            </a:endParaRPr>
          </a:p>
        </p:txBody>
      </p:sp>
      <p:sp>
        <p:nvSpPr>
          <p:cNvPr id="48" name="TextBox 47">
            <a:extLst>
              <a:ext uri="{FF2B5EF4-FFF2-40B4-BE49-F238E27FC236}">
                <a16:creationId xmlns:a16="http://schemas.microsoft.com/office/drawing/2014/main" id="{0593E43F-93D3-2646-BA58-F1193B18D04C}"/>
              </a:ext>
            </a:extLst>
          </p:cNvPr>
          <p:cNvSpPr txBox="1"/>
          <p:nvPr/>
        </p:nvSpPr>
        <p:spPr>
          <a:xfrm>
            <a:off x="6176991" y="4803641"/>
            <a:ext cx="2351283" cy="923330"/>
          </a:xfrm>
          <a:prstGeom prst="rect">
            <a:avLst/>
          </a:prstGeom>
          <a:noFill/>
          <a:ln w="31750">
            <a:solidFill>
              <a:srgbClr val="FF0000"/>
            </a:solidFill>
          </a:ln>
        </p:spPr>
        <p:txBody>
          <a:bodyPr wrap="square" rtlCol="0">
            <a:spAutoFit/>
          </a:bodyPr>
          <a:lstStyle/>
          <a:p>
            <a:pPr algn="ctr"/>
            <a:r>
              <a:rPr lang="en-US">
                <a:solidFill>
                  <a:srgbClr val="FF0000"/>
                </a:solidFill>
              </a:rPr>
              <a:t>Invasive modifications/ specializations in the memory hierarchy</a:t>
            </a:r>
          </a:p>
        </p:txBody>
      </p:sp>
      <p:cxnSp>
        <p:nvCxnSpPr>
          <p:cNvPr id="49" name="Straight Arrow Connector 48">
            <a:extLst>
              <a:ext uri="{FF2B5EF4-FFF2-40B4-BE49-F238E27FC236}">
                <a16:creationId xmlns:a16="http://schemas.microsoft.com/office/drawing/2014/main" id="{A7EB9AD4-1F1F-0241-A9F8-8FA920981A3A}"/>
              </a:ext>
            </a:extLst>
          </p:cNvPr>
          <p:cNvCxnSpPr>
            <a:cxnSpLocks/>
            <a:stCxn id="48" idx="1"/>
            <a:endCxn id="50" idx="3"/>
          </p:cNvCxnSpPr>
          <p:nvPr/>
        </p:nvCxnSpPr>
        <p:spPr>
          <a:xfrm flipH="1" flipV="1">
            <a:off x="5697596" y="3796558"/>
            <a:ext cx="479395" cy="146874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6FCBB91-CAB8-684D-9751-35BA068092C5}"/>
              </a:ext>
            </a:extLst>
          </p:cNvPr>
          <p:cNvSpPr txBox="1"/>
          <p:nvPr/>
        </p:nvSpPr>
        <p:spPr>
          <a:xfrm>
            <a:off x="846196" y="3173279"/>
            <a:ext cx="4851400" cy="1246557"/>
          </a:xfrm>
          <a:prstGeom prst="rect">
            <a:avLst/>
          </a:prstGeom>
          <a:noFill/>
          <a:ln w="31750">
            <a:solidFill>
              <a:srgbClr val="FF0000"/>
            </a:solidFill>
          </a:ln>
        </p:spPr>
        <p:txBody>
          <a:bodyPr wrap="square" rtlCol="0">
            <a:spAutoFit/>
          </a:bodyPr>
          <a:lstStyle/>
          <a:p>
            <a:pPr algn="ctr"/>
            <a:endParaRPr lang="en-US" b="1">
              <a:solidFill>
                <a:srgbClr val="FF0000"/>
              </a:solidFill>
            </a:endParaRPr>
          </a:p>
        </p:txBody>
      </p:sp>
      <p:pic>
        <p:nvPicPr>
          <p:cNvPr id="60" name="Picture 59">
            <a:extLst>
              <a:ext uri="{FF2B5EF4-FFF2-40B4-BE49-F238E27FC236}">
                <a16:creationId xmlns:a16="http://schemas.microsoft.com/office/drawing/2014/main" id="{567FA4C9-E06C-6A4B-B784-4694444F33B0}"/>
              </a:ext>
            </a:extLst>
          </p:cNvPr>
          <p:cNvPicPr>
            <a:picLocks noChangeAspect="1"/>
          </p:cNvPicPr>
          <p:nvPr/>
        </p:nvPicPr>
        <p:blipFill>
          <a:blip r:embed="rId5"/>
          <a:stretch>
            <a:fillRect/>
          </a:stretch>
        </p:blipFill>
        <p:spPr>
          <a:xfrm>
            <a:off x="6031232" y="2600616"/>
            <a:ext cx="5523831" cy="1619892"/>
          </a:xfrm>
          <a:prstGeom prst="rect">
            <a:avLst/>
          </a:prstGeom>
        </p:spPr>
      </p:pic>
      <p:cxnSp>
        <p:nvCxnSpPr>
          <p:cNvPr id="17" name="Straight Connector 16">
            <a:extLst>
              <a:ext uri="{FF2B5EF4-FFF2-40B4-BE49-F238E27FC236}">
                <a16:creationId xmlns:a16="http://schemas.microsoft.com/office/drawing/2014/main" id="{A0D649C7-F2B5-984A-B85C-B134FA1F24CA}"/>
              </a:ext>
            </a:extLst>
          </p:cNvPr>
          <p:cNvCxnSpPr>
            <a:cxnSpLocks/>
          </p:cNvCxnSpPr>
          <p:nvPr/>
        </p:nvCxnSpPr>
        <p:spPr>
          <a:xfrm>
            <a:off x="568411" y="1112104"/>
            <a:ext cx="10952686" cy="0"/>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817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29"/>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5"/>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2" grpId="0" animBg="1"/>
      <p:bldP spid="12" grpId="1" animBg="1"/>
      <p:bldP spid="27" grpId="0" animBg="1"/>
      <p:bldP spid="27" grpId="1" animBg="1"/>
      <p:bldP spid="29" grpId="0" animBg="1"/>
      <p:bldP spid="29" grpId="1" animBg="1"/>
      <p:bldP spid="48" grpId="0" animBg="1"/>
      <p:bldP spid="5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80975-6A52-2D4A-A051-A9F69620366E}"/>
              </a:ext>
            </a:extLst>
          </p:cNvPr>
          <p:cNvSpPr>
            <a:spLocks noGrp="1"/>
          </p:cNvSpPr>
          <p:nvPr>
            <p:ph type="title"/>
          </p:nvPr>
        </p:nvSpPr>
        <p:spPr>
          <a:xfrm>
            <a:off x="577288" y="75833"/>
            <a:ext cx="10515600" cy="1325563"/>
          </a:xfrm>
        </p:spPr>
        <p:txBody>
          <a:bodyPr/>
          <a:lstStyle/>
          <a:p>
            <a:r>
              <a:rPr lang="en-US"/>
              <a:t>Prior Work on Graph Processing</a:t>
            </a:r>
          </a:p>
        </p:txBody>
      </p:sp>
      <p:sp>
        <p:nvSpPr>
          <p:cNvPr id="4" name="Slide Number Placeholder 3">
            <a:extLst>
              <a:ext uri="{FF2B5EF4-FFF2-40B4-BE49-F238E27FC236}">
                <a16:creationId xmlns:a16="http://schemas.microsoft.com/office/drawing/2014/main" id="{0E9B2788-4B8D-CE41-BD06-90F2E2890107}"/>
              </a:ext>
            </a:extLst>
          </p:cNvPr>
          <p:cNvSpPr>
            <a:spLocks noGrp="1"/>
          </p:cNvSpPr>
          <p:nvPr>
            <p:ph type="sldNum" sz="quarter" idx="12"/>
          </p:nvPr>
        </p:nvSpPr>
        <p:spPr/>
        <p:txBody>
          <a:bodyPr/>
          <a:lstStyle/>
          <a:p>
            <a:fld id="{3A98EE3D-8CD1-4C3F-BD1C-C98C9596463C}" type="slidenum">
              <a:rPr lang="en-US" smtClean="0"/>
              <a:t>8</a:t>
            </a:fld>
            <a:endParaRPr lang="en-US"/>
          </a:p>
        </p:txBody>
      </p:sp>
      <p:sp>
        <p:nvSpPr>
          <p:cNvPr id="16" name="Content Placeholder 2">
            <a:extLst>
              <a:ext uri="{FF2B5EF4-FFF2-40B4-BE49-F238E27FC236}">
                <a16:creationId xmlns:a16="http://schemas.microsoft.com/office/drawing/2014/main" id="{D9EF167C-899E-A44C-96E2-931142B34952}"/>
              </a:ext>
            </a:extLst>
          </p:cNvPr>
          <p:cNvSpPr txBox="1">
            <a:spLocks/>
          </p:cNvSpPr>
          <p:nvPr/>
        </p:nvSpPr>
        <p:spPr>
          <a:xfrm>
            <a:off x="838200" y="1690689"/>
            <a:ext cx="5257800"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137160">
              <a:spcBef>
                <a:spcPts val="0"/>
              </a:spcBef>
              <a:spcAft>
                <a:spcPts val="1200"/>
              </a:spcAft>
            </a:pPr>
            <a:r>
              <a:rPr lang="en-US" sz="2000"/>
              <a:t>Software-oriented techniques: </a:t>
            </a:r>
          </a:p>
          <a:p>
            <a:pPr lvl="1" indent="-137160">
              <a:spcBef>
                <a:spcPts val="0"/>
              </a:spcBef>
              <a:spcAft>
                <a:spcPts val="1200"/>
              </a:spcAft>
            </a:pPr>
            <a:r>
              <a:rPr lang="en-US" sz="1800"/>
              <a:t>Aim for scalable parallel solutions</a:t>
            </a:r>
          </a:p>
          <a:p>
            <a:pPr lvl="2" indent="-137160">
              <a:spcBef>
                <a:spcPts val="0"/>
              </a:spcBef>
              <a:spcAft>
                <a:spcPts val="1200"/>
              </a:spcAft>
            </a:pPr>
            <a:r>
              <a:rPr lang="en-US" sz="1600"/>
              <a:t>Thread-level-parallelism to exploit MLP</a:t>
            </a:r>
          </a:p>
          <a:p>
            <a:pPr lvl="2" indent="-137160">
              <a:spcBef>
                <a:spcPts val="0"/>
              </a:spcBef>
              <a:spcAft>
                <a:spcPts val="1200"/>
              </a:spcAft>
            </a:pPr>
            <a:r>
              <a:rPr lang="en-US" sz="1600"/>
              <a:t>Complex scheduling routines</a:t>
            </a:r>
          </a:p>
          <a:p>
            <a:pPr lvl="2" indent="-137160">
              <a:spcBef>
                <a:spcPts val="0"/>
              </a:spcBef>
              <a:spcAft>
                <a:spcPts val="1200"/>
              </a:spcAft>
            </a:pPr>
            <a:r>
              <a:rPr lang="en-US" sz="1600"/>
              <a:t>Dynamic adjustments based on runtime characteristics </a:t>
            </a:r>
          </a:p>
          <a:p>
            <a:pPr indent="-137160">
              <a:spcBef>
                <a:spcPts val="0"/>
              </a:spcBef>
              <a:spcAft>
                <a:spcPts val="1200"/>
              </a:spcAft>
            </a:pPr>
            <a:r>
              <a:rPr lang="en-US" sz="2000"/>
              <a:t>Well-known frameworks</a:t>
            </a:r>
          </a:p>
          <a:p>
            <a:pPr lvl="1" indent="-137160">
              <a:spcBef>
                <a:spcPts val="0"/>
              </a:spcBef>
              <a:spcAft>
                <a:spcPts val="1200"/>
              </a:spcAft>
            </a:pPr>
            <a:r>
              <a:rPr lang="en-US" sz="1800" err="1"/>
              <a:t>GraphMat</a:t>
            </a:r>
            <a:r>
              <a:rPr lang="en-US" sz="1800"/>
              <a:t> [Sundaram </a:t>
            </a:r>
            <a:r>
              <a:rPr lang="en-US" sz="1800" i="1"/>
              <a:t>PVLDB</a:t>
            </a:r>
            <a:r>
              <a:rPr lang="en-US" sz="1800"/>
              <a:t> ’15]</a:t>
            </a:r>
          </a:p>
          <a:p>
            <a:pPr lvl="1" indent="-137160">
              <a:spcBef>
                <a:spcPts val="0"/>
              </a:spcBef>
              <a:spcAft>
                <a:spcPts val="1200"/>
              </a:spcAft>
            </a:pPr>
            <a:r>
              <a:rPr lang="en-US" sz="1800" err="1"/>
              <a:t>Gunrock</a:t>
            </a:r>
            <a:r>
              <a:rPr lang="en-US" sz="1800"/>
              <a:t> [Wang </a:t>
            </a:r>
            <a:r>
              <a:rPr lang="en-US" sz="1800" i="1" err="1"/>
              <a:t>PPoPP</a:t>
            </a:r>
            <a:r>
              <a:rPr lang="en-US" sz="1800"/>
              <a:t> ’16]</a:t>
            </a:r>
          </a:p>
          <a:p>
            <a:pPr lvl="1" indent="-137160">
              <a:spcBef>
                <a:spcPts val="0"/>
              </a:spcBef>
              <a:spcAft>
                <a:spcPts val="1200"/>
              </a:spcAft>
            </a:pPr>
            <a:r>
              <a:rPr lang="en-US" sz="1800" err="1"/>
              <a:t>GraphIt</a:t>
            </a:r>
            <a:r>
              <a:rPr lang="en-US" sz="1800"/>
              <a:t> [Zhang </a:t>
            </a:r>
            <a:r>
              <a:rPr lang="en-US" sz="1800" i="1"/>
              <a:t>PACMPL</a:t>
            </a:r>
            <a:r>
              <a:rPr lang="en-US" sz="1800"/>
              <a:t> ‘18]</a:t>
            </a:r>
            <a:endParaRPr lang="en-US" sz="1600"/>
          </a:p>
        </p:txBody>
      </p:sp>
      <p:sp>
        <p:nvSpPr>
          <p:cNvPr id="9" name="TextBox 8">
            <a:extLst>
              <a:ext uri="{FF2B5EF4-FFF2-40B4-BE49-F238E27FC236}">
                <a16:creationId xmlns:a16="http://schemas.microsoft.com/office/drawing/2014/main" id="{08060C35-73EB-0C4F-8612-2CFECB60EEBD}"/>
              </a:ext>
            </a:extLst>
          </p:cNvPr>
          <p:cNvSpPr txBox="1"/>
          <p:nvPr/>
        </p:nvSpPr>
        <p:spPr>
          <a:xfrm>
            <a:off x="6195350" y="2026342"/>
            <a:ext cx="1587936" cy="1477328"/>
          </a:xfrm>
          <a:prstGeom prst="rect">
            <a:avLst/>
          </a:prstGeom>
          <a:noFill/>
          <a:ln w="31750">
            <a:solidFill>
              <a:srgbClr val="FF0000"/>
            </a:solidFill>
          </a:ln>
        </p:spPr>
        <p:txBody>
          <a:bodyPr wrap="square" rtlCol="0">
            <a:spAutoFit/>
          </a:bodyPr>
          <a:lstStyle/>
          <a:p>
            <a:pPr algn="ctr"/>
            <a:r>
              <a:rPr lang="en-US">
                <a:solidFill>
                  <a:srgbClr val="FF0000"/>
                </a:solidFill>
              </a:rPr>
              <a:t>Limited by the hardware resources, need flexible backend target</a:t>
            </a:r>
          </a:p>
        </p:txBody>
      </p:sp>
      <p:cxnSp>
        <p:nvCxnSpPr>
          <p:cNvPr id="10" name="Straight Arrow Connector 9">
            <a:extLst>
              <a:ext uri="{FF2B5EF4-FFF2-40B4-BE49-F238E27FC236}">
                <a16:creationId xmlns:a16="http://schemas.microsoft.com/office/drawing/2014/main" id="{D25450FD-9E7C-9D47-BDB9-AF3973B60423}"/>
              </a:ext>
            </a:extLst>
          </p:cNvPr>
          <p:cNvCxnSpPr>
            <a:cxnSpLocks/>
            <a:stCxn id="9" idx="1"/>
            <a:endCxn id="11" idx="3"/>
          </p:cNvCxnSpPr>
          <p:nvPr/>
        </p:nvCxnSpPr>
        <p:spPr>
          <a:xfrm flipH="1" flipV="1">
            <a:off x="5474826" y="2760955"/>
            <a:ext cx="720524" cy="405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AFD964-5877-0747-A1CC-0256A212CB41}"/>
              </a:ext>
            </a:extLst>
          </p:cNvPr>
          <p:cNvSpPr txBox="1"/>
          <p:nvPr/>
        </p:nvSpPr>
        <p:spPr>
          <a:xfrm>
            <a:off x="937550" y="1690689"/>
            <a:ext cx="4537276" cy="2140532"/>
          </a:xfrm>
          <a:prstGeom prst="rect">
            <a:avLst/>
          </a:prstGeom>
          <a:noFill/>
          <a:ln w="31750">
            <a:solidFill>
              <a:srgbClr val="FF0000"/>
            </a:solidFill>
          </a:ln>
        </p:spPr>
        <p:txBody>
          <a:bodyPr wrap="square" rtlCol="0">
            <a:spAutoFit/>
          </a:bodyPr>
          <a:lstStyle/>
          <a:p>
            <a:pPr algn="ctr"/>
            <a:endParaRPr lang="en-US" b="1">
              <a:solidFill>
                <a:srgbClr val="FF0000"/>
              </a:solidFill>
            </a:endParaRPr>
          </a:p>
        </p:txBody>
      </p:sp>
      <p:sp>
        <p:nvSpPr>
          <p:cNvPr id="17" name="TextBox 16">
            <a:extLst>
              <a:ext uri="{FF2B5EF4-FFF2-40B4-BE49-F238E27FC236}">
                <a16:creationId xmlns:a16="http://schemas.microsoft.com/office/drawing/2014/main" id="{F1AA67DF-7DC4-0342-9EAA-BE0FE1E748C3}"/>
              </a:ext>
            </a:extLst>
          </p:cNvPr>
          <p:cNvSpPr txBox="1"/>
          <p:nvPr/>
        </p:nvSpPr>
        <p:spPr>
          <a:xfrm>
            <a:off x="937550" y="3832068"/>
            <a:ext cx="4537276" cy="1642758"/>
          </a:xfrm>
          <a:prstGeom prst="rect">
            <a:avLst/>
          </a:prstGeom>
          <a:noFill/>
          <a:ln w="31750">
            <a:solidFill>
              <a:srgbClr val="FF0000"/>
            </a:solidFill>
          </a:ln>
        </p:spPr>
        <p:txBody>
          <a:bodyPr wrap="square" rtlCol="0">
            <a:spAutoFit/>
          </a:bodyPr>
          <a:lstStyle/>
          <a:p>
            <a:pPr algn="ctr"/>
            <a:endParaRPr lang="en-US" b="1">
              <a:solidFill>
                <a:srgbClr val="FF0000"/>
              </a:solidFill>
            </a:endParaRPr>
          </a:p>
        </p:txBody>
      </p:sp>
      <p:sp>
        <p:nvSpPr>
          <p:cNvPr id="19" name="TextBox 18">
            <a:extLst>
              <a:ext uri="{FF2B5EF4-FFF2-40B4-BE49-F238E27FC236}">
                <a16:creationId xmlns:a16="http://schemas.microsoft.com/office/drawing/2014/main" id="{3B422EF4-2E2C-4C4B-9C6E-1F9844F92A2F}"/>
              </a:ext>
            </a:extLst>
          </p:cNvPr>
          <p:cNvSpPr txBox="1"/>
          <p:nvPr/>
        </p:nvSpPr>
        <p:spPr>
          <a:xfrm>
            <a:off x="6195350" y="4191782"/>
            <a:ext cx="4626981" cy="923330"/>
          </a:xfrm>
          <a:prstGeom prst="rect">
            <a:avLst/>
          </a:prstGeom>
          <a:noFill/>
          <a:ln w="31750">
            <a:solidFill>
              <a:srgbClr val="FF0000"/>
            </a:solidFill>
          </a:ln>
        </p:spPr>
        <p:txBody>
          <a:bodyPr wrap="square" rtlCol="0">
            <a:spAutoFit/>
          </a:bodyPr>
          <a:lstStyle/>
          <a:p>
            <a:pPr algn="ctr"/>
            <a:r>
              <a:rPr lang="en-US">
                <a:solidFill>
                  <a:srgbClr val="FF0000"/>
                </a:solidFill>
              </a:rPr>
              <a:t>Software-based approaches focus on algorithmic improvements rather than targeting the LLAMAs with hardware innovations </a:t>
            </a:r>
          </a:p>
        </p:txBody>
      </p:sp>
      <p:cxnSp>
        <p:nvCxnSpPr>
          <p:cNvPr id="20" name="Straight Arrow Connector 19">
            <a:extLst>
              <a:ext uri="{FF2B5EF4-FFF2-40B4-BE49-F238E27FC236}">
                <a16:creationId xmlns:a16="http://schemas.microsoft.com/office/drawing/2014/main" id="{A0108030-BC97-3C4F-B102-3F31087E07A4}"/>
              </a:ext>
            </a:extLst>
          </p:cNvPr>
          <p:cNvCxnSpPr>
            <a:cxnSpLocks/>
            <a:stCxn id="19" idx="1"/>
            <a:endCxn id="17" idx="3"/>
          </p:cNvCxnSpPr>
          <p:nvPr/>
        </p:nvCxnSpPr>
        <p:spPr>
          <a:xfrm flipH="1">
            <a:off x="5474826" y="4653447"/>
            <a:ext cx="720524"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descr="A close up of a map&#10;&#10;Description automatically generated">
            <a:extLst>
              <a:ext uri="{FF2B5EF4-FFF2-40B4-BE49-F238E27FC236}">
                <a16:creationId xmlns:a16="http://schemas.microsoft.com/office/drawing/2014/main" id="{EAC40128-CF8A-2A4C-91C0-6CD3C6BCC3C6}"/>
              </a:ext>
            </a:extLst>
          </p:cNvPr>
          <p:cNvPicPr>
            <a:picLocks noChangeAspect="1"/>
          </p:cNvPicPr>
          <p:nvPr/>
        </p:nvPicPr>
        <p:blipFill rotWithShape="1">
          <a:blip r:embed="rId3"/>
          <a:srcRect l="1147" t="830" r="1803" b="-1739"/>
          <a:stretch/>
        </p:blipFill>
        <p:spPr>
          <a:xfrm>
            <a:off x="7993916" y="1690688"/>
            <a:ext cx="3359883" cy="2405323"/>
          </a:xfrm>
          <a:prstGeom prst="rect">
            <a:avLst/>
          </a:prstGeom>
        </p:spPr>
      </p:pic>
      <p:cxnSp>
        <p:nvCxnSpPr>
          <p:cNvPr id="12" name="Straight Connector 11">
            <a:extLst>
              <a:ext uri="{FF2B5EF4-FFF2-40B4-BE49-F238E27FC236}">
                <a16:creationId xmlns:a16="http://schemas.microsoft.com/office/drawing/2014/main" id="{32A922E2-B3A7-8A49-A8FC-598FE4E72974}"/>
              </a:ext>
            </a:extLst>
          </p:cNvPr>
          <p:cNvCxnSpPr>
            <a:cxnSpLocks/>
          </p:cNvCxnSpPr>
          <p:nvPr/>
        </p:nvCxnSpPr>
        <p:spPr>
          <a:xfrm>
            <a:off x="568411" y="1112104"/>
            <a:ext cx="10952686" cy="0"/>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581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BAF44828-5698-B84D-AA1E-CE3EB54C4431}"/>
              </a:ext>
            </a:extLst>
          </p:cNvPr>
          <p:cNvSpPr/>
          <p:nvPr/>
        </p:nvSpPr>
        <p:spPr>
          <a:xfrm>
            <a:off x="410827" y="4736482"/>
            <a:ext cx="6844004" cy="1440481"/>
          </a:xfrm>
          <a:prstGeom prst="roundRect">
            <a:avLst/>
          </a:prstGeom>
          <a:solidFill>
            <a:schemeClr val="accent1">
              <a:lumMod val="40000"/>
              <a:lumOff val="6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43DEC0EA-C052-1344-A3E1-0C55017FFD70}"/>
              </a:ext>
            </a:extLst>
          </p:cNvPr>
          <p:cNvSpPr/>
          <p:nvPr/>
        </p:nvSpPr>
        <p:spPr>
          <a:xfrm>
            <a:off x="410827" y="1440075"/>
            <a:ext cx="6844004" cy="2823006"/>
          </a:xfrm>
          <a:prstGeom prst="roundRect">
            <a:avLst/>
          </a:prstGeom>
          <a:solidFill>
            <a:schemeClr val="accent1">
              <a:lumMod val="40000"/>
              <a:lumOff val="6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77F6FD-2DB0-6644-B0AC-64C6B88B43D4}"/>
              </a:ext>
            </a:extLst>
          </p:cNvPr>
          <p:cNvSpPr>
            <a:spLocks noGrp="1"/>
          </p:cNvSpPr>
          <p:nvPr>
            <p:ph type="title"/>
          </p:nvPr>
        </p:nvSpPr>
        <p:spPr>
          <a:xfrm>
            <a:off x="628132" y="80917"/>
            <a:ext cx="10515600" cy="1325563"/>
          </a:xfrm>
        </p:spPr>
        <p:txBody>
          <a:bodyPr/>
          <a:lstStyle/>
          <a:p>
            <a:r>
              <a:rPr lang="en-US"/>
              <a:t>Our Approach: GraphAttack+MAPLE</a:t>
            </a:r>
            <a:endParaRPr lang="en-US">
              <a:cs typeface="Calibri Light"/>
            </a:endParaRPr>
          </a:p>
        </p:txBody>
      </p:sp>
      <p:sp>
        <p:nvSpPr>
          <p:cNvPr id="3" name="Content Placeholder 2">
            <a:extLst>
              <a:ext uri="{FF2B5EF4-FFF2-40B4-BE49-F238E27FC236}">
                <a16:creationId xmlns:a16="http://schemas.microsoft.com/office/drawing/2014/main" id="{6022C373-CF6A-064D-B612-AAE724511059}"/>
              </a:ext>
            </a:extLst>
          </p:cNvPr>
          <p:cNvSpPr>
            <a:spLocks noGrp="1"/>
          </p:cNvSpPr>
          <p:nvPr>
            <p:ph sz="half" idx="1"/>
          </p:nvPr>
        </p:nvSpPr>
        <p:spPr>
          <a:xfrm>
            <a:off x="501371" y="1561429"/>
            <a:ext cx="6523509" cy="2920361"/>
          </a:xfrm>
        </p:spPr>
        <p:txBody>
          <a:bodyPr>
            <a:normAutofit/>
          </a:bodyPr>
          <a:lstStyle/>
          <a:p>
            <a:pPr marL="57150" indent="0">
              <a:lnSpc>
                <a:spcPct val="100000"/>
              </a:lnSpc>
              <a:spcAft>
                <a:spcPts val="1200"/>
              </a:spcAft>
              <a:buNone/>
            </a:pPr>
            <a:r>
              <a:rPr lang="en-US" sz="2000">
                <a:solidFill>
                  <a:srgbClr val="000000"/>
                </a:solidFill>
              </a:rPr>
              <a:t>A </a:t>
            </a:r>
            <a:r>
              <a:rPr lang="en-US" sz="2000" i="1">
                <a:solidFill>
                  <a:srgbClr val="000000"/>
                </a:solidFill>
              </a:rPr>
              <a:t>hardware-software co-design</a:t>
            </a:r>
            <a:r>
              <a:rPr lang="en-US" sz="2000">
                <a:solidFill>
                  <a:srgbClr val="000000"/>
                </a:solidFill>
              </a:rPr>
              <a:t> to tolerate latency in graph applications</a:t>
            </a:r>
            <a:endParaRPr lang="en-US" sz="2000" b="1">
              <a:solidFill>
                <a:srgbClr val="000000"/>
              </a:solidFill>
            </a:endParaRPr>
          </a:p>
          <a:p>
            <a:pPr marL="742950" lvl="1">
              <a:lnSpc>
                <a:spcPct val="100000"/>
              </a:lnSpc>
              <a:spcAft>
                <a:spcPts val="600"/>
              </a:spcAft>
            </a:pPr>
            <a:r>
              <a:rPr lang="en-US" sz="1800" i="1">
                <a:solidFill>
                  <a:srgbClr val="000000"/>
                </a:solidFill>
              </a:rPr>
              <a:t>Compiler</a:t>
            </a:r>
            <a:r>
              <a:rPr lang="en-US" sz="1800">
                <a:solidFill>
                  <a:srgbClr val="000000"/>
                </a:solidFill>
              </a:rPr>
              <a:t> performs dependence graph analysis to reveal efficient </a:t>
            </a:r>
            <a:r>
              <a:rPr lang="en-US" sz="1800" b="1">
                <a:solidFill>
                  <a:srgbClr val="000000"/>
                </a:solidFill>
              </a:rPr>
              <a:t>Producer/Consumer program slicing</a:t>
            </a:r>
            <a:r>
              <a:rPr lang="en-US" sz="1800">
                <a:solidFill>
                  <a:srgbClr val="000000"/>
                </a:solidFill>
              </a:rPr>
              <a:t> </a:t>
            </a:r>
          </a:p>
          <a:p>
            <a:pPr marL="1200150" lvl="2">
              <a:lnSpc>
                <a:spcPct val="100000"/>
              </a:lnSpc>
              <a:spcBef>
                <a:spcPts val="0"/>
              </a:spcBef>
              <a:spcAft>
                <a:spcPts val="1200"/>
              </a:spcAft>
            </a:pPr>
            <a:r>
              <a:rPr lang="en-US" sz="1600">
                <a:solidFill>
                  <a:srgbClr val="000000"/>
                </a:solidFill>
              </a:rPr>
              <a:t>Overlaps the long latencies of NMAs</a:t>
            </a:r>
          </a:p>
          <a:p>
            <a:pPr marL="742950" lvl="1">
              <a:lnSpc>
                <a:spcPct val="100000"/>
              </a:lnSpc>
              <a:spcAft>
                <a:spcPts val="600"/>
              </a:spcAft>
            </a:pPr>
            <a:r>
              <a:rPr lang="en-US" sz="1800" i="1">
                <a:solidFill>
                  <a:srgbClr val="000000"/>
                </a:solidFill>
              </a:rPr>
              <a:t>Multicore architecture</a:t>
            </a:r>
            <a:r>
              <a:rPr lang="en-US" sz="1800">
                <a:solidFill>
                  <a:srgbClr val="000000"/>
                </a:solidFill>
              </a:rPr>
              <a:t> features specialized HW unit, </a:t>
            </a:r>
            <a:r>
              <a:rPr lang="en-US" sz="1800" b="1">
                <a:solidFill>
                  <a:srgbClr val="000000"/>
                </a:solidFill>
              </a:rPr>
              <a:t>MAPLE</a:t>
            </a:r>
          </a:p>
          <a:p>
            <a:pPr marL="1200150" lvl="2">
              <a:lnSpc>
                <a:spcPct val="100000"/>
              </a:lnSpc>
              <a:spcBef>
                <a:spcPts val="0"/>
              </a:spcBef>
              <a:spcAft>
                <a:spcPts val="1200"/>
              </a:spcAft>
            </a:pPr>
            <a:r>
              <a:rPr lang="en-US" sz="1600">
                <a:solidFill>
                  <a:srgbClr val="000000"/>
                </a:solidFill>
              </a:rPr>
              <a:t>Issues and tracks multiple NMAs</a:t>
            </a:r>
          </a:p>
        </p:txBody>
      </p:sp>
      <p:sp>
        <p:nvSpPr>
          <p:cNvPr id="5" name="Slide Number Placeholder 4">
            <a:extLst>
              <a:ext uri="{FF2B5EF4-FFF2-40B4-BE49-F238E27FC236}">
                <a16:creationId xmlns:a16="http://schemas.microsoft.com/office/drawing/2014/main" id="{EA8C9B07-1EE1-EC47-920B-172FC2D73D6D}"/>
              </a:ext>
            </a:extLst>
          </p:cNvPr>
          <p:cNvSpPr>
            <a:spLocks noGrp="1"/>
          </p:cNvSpPr>
          <p:nvPr>
            <p:ph type="sldNum" sz="quarter" idx="12"/>
          </p:nvPr>
        </p:nvSpPr>
        <p:spPr/>
        <p:txBody>
          <a:bodyPr/>
          <a:lstStyle/>
          <a:p>
            <a:fld id="{3A98EE3D-8CD1-4C3F-BD1C-C98C9596463C}" type="slidenum">
              <a:rPr lang="en-US" smtClean="0"/>
              <a:t>9</a:t>
            </a:fld>
            <a:endParaRPr lang="en-US"/>
          </a:p>
        </p:txBody>
      </p:sp>
      <p:grpSp>
        <p:nvGrpSpPr>
          <p:cNvPr id="51" name="Group 50">
            <a:extLst>
              <a:ext uri="{FF2B5EF4-FFF2-40B4-BE49-F238E27FC236}">
                <a16:creationId xmlns:a16="http://schemas.microsoft.com/office/drawing/2014/main" id="{A69DDD9E-769E-B148-A604-01FA54531326}"/>
              </a:ext>
            </a:extLst>
          </p:cNvPr>
          <p:cNvGrpSpPr/>
          <p:nvPr/>
        </p:nvGrpSpPr>
        <p:grpSpPr>
          <a:xfrm>
            <a:off x="7485672" y="1874114"/>
            <a:ext cx="3717757" cy="1795352"/>
            <a:chOff x="7507705" y="1633648"/>
            <a:chExt cx="3717757" cy="1795352"/>
          </a:xfrm>
        </p:grpSpPr>
        <p:sp>
          <p:nvSpPr>
            <p:cNvPr id="11" name="Rectangle 10">
              <a:extLst>
                <a:ext uri="{FF2B5EF4-FFF2-40B4-BE49-F238E27FC236}">
                  <a16:creationId xmlns:a16="http://schemas.microsoft.com/office/drawing/2014/main" id="{0CC9E574-F2CF-C74A-9DD5-2EAF87AA106B}"/>
                </a:ext>
              </a:extLst>
            </p:cNvPr>
            <p:cNvSpPr/>
            <p:nvPr/>
          </p:nvSpPr>
          <p:spPr>
            <a:xfrm>
              <a:off x="7610784" y="1998023"/>
              <a:ext cx="1411442" cy="463198"/>
            </a:xfrm>
            <a:prstGeom prst="rect">
              <a:avLst/>
            </a:prstGeom>
            <a:solidFill>
              <a:schemeClr val="tx1"/>
            </a:solidFill>
            <a:ln>
              <a:solidFill>
                <a:srgbClr val="0041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C0</a:t>
              </a:r>
            </a:p>
          </p:txBody>
        </p:sp>
        <p:sp>
          <p:nvSpPr>
            <p:cNvPr id="12" name="Rectangle 11">
              <a:extLst>
                <a:ext uri="{FF2B5EF4-FFF2-40B4-BE49-F238E27FC236}">
                  <a16:creationId xmlns:a16="http://schemas.microsoft.com/office/drawing/2014/main" id="{3A6EBFBB-EBA2-ED4E-A34E-29778AA4BC50}"/>
                </a:ext>
              </a:extLst>
            </p:cNvPr>
            <p:cNvSpPr/>
            <p:nvPr/>
          </p:nvSpPr>
          <p:spPr>
            <a:xfrm>
              <a:off x="9690066" y="1998023"/>
              <a:ext cx="1411442" cy="460077"/>
            </a:xfrm>
            <a:prstGeom prst="rect">
              <a:avLst/>
            </a:prstGeom>
            <a:solidFill>
              <a:schemeClr val="tx1"/>
            </a:solidFill>
            <a:ln>
              <a:solidFill>
                <a:srgbClr val="0041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C1</a:t>
              </a:r>
              <a:endParaRPr lang="en-US" b="1"/>
            </a:p>
          </p:txBody>
        </p:sp>
        <p:sp>
          <p:nvSpPr>
            <p:cNvPr id="13" name="TextBox 12">
              <a:extLst>
                <a:ext uri="{FF2B5EF4-FFF2-40B4-BE49-F238E27FC236}">
                  <a16:creationId xmlns:a16="http://schemas.microsoft.com/office/drawing/2014/main" id="{46924BD0-8A60-C046-BA25-F4B42585CE1E}"/>
                </a:ext>
              </a:extLst>
            </p:cNvPr>
            <p:cNvSpPr txBox="1"/>
            <p:nvPr/>
          </p:nvSpPr>
          <p:spPr>
            <a:xfrm>
              <a:off x="7507705" y="1633648"/>
              <a:ext cx="3717757" cy="369332"/>
            </a:xfrm>
            <a:prstGeom prst="rect">
              <a:avLst/>
            </a:prstGeom>
            <a:noFill/>
          </p:spPr>
          <p:txBody>
            <a:bodyPr wrap="square" rtlCol="0">
              <a:spAutoFit/>
            </a:bodyPr>
            <a:lstStyle/>
            <a:p>
              <a:pPr algn="ctr"/>
              <a:r>
                <a:rPr lang="en-US" b="1"/>
                <a:t>2 Parallel In-Order Cores</a:t>
              </a:r>
            </a:p>
          </p:txBody>
        </p:sp>
        <p:sp>
          <p:nvSpPr>
            <p:cNvPr id="29" name="Rectangle 28">
              <a:extLst>
                <a:ext uri="{FF2B5EF4-FFF2-40B4-BE49-F238E27FC236}">
                  <a16:creationId xmlns:a16="http://schemas.microsoft.com/office/drawing/2014/main" id="{634AE758-07B1-904F-9424-4FA27C73CFD6}"/>
                </a:ext>
              </a:extLst>
            </p:cNvPr>
            <p:cNvSpPr/>
            <p:nvPr/>
          </p:nvSpPr>
          <p:spPr>
            <a:xfrm>
              <a:off x="7610784" y="2913607"/>
              <a:ext cx="3502319" cy="515393"/>
            </a:xfrm>
            <a:prstGeom prst="rect">
              <a:avLst/>
            </a:prstGeom>
            <a:solidFill>
              <a:schemeClr val="bg1"/>
            </a:solidFill>
            <a:ln>
              <a:solidFill>
                <a:srgbClr val="0041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Memory</a:t>
              </a:r>
            </a:p>
          </p:txBody>
        </p:sp>
        <p:cxnSp>
          <p:nvCxnSpPr>
            <p:cNvPr id="37" name="Straight Arrow Connector 36">
              <a:extLst>
                <a:ext uri="{FF2B5EF4-FFF2-40B4-BE49-F238E27FC236}">
                  <a16:creationId xmlns:a16="http://schemas.microsoft.com/office/drawing/2014/main" id="{E2A4038C-3F9C-A942-9CEE-67AA38965E41}"/>
                </a:ext>
              </a:extLst>
            </p:cNvPr>
            <p:cNvCxnSpPr>
              <a:cxnSpLocks/>
              <a:stCxn id="11" idx="2"/>
            </p:cNvCxnSpPr>
            <p:nvPr/>
          </p:nvCxnSpPr>
          <p:spPr>
            <a:xfrm>
              <a:off x="8316505" y="2461221"/>
              <a:ext cx="0" cy="434379"/>
            </a:xfrm>
            <a:prstGeom prst="straightConnector1">
              <a:avLst/>
            </a:prstGeom>
            <a:ln w="15875" cap="flat">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4CBBCFC-AB34-B845-9A18-ABC7E9B75FCF}"/>
                </a:ext>
              </a:extLst>
            </p:cNvPr>
            <p:cNvCxnSpPr>
              <a:cxnSpLocks/>
              <a:stCxn id="12" idx="2"/>
            </p:cNvCxnSpPr>
            <p:nvPr/>
          </p:nvCxnSpPr>
          <p:spPr>
            <a:xfrm>
              <a:off x="10395787" y="2458100"/>
              <a:ext cx="0" cy="437500"/>
            </a:xfrm>
            <a:prstGeom prst="straightConnector1">
              <a:avLst/>
            </a:prstGeom>
            <a:ln w="15875" cap="flat">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44459438-C260-7C47-82EC-651569A74001}"/>
              </a:ext>
            </a:extLst>
          </p:cNvPr>
          <p:cNvGrpSpPr/>
          <p:nvPr/>
        </p:nvGrpSpPr>
        <p:grpSpPr>
          <a:xfrm>
            <a:off x="7485672" y="4146268"/>
            <a:ext cx="3717757" cy="2030695"/>
            <a:chOff x="7507705" y="1398305"/>
            <a:chExt cx="3717757" cy="2030695"/>
          </a:xfrm>
        </p:grpSpPr>
        <p:sp>
          <p:nvSpPr>
            <p:cNvPr id="53" name="Rectangle 52">
              <a:extLst>
                <a:ext uri="{FF2B5EF4-FFF2-40B4-BE49-F238E27FC236}">
                  <a16:creationId xmlns:a16="http://schemas.microsoft.com/office/drawing/2014/main" id="{23C9FE8B-B277-914B-BF9E-FE4E031FD5FE}"/>
                </a:ext>
              </a:extLst>
            </p:cNvPr>
            <p:cNvSpPr/>
            <p:nvPr/>
          </p:nvSpPr>
          <p:spPr>
            <a:xfrm>
              <a:off x="7610784" y="1998023"/>
              <a:ext cx="1411442" cy="46319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P</a:t>
              </a:r>
            </a:p>
          </p:txBody>
        </p:sp>
        <p:sp>
          <p:nvSpPr>
            <p:cNvPr id="54" name="Rectangle 53">
              <a:extLst>
                <a:ext uri="{FF2B5EF4-FFF2-40B4-BE49-F238E27FC236}">
                  <a16:creationId xmlns:a16="http://schemas.microsoft.com/office/drawing/2014/main" id="{CACD58F4-3AD7-F142-9807-7DC194B4E8A4}"/>
                </a:ext>
              </a:extLst>
            </p:cNvPr>
            <p:cNvSpPr/>
            <p:nvPr/>
          </p:nvSpPr>
          <p:spPr>
            <a:xfrm>
              <a:off x="9690066" y="1998023"/>
              <a:ext cx="1411442" cy="4600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C</a:t>
              </a:r>
              <a:endParaRPr lang="en-US" b="1"/>
            </a:p>
          </p:txBody>
        </p:sp>
        <p:sp>
          <p:nvSpPr>
            <p:cNvPr id="55" name="TextBox 54">
              <a:extLst>
                <a:ext uri="{FF2B5EF4-FFF2-40B4-BE49-F238E27FC236}">
                  <a16:creationId xmlns:a16="http://schemas.microsoft.com/office/drawing/2014/main" id="{69ADCB61-2D57-5E4B-9019-7C9BC6E6BEF3}"/>
                </a:ext>
              </a:extLst>
            </p:cNvPr>
            <p:cNvSpPr txBox="1"/>
            <p:nvPr/>
          </p:nvSpPr>
          <p:spPr>
            <a:xfrm>
              <a:off x="7507705" y="1398305"/>
              <a:ext cx="3717757" cy="646331"/>
            </a:xfrm>
            <a:prstGeom prst="rect">
              <a:avLst/>
            </a:prstGeom>
            <a:noFill/>
          </p:spPr>
          <p:txBody>
            <a:bodyPr wrap="square" lIns="91440" tIns="45720" rIns="91440" bIns="45720" rtlCol="0" anchor="t">
              <a:spAutoFit/>
            </a:bodyPr>
            <a:lstStyle/>
            <a:p>
              <a:pPr algn="ctr"/>
              <a:r>
                <a:rPr lang="en-US" b="1"/>
                <a:t>GraphAttack: 1 Producer/Consumer Pair of 2 In-Order Cores</a:t>
              </a:r>
            </a:p>
          </p:txBody>
        </p:sp>
        <p:sp>
          <p:nvSpPr>
            <p:cNvPr id="56" name="Rectangle 55">
              <a:extLst>
                <a:ext uri="{FF2B5EF4-FFF2-40B4-BE49-F238E27FC236}">
                  <a16:creationId xmlns:a16="http://schemas.microsoft.com/office/drawing/2014/main" id="{7C02EF73-BCDD-C24E-80D2-9D558F6C6CB7}"/>
                </a:ext>
              </a:extLst>
            </p:cNvPr>
            <p:cNvSpPr/>
            <p:nvPr/>
          </p:nvSpPr>
          <p:spPr>
            <a:xfrm>
              <a:off x="7610784" y="2913607"/>
              <a:ext cx="3502319" cy="515393"/>
            </a:xfrm>
            <a:prstGeom prst="rect">
              <a:avLst/>
            </a:prstGeom>
            <a:solidFill>
              <a:schemeClr val="bg1"/>
            </a:solidFill>
            <a:ln>
              <a:solidFill>
                <a:srgbClr val="0041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Memory</a:t>
              </a:r>
            </a:p>
          </p:txBody>
        </p:sp>
        <p:cxnSp>
          <p:nvCxnSpPr>
            <p:cNvPr id="57" name="Straight Arrow Connector 56">
              <a:extLst>
                <a:ext uri="{FF2B5EF4-FFF2-40B4-BE49-F238E27FC236}">
                  <a16:creationId xmlns:a16="http://schemas.microsoft.com/office/drawing/2014/main" id="{227DD92D-674D-C042-ADB3-F9DAF943DD3D}"/>
                </a:ext>
              </a:extLst>
            </p:cNvPr>
            <p:cNvCxnSpPr>
              <a:cxnSpLocks/>
              <a:stCxn id="53" idx="2"/>
            </p:cNvCxnSpPr>
            <p:nvPr/>
          </p:nvCxnSpPr>
          <p:spPr>
            <a:xfrm>
              <a:off x="8316505" y="2461221"/>
              <a:ext cx="0" cy="434379"/>
            </a:xfrm>
            <a:prstGeom prst="straightConnector1">
              <a:avLst/>
            </a:prstGeom>
            <a:ln w="15875" cap="flat">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13A8EE9B-A0BE-424E-B59E-12B890A16396}"/>
                </a:ext>
              </a:extLst>
            </p:cNvPr>
            <p:cNvCxnSpPr>
              <a:cxnSpLocks/>
              <a:stCxn id="54" idx="2"/>
            </p:cNvCxnSpPr>
            <p:nvPr/>
          </p:nvCxnSpPr>
          <p:spPr>
            <a:xfrm>
              <a:off x="10395787" y="2458100"/>
              <a:ext cx="0" cy="437500"/>
            </a:xfrm>
            <a:prstGeom prst="straightConnector1">
              <a:avLst/>
            </a:prstGeom>
            <a:ln w="15875" cap="flat">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cxnSp>
        <p:nvCxnSpPr>
          <p:cNvPr id="59" name="Straight Arrow Connector 58">
            <a:extLst>
              <a:ext uri="{FF2B5EF4-FFF2-40B4-BE49-F238E27FC236}">
                <a16:creationId xmlns:a16="http://schemas.microsoft.com/office/drawing/2014/main" id="{64878A21-5F8D-D44A-848F-4AB22EB3CD96}"/>
              </a:ext>
            </a:extLst>
          </p:cNvPr>
          <p:cNvCxnSpPr>
            <a:cxnSpLocks/>
            <a:stCxn id="54" idx="1"/>
            <a:endCxn id="53" idx="3"/>
          </p:cNvCxnSpPr>
          <p:nvPr/>
        </p:nvCxnSpPr>
        <p:spPr>
          <a:xfrm flipH="1">
            <a:off x="9000193" y="4976025"/>
            <a:ext cx="667840" cy="1560"/>
          </a:xfrm>
          <a:prstGeom prst="straightConnector1">
            <a:avLst/>
          </a:prstGeom>
          <a:ln w="15875" cap="flat">
            <a:solidFill>
              <a:schemeClr val="tx1"/>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0FAF05B-7D7F-FA40-8F67-820143192E19}"/>
              </a:ext>
            </a:extLst>
          </p:cNvPr>
          <p:cNvCxnSpPr>
            <a:cxnSpLocks/>
          </p:cNvCxnSpPr>
          <p:nvPr/>
        </p:nvCxnSpPr>
        <p:spPr>
          <a:xfrm>
            <a:off x="568411" y="1112104"/>
            <a:ext cx="10952686" cy="0"/>
          </a:xfrm>
          <a:prstGeom prst="line">
            <a:avLst/>
          </a:prstGeom>
          <a:ln w="44450">
            <a:solidFill>
              <a:srgbClr val="052842"/>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4087E94-82B2-8D4B-BC3D-C2B53DB081AD}"/>
              </a:ext>
            </a:extLst>
          </p:cNvPr>
          <p:cNvSpPr/>
          <p:nvPr/>
        </p:nvSpPr>
        <p:spPr>
          <a:xfrm>
            <a:off x="275768" y="4825780"/>
            <a:ext cx="6585161" cy="1261884"/>
          </a:xfrm>
          <a:prstGeom prst="rect">
            <a:avLst/>
          </a:prstGeom>
        </p:spPr>
        <p:txBody>
          <a:bodyPr wrap="square">
            <a:spAutoFit/>
          </a:bodyPr>
          <a:lstStyle/>
          <a:p>
            <a:pPr marL="285750">
              <a:lnSpc>
                <a:spcPct val="100000"/>
              </a:lnSpc>
              <a:spcAft>
                <a:spcPts val="1200"/>
              </a:spcAft>
            </a:pPr>
            <a:r>
              <a:rPr lang="en-US" sz="2000">
                <a:solidFill>
                  <a:srgbClr val="000000"/>
                </a:solidFill>
              </a:rPr>
              <a:t>Offers significant performance improvements</a:t>
            </a:r>
          </a:p>
          <a:p>
            <a:pPr marL="742950" lvl="1">
              <a:lnSpc>
                <a:spcPct val="100000"/>
              </a:lnSpc>
              <a:spcAft>
                <a:spcPts val="1200"/>
              </a:spcAft>
            </a:pPr>
            <a:r>
              <a:rPr lang="en-US">
                <a:solidFill>
                  <a:srgbClr val="000000"/>
                </a:solidFill>
              </a:rPr>
              <a:t>Up to </a:t>
            </a:r>
            <a:r>
              <a:rPr lang="en-US" b="1">
                <a:solidFill>
                  <a:srgbClr val="000000"/>
                </a:solidFill>
              </a:rPr>
              <a:t>4.68x</a:t>
            </a:r>
            <a:r>
              <a:rPr lang="en-US">
                <a:solidFill>
                  <a:srgbClr val="000000"/>
                </a:solidFill>
              </a:rPr>
              <a:t> speedup over traditional parallelism (</a:t>
            </a:r>
            <a:r>
              <a:rPr lang="en-US" err="1">
                <a:solidFill>
                  <a:srgbClr val="000000"/>
                </a:solidFill>
              </a:rPr>
              <a:t>InO</a:t>
            </a:r>
            <a:r>
              <a:rPr lang="en-US">
                <a:solidFill>
                  <a:srgbClr val="000000"/>
                </a:solidFill>
              </a:rPr>
              <a:t> cores)</a:t>
            </a:r>
          </a:p>
          <a:p>
            <a:pPr marL="742950" lvl="1">
              <a:lnSpc>
                <a:spcPct val="100000"/>
              </a:lnSpc>
              <a:spcAft>
                <a:spcPts val="1200"/>
              </a:spcAft>
            </a:pPr>
            <a:r>
              <a:rPr lang="en-US">
                <a:solidFill>
                  <a:srgbClr val="000000"/>
                </a:solidFill>
              </a:rPr>
              <a:t>Up to </a:t>
            </a:r>
            <a:r>
              <a:rPr lang="en-US" b="1">
                <a:solidFill>
                  <a:srgbClr val="000000"/>
                </a:solidFill>
              </a:rPr>
              <a:t>38.67x</a:t>
            </a:r>
            <a:r>
              <a:rPr lang="en-US">
                <a:solidFill>
                  <a:srgbClr val="000000"/>
                </a:solidFill>
              </a:rPr>
              <a:t> improvement in energy efficiency over </a:t>
            </a:r>
            <a:r>
              <a:rPr lang="en-US" err="1">
                <a:solidFill>
                  <a:srgbClr val="000000"/>
                </a:solidFill>
              </a:rPr>
              <a:t>OoO</a:t>
            </a:r>
            <a:endParaRPr lang="en-US">
              <a:solidFill>
                <a:srgbClr val="000000"/>
              </a:solidFill>
            </a:endParaRPr>
          </a:p>
        </p:txBody>
      </p:sp>
    </p:spTree>
    <p:extLst>
      <p:ext uri="{BB962C8B-B14F-4D97-AF65-F5344CB8AC3E}">
        <p14:creationId xmlns:p14="http://schemas.microsoft.com/office/powerpoint/2010/main" val="21418497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6"/>
</p:tagLst>
</file>

<file path=ppt/tags/tag2.xml><?xml version="1.0" encoding="utf-8"?>
<p:tagLst xmlns:a="http://schemas.openxmlformats.org/drawingml/2006/main" xmlns:r="http://schemas.openxmlformats.org/officeDocument/2006/relationships" xmlns:p="http://schemas.openxmlformats.org/presentationml/2006/main">
  <p:tag name="TIMING" val="|36"/>
</p:tagLst>
</file>

<file path=ppt/tags/tag3.xml><?xml version="1.0" encoding="utf-8"?>
<p:tagLst xmlns:a="http://schemas.openxmlformats.org/drawingml/2006/main" xmlns:r="http://schemas.openxmlformats.org/officeDocument/2006/relationships" xmlns:p="http://schemas.openxmlformats.org/presentationml/2006/main">
  <p:tag name="TIMING" val="|3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58</Slides>
  <Notes>56</Notes>
  <HiddenSlides>0</HiddenSlide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Office Theme</vt:lpstr>
      <vt:lpstr>GraphAttack+MAPLE: Optimizing Data Supply for Graph Applications on In-Order Multicore Architectures</vt:lpstr>
      <vt:lpstr>Graphs and Big Data</vt:lpstr>
      <vt:lpstr>Modern Technology Trends and Graph Applications</vt:lpstr>
      <vt:lpstr>Graph Applications: Access Patterns are Irregular</vt:lpstr>
      <vt:lpstr>Neighbor Memory Accesses: The Problem</vt:lpstr>
      <vt:lpstr>Inefficiencies of Out-of-Order (OoO) Cores</vt:lpstr>
      <vt:lpstr>Prior Work on Graph Processing</vt:lpstr>
      <vt:lpstr>Prior Work on Graph Processing</vt:lpstr>
      <vt:lpstr>Our Approach: GraphAttack+MAPLE</vt:lpstr>
      <vt:lpstr>Outline</vt:lpstr>
      <vt:lpstr>Decoupling for Latency Tolerance</vt:lpstr>
      <vt:lpstr>Decoupling for Asynchronous Accesses</vt:lpstr>
      <vt:lpstr>Making NMAs Asynchronous Through Dependence Graph Analysis</vt:lpstr>
      <vt:lpstr>Slicing with Dependence Graph Analysis</vt:lpstr>
      <vt:lpstr>Compilation Procedure</vt:lpstr>
      <vt:lpstr>Outline</vt:lpstr>
      <vt:lpstr>Layers Involved in each Technique</vt:lpstr>
      <vt:lpstr>Layers Involved in each Technique</vt:lpstr>
      <vt:lpstr>Layers Involved in each Technique</vt:lpstr>
      <vt:lpstr>Hardware Support: MAPLE</vt:lpstr>
      <vt:lpstr>GraphAttack Hardware Support</vt:lpstr>
      <vt:lpstr>MAPLE design</vt:lpstr>
      <vt:lpstr>PowerPoint Presentation</vt:lpstr>
      <vt:lpstr>Outline</vt:lpstr>
      <vt:lpstr>Graph/Sparse Applications</vt:lpstr>
      <vt:lpstr>Methodology</vt:lpstr>
      <vt:lpstr>GraphAttack Tolerates Latency and Better Utilizes Core Area</vt:lpstr>
      <vt:lpstr>GraphAttack is Scalable and Energy-Efficient </vt:lpstr>
      <vt:lpstr>Hardware Integration with OpenPiton</vt:lpstr>
      <vt:lpstr>Evaluating MAPLE full-system on FPGA</vt:lpstr>
      <vt:lpstr>Evaluating MAPLE full-system on FPGA</vt:lpstr>
      <vt:lpstr>Demo running SDHP on top of Linux on FPGA</vt:lpstr>
      <vt:lpstr>Demo running SDHP on top of Linux on FPGA</vt:lpstr>
      <vt:lpstr>Decoupling Performance Analysis on FPGA</vt:lpstr>
      <vt:lpstr>Area analysis of MAPLE’s RTL</vt:lpstr>
      <vt:lpstr>MAPLE’s RTL Design &amp; Verification</vt:lpstr>
      <vt:lpstr>Outline</vt:lpstr>
      <vt:lpstr>Conclusions</vt:lpstr>
      <vt:lpstr>For More Information</vt:lpstr>
      <vt:lpstr>Backup Slides</vt:lpstr>
      <vt:lpstr>GraphAttack Hardware Support</vt:lpstr>
      <vt:lpstr>LIMA Unit</vt:lpstr>
      <vt:lpstr>Graph Applications are Emerging Workloads</vt:lpstr>
      <vt:lpstr>Prior Work on Graph Processing</vt:lpstr>
      <vt:lpstr>Prior Work on Graph Processing</vt:lpstr>
      <vt:lpstr>Prior Work on Latency Tolerance</vt:lpstr>
      <vt:lpstr>Decoupling Techniques</vt:lpstr>
      <vt:lpstr>Decoupling Techniques</vt:lpstr>
      <vt:lpstr>Exploiting Terminal Loads</vt:lpstr>
      <vt:lpstr>Decoupling Hardware Support</vt:lpstr>
      <vt:lpstr>GraphAttack! Tolerates Latency in Graph Applications by Making NMAs Asynchronous</vt:lpstr>
      <vt:lpstr>GraphAttack! Tolerates Latency in Graph Applications by Making NMAs Asynchronous</vt:lpstr>
      <vt:lpstr>GraphAttack! Tolerates Latency in Graph Applications by Making NMAs Asynchronous</vt:lpstr>
      <vt:lpstr>Prior Work</vt:lpstr>
      <vt:lpstr>References in Table I</vt:lpstr>
      <vt:lpstr>GraphAttack! Tolerates Latency in Graph Applications by Making NMAs Asynchronous</vt:lpstr>
      <vt:lpstr>Further Comparison of Latency Tolerance Techniques for Irregular Accesses</vt:lpstr>
      <vt:lpstr>GraphAttack! Limitations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GraphAttack! A Simple and Efficient Decoupled Parallel Architecture for Graph Applications</dc:title>
  <dc:creator>aninda.manocha@gmail.com</dc:creator>
  <cp:revision>2</cp:revision>
  <dcterms:created xsi:type="dcterms:W3CDTF">2020-05-21T20:48:40Z</dcterms:created>
  <dcterms:modified xsi:type="dcterms:W3CDTF">2022-09-20T21:14:18Z</dcterms:modified>
</cp:coreProperties>
</file>